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WSWHER+CWIOOB+ArialMT"/>
      <p:regular r:id="rId15"/>
    </p:embeddedFont>
    <p:embeddedFont>
      <p:font typeface="BMAOBM+MS-UIGothic"/>
      <p:regular r:id="rId16"/>
    </p:embeddedFont>
    <p:embeddedFont>
      <p:font typeface="SAODJR+AIJWEP+MicrosoftYaHei"/>
      <p:regular r:id="rId17"/>
    </p:embeddedFont>
    <p:embeddedFont>
      <p:font typeface="MOEGNU+JMUMGB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FA0CA1-C847-4543-8AA1-CAC8ADF55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EA0910-C0FD-46E9-81FB-200628BF8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19EE0E-4B15-4A6B-BB58-08C2582F2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D4A2AF-A167-409E-87B5-91B64D98F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EE6B10-F01E-428F-8D4C-0500481DE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2276C4-51AB-43D3-9223-01AC2F8ED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C38A1D-1FDB-4107-B58E-59A7CBBF5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45D502-88B0-4942-A089-B58B2547D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DBC6F0-E504-4F24-9213-F68F6FD9C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13A7CC-B5CB-4E5F-9745-DB494B30F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3787AD-CFE1-4130-9907-FE546A196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12220134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1943290"/>
            <a:ext cx="1273124" cy="7858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WSWHER+CWIOOB+ArialMT"/>
                <a:cs typeface="WSWHER+CWIOOB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BMAOBM+MS-UIGothic"/>
                <a:cs typeface="BMAOBM+MS-UIGothic"/>
              </a:rPr>
              <a:t>引言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SAODJR+AIJWEP+MicrosoftYaHei"/>
                <a:cs typeface="SAODJR+AIJWEP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491930"/>
            <a:ext cx="4790381" cy="24296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WSWHER+CWIOOB+ArialMT"/>
                <a:cs typeface="WSWHER+CWIOOB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BMAOBM+MS-UIGothic"/>
                <a:cs typeface="BMAOBM+MS-UIGothic"/>
              </a:rPr>
              <a:t>物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00B6FF"/>
                </a:solidFill>
                <a:latin typeface="BMAOBM+MS-UIGothic"/>
                <a:cs typeface="BMAOBM+MS-UIGothic"/>
              </a:rPr>
              <a:t>管理投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诉</a:t>
            </a:r>
            <a:r>
              <a:rPr sz="2400">
                <a:solidFill>
                  <a:srgbClr val="00B6FF"/>
                </a:solidFill>
                <a:latin typeface="BMAOBM+MS-UIGothic"/>
                <a:cs typeface="BMAOBM+MS-UIGothic"/>
              </a:rPr>
              <a:t>概述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WSWHER+CWIOOB+ArialMT"/>
                <a:cs typeface="WSWHER+CWIOOB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东颐</a:t>
            </a:r>
            <a:r>
              <a:rPr sz="2400">
                <a:solidFill>
                  <a:srgbClr val="00B6FF"/>
                </a:solidFill>
                <a:latin typeface="BMAOBM+MS-UIGothic"/>
                <a:cs typeface="BMAOBM+MS-UIGothic"/>
              </a:rPr>
              <a:t>物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00B6FF"/>
                </a:solidFill>
                <a:latin typeface="BMAOBM+MS-UIGothic"/>
                <a:cs typeface="BMAOBM+MS-UIGothic"/>
              </a:rPr>
              <a:t>投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诉处</a:t>
            </a:r>
            <a:r>
              <a:rPr sz="2400">
                <a:solidFill>
                  <a:srgbClr val="00B6FF"/>
                </a:solidFill>
                <a:latin typeface="BMAOBM+MS-UIGothic"/>
                <a:cs typeface="BMAOBM+MS-UIGothic"/>
              </a:rPr>
              <a:t>理流程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WSWHER+CWIOOB+ArialMT"/>
                <a:cs typeface="WSWHER+CWIOOB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BMAOBM+MS-UIGothic"/>
                <a:cs typeface="BMAOBM+MS-UIGothic"/>
              </a:rPr>
              <a:t>有效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00B6FF"/>
                </a:solidFill>
                <a:latin typeface="BMAOBM+MS-UIGothic"/>
                <a:cs typeface="BMAOBM+MS-UIGothic"/>
              </a:rPr>
              <a:t>理物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00B6FF"/>
                </a:solidFill>
                <a:latin typeface="BMAOBM+MS-UIGothic"/>
                <a:cs typeface="BMAOBM+MS-UIGothic"/>
              </a:rPr>
              <a:t>管理投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诉</a:t>
            </a:r>
            <a:r>
              <a:rPr sz="2400">
                <a:solidFill>
                  <a:srgbClr val="00B6FF"/>
                </a:solidFill>
                <a:latin typeface="BMAOBM+MS-UIGothic"/>
                <a:cs typeface="BMAOBM+MS-UIGothic"/>
              </a:rPr>
              <a:t>的技巧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WSWHER+CWIOOB+ArialMT"/>
                <a:cs typeface="WSWHER+CWIOOB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BMAOBM+MS-UIGothic"/>
                <a:cs typeface="BMAOBM+MS-UIGothic"/>
              </a:rPr>
              <a:t>案例分析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BMAOBM+MS-UIGothic"/>
                <a:cs typeface="BMAOBM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46470" y="4686490"/>
            <a:ext cx="2185936" cy="7842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WSWHER+CWIOOB+ArialMT"/>
                <a:cs typeface="WSWHER+CWIOOB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00B6FF"/>
                </a:solidFill>
                <a:latin typeface="BMAOBM+MS-UIGothic"/>
                <a:cs typeface="BMAOBM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00B6FF"/>
                </a:solidFill>
                <a:latin typeface="BMAOBM+MS-UIGothic"/>
                <a:cs typeface="BMAOBM+MS-UIGothic"/>
              </a:rPr>
              <a:t>程背景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77289" y="223557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MAOBM+MS-UIGothic"/>
                <a:cs typeface="BMAOBM+MS-UIGothic"/>
              </a:rPr>
              <a:t>随着城市化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BMAOBM+MS-UIGothic"/>
                <a:cs typeface="BMAOBM+MS-UIGothic"/>
              </a:rPr>
              <a:t>程的加速，物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BMAOBM+MS-UIGothic"/>
                <a:cs typeface="BMAOBM+MS-UIGothic"/>
              </a:rPr>
              <a:t>管理在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MAOBM+MS-UIGothic"/>
                <a:cs typeface="BMAOBM+MS-UIGothic"/>
              </a:rPr>
              <a:t>日常生活中的作用越来越重要，而随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MAOBM+MS-UIGothic"/>
                <a:cs typeface="BMAOBM+MS-UIGothic"/>
              </a:rPr>
              <a:t>之而来的投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诉问题</a:t>
            </a:r>
            <a:r>
              <a:rPr sz="1500">
                <a:solidFill>
                  <a:srgbClr val="FFFDFD"/>
                </a:solidFill>
                <a:latin typeface="BMAOBM+MS-UIGothic"/>
                <a:cs typeface="BMAOBM+MS-UIGothic"/>
              </a:rPr>
              <a:t>也日益增多。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66709" y="223557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MAOBM+MS-UIGothic"/>
                <a:cs typeface="BMAOBM+MS-UIGothic"/>
              </a:rPr>
              <a:t>本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FFFDFD"/>
                </a:solidFill>
                <a:latin typeface="BMAOBM+MS-UIGothic"/>
                <a:cs typeface="BMAOBM+MS-UIGothic"/>
              </a:rPr>
              <a:t>程旨在帮助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东颐</a:t>
            </a:r>
            <a:r>
              <a:rPr sz="1500">
                <a:solidFill>
                  <a:srgbClr val="FFFDFD"/>
                </a:solidFill>
                <a:latin typeface="BMAOBM+MS-UIGothic"/>
                <a:cs typeface="BMAOBM+MS-UIGothic"/>
              </a:rPr>
              <a:t>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BMAOBM+MS-UIGothic"/>
                <a:cs typeface="BMAOBM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BMAOBM+MS-UIGothic"/>
                <a:cs typeface="BMAOBM+MS-UIGothic"/>
              </a:rPr>
              <a:t>工更好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MAOBM+MS-UIGothic"/>
                <a:cs typeface="BMAOBM+MS-UIGothic"/>
              </a:rPr>
              <a:t>地理解和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DFD"/>
                </a:solidFill>
                <a:latin typeface="BMAOBM+MS-UIGothic"/>
                <a:cs typeface="BMAOBM+MS-UIGothic"/>
              </a:rPr>
              <a:t>理物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BMAOBM+MS-UIGothic"/>
                <a:cs typeface="BMAOBM+MS-UIGothic"/>
              </a:rPr>
              <a:t>管理投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诉</a:t>
            </a:r>
            <a:r>
              <a:rPr sz="1500">
                <a:solidFill>
                  <a:srgbClr val="FFFDFD"/>
                </a:solidFill>
                <a:latin typeface="BMAOBM+MS-UIGothic"/>
                <a:cs typeface="BMAOBM+MS-UIGothic"/>
              </a:rPr>
              <a:t>，提升客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户满</a:t>
            </a:r>
            <a:r>
              <a:rPr sz="1500">
                <a:solidFill>
                  <a:srgbClr val="FFFDFD"/>
                </a:solidFill>
                <a:latin typeface="BMAOBM+MS-UIGothic"/>
                <a:cs typeface="BMAOBM+MS-UIGothic"/>
              </a:rPr>
              <a:t>意度，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树</a:t>
            </a:r>
            <a:r>
              <a:rPr sz="1500">
                <a:solidFill>
                  <a:srgbClr val="FFFDFD"/>
                </a:solidFill>
                <a:latin typeface="BMAOBM+MS-UIGothic"/>
                <a:cs typeface="BMAOBM+MS-UIGothic"/>
              </a:rPr>
              <a:t>立企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BMAOBM+MS-UIGothic"/>
                <a:cs typeface="BMAOBM+MS-UIGothic"/>
              </a:rPr>
              <a:t>良好形象。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72000" y="4379333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东颐</a:t>
            </a:r>
            <a:r>
              <a:rPr sz="1500">
                <a:solidFill>
                  <a:srgbClr val="FFFDFD"/>
                </a:solidFill>
                <a:latin typeface="BMAOBM+MS-UIGothic"/>
                <a:cs typeface="BMAOBM+MS-UIGothic"/>
              </a:rPr>
              <a:t>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BMAOBM+MS-UIGothic"/>
                <a:cs typeface="BMAOBM+MS-UIGothic"/>
              </a:rPr>
              <a:t>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BMAOBM+MS-UIGothic"/>
                <a:cs typeface="BMAOBM+MS-UIGothic"/>
              </a:rPr>
              <a:t>一家知名的物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BMAOBM+MS-UIGothic"/>
                <a:cs typeface="BMAOBM+MS-UIGothic"/>
              </a:rPr>
              <a:t>管理公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MAOBM+MS-UIGothic"/>
                <a:cs typeface="BMAOBM+MS-UIGothic"/>
              </a:rPr>
              <a:t>司，需要不断提升服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务质</a:t>
            </a:r>
            <a:r>
              <a:rPr sz="1500">
                <a:solidFill>
                  <a:srgbClr val="FFFDFD"/>
                </a:solidFill>
                <a:latin typeface="BMAOBM+MS-UIGothic"/>
                <a:cs typeface="BMAOBM+MS-UIGothic"/>
              </a:rPr>
              <a:t>量，提高客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户满</a:t>
            </a:r>
            <a:r>
              <a:rPr sz="1500">
                <a:solidFill>
                  <a:srgbClr val="FFFDFD"/>
                </a:solidFill>
                <a:latin typeface="BMAOBM+MS-UIGothic"/>
                <a:cs typeface="BMAOBM+MS-UIGothic"/>
              </a:rPr>
              <a:t>意度，以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FFFDFD"/>
                </a:solidFill>
                <a:latin typeface="BMAOBM+MS-UIGothic"/>
                <a:cs typeface="BMAOBM+MS-UIGothic"/>
              </a:rPr>
              <a:t>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BMAOBM+MS-UIGothic"/>
                <a:cs typeface="BMAOBM+MS-UIGothic"/>
              </a:rPr>
              <a:t>的挑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FFDFD"/>
                </a:solidFill>
                <a:latin typeface="BMAOBM+MS-UIGothic"/>
                <a:cs typeface="BMAOBM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00B6FF"/>
                </a:solidFill>
                <a:latin typeface="BMAOBM+MS-UIGothic"/>
                <a:cs typeface="BMAOBM+MS-UIGothic"/>
              </a:rPr>
              <a:t>程目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AODJR+AIJWEP+MicrosoftYaHei"/>
                <a:cs typeface="SAODJR+AIJWEP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AODJR+AIJWEP+MicrosoftYaHei"/>
                <a:cs typeface="SAODJR+AIJWEP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AODJR+AIJWEP+MicrosoftYaHei"/>
                <a:cs typeface="SAODJR+AIJWEP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AODJR+AIJWEP+MicrosoftYaHei"/>
                <a:cs typeface="SAODJR+AIJWEP+Microsoft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BMAOBM+MS-UIGothic"/>
                <a:cs typeface="BMAOBM+MS-UIGothic"/>
              </a:rPr>
              <a:t>物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00B6FF"/>
                </a:solidFill>
                <a:latin typeface="BMAOBM+MS-UIGothic"/>
                <a:cs typeface="BMAOBM+MS-UIGothic"/>
              </a:rPr>
              <a:t>管理投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诉</a:t>
            </a:r>
            <a:r>
              <a:rPr sz="3000">
                <a:solidFill>
                  <a:srgbClr val="00B6FF"/>
                </a:solidFill>
                <a:latin typeface="BMAOBM+MS-UIGothic"/>
                <a:cs typeface="BMAOBM+MS-UIGothic"/>
              </a:rPr>
              <a:t>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BMAOBM+MS-UIGothic"/>
                <a:cs typeface="BMAOBM+MS-UIGothic"/>
              </a:rPr>
              <a:t>物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00B6FF"/>
                </a:solidFill>
                <a:latin typeface="BMAOBM+MS-UIGothic"/>
                <a:cs typeface="BMAOBM+MS-UIGothic"/>
              </a:rPr>
              <a:t>管理投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诉</a:t>
            </a:r>
            <a:r>
              <a:rPr sz="3000">
                <a:solidFill>
                  <a:srgbClr val="00B6FF"/>
                </a:solidFill>
                <a:latin typeface="BMAOBM+MS-UIGothic"/>
                <a:cs typeface="BMAOBM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00B6FF"/>
                </a:solidFill>
                <a:latin typeface="BMAOBM+MS-UIGothic"/>
                <a:cs typeface="BMAOBM+MS-UIGothic"/>
              </a:rPr>
              <a:t>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AODJR+AIJWEP+MicrosoftYaHei"/>
                <a:cs typeface="SAODJR+AIJWEP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AODJR+AIJWEP+MicrosoftYaHei"/>
                <a:cs typeface="SAODJR+AIJWEP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AODJR+AIJWEP+MicrosoftYaHei"/>
                <a:cs typeface="SAODJR+AIJWEP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AODJR+AIJWEP+MicrosoftYaHei"/>
                <a:cs typeface="SAODJR+AIJWEP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47637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BMAOBM+MS-UIGothic"/>
                <a:cs typeface="BMAOBM+MS-UIGothic"/>
              </a:rPr>
              <a:t>服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务态</a:t>
            </a:r>
            <a:r>
              <a:rPr sz="1550" spc="25">
                <a:solidFill>
                  <a:srgbClr val="00B6FF"/>
                </a:solidFill>
                <a:latin typeface="BMAOBM+MS-UIGothic"/>
                <a:cs typeface="BMAOBM+MS-UIGothic"/>
              </a:rPr>
              <a:t>度投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诉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183379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维</a:t>
            </a:r>
            <a:r>
              <a:rPr sz="1550" spc="25">
                <a:solidFill>
                  <a:srgbClr val="00B6FF"/>
                </a:solidFill>
                <a:latin typeface="BMAOBM+MS-UIGothic"/>
                <a:cs typeface="BMAOBM+MS-UIGothic"/>
              </a:rPr>
              <a:t>修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维护</a:t>
            </a:r>
            <a:r>
              <a:rPr sz="1550" spc="25">
                <a:solidFill>
                  <a:srgbClr val="00B6FF"/>
                </a:solidFill>
                <a:latin typeface="BMAOBM+MS-UIGothic"/>
                <a:cs typeface="BMAOBM+MS-UIGothic"/>
              </a:rPr>
              <a:t>投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诉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82815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BMAOBM+MS-UIGothic"/>
                <a:cs typeface="BMAOBM+MS-UIGothic"/>
              </a:rPr>
              <a:t>收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费</a:t>
            </a:r>
            <a:r>
              <a:rPr sz="1550" spc="25">
                <a:solidFill>
                  <a:srgbClr val="00B6FF"/>
                </a:solidFill>
                <a:latin typeface="BMAOBM+MS-UIGothic"/>
                <a:cs typeface="BMAOBM+MS-UIGothic"/>
              </a:rPr>
              <a:t>管理投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诉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53452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BMAOBM+MS-UIGothic"/>
                <a:cs typeface="BMAOBM+MS-UIGothic"/>
              </a:rPr>
              <a:t>安全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卫</a:t>
            </a:r>
            <a:r>
              <a:rPr sz="1550" spc="25">
                <a:solidFill>
                  <a:srgbClr val="00B6FF"/>
                </a:solidFill>
                <a:latin typeface="BMAOBM+MS-UIGothic"/>
                <a:cs typeface="BMAOBM+MS-UIGothic"/>
              </a:rPr>
              <a:t>生投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诉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BMAOBM+MS-UIGothic"/>
                <a:cs typeface="BMAOBM+MS-UIGothic"/>
              </a:rPr>
              <a:t>物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00B6FF"/>
                </a:solidFill>
                <a:latin typeface="BMAOBM+MS-UIGothic"/>
                <a:cs typeface="BMAOBM+MS-UIGothic"/>
              </a:rPr>
              <a:t>管理投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诉处</a:t>
            </a:r>
            <a:r>
              <a:rPr sz="3000">
                <a:solidFill>
                  <a:srgbClr val="00B6FF"/>
                </a:solidFill>
                <a:latin typeface="BMAOBM+MS-UIGothic"/>
                <a:cs typeface="BMAOBM+MS-UIGothic"/>
              </a:rPr>
              <a:t>理的重要性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28139" y="1781809"/>
            <a:ext cx="173106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BMAOBM+MS-UIGothic"/>
                <a:cs typeface="BMAOBM+MS-UIGothic"/>
              </a:rPr>
              <a:t>提高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600">
                <a:solidFill>
                  <a:srgbClr val="FFFFFF"/>
                </a:solidFill>
                <a:latin typeface="BMAOBM+MS-UIGothic"/>
                <a:cs typeface="BMAOBM+MS-UIGothic"/>
              </a:rPr>
              <a:t>主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600">
                <a:solidFill>
                  <a:srgbClr val="FFFFFF"/>
                </a:solidFill>
                <a:latin typeface="BMAOBM+MS-UIGothic"/>
                <a:cs typeface="BMAOBM+MS-UIGothic"/>
              </a:rPr>
              <a:t>意度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32754" y="1781175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BMAOBM+MS-UIGothic"/>
                <a:cs typeface="BMAOBM+MS-UIGothic"/>
              </a:rPr>
              <a:t>改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600">
                <a:solidFill>
                  <a:srgbClr val="FFFFFF"/>
                </a:solidFill>
                <a:latin typeface="BMAOBM+MS-UIGothic"/>
                <a:cs typeface="BMAOBM+MS-UIGothic"/>
              </a:rPr>
              <a:t>服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务质</a:t>
            </a:r>
            <a:r>
              <a:rPr sz="1600">
                <a:solidFill>
                  <a:srgbClr val="FFFFFF"/>
                </a:solidFill>
                <a:latin typeface="BMAOBM+MS-UIGothic"/>
                <a:cs typeface="BMAOBM+MS-UIGothic"/>
              </a:rPr>
              <a:t>量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39900" y="4335779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维护</a:t>
            </a:r>
            <a:r>
              <a:rPr sz="1600">
                <a:solidFill>
                  <a:srgbClr val="FFFFFF"/>
                </a:solidFill>
                <a:latin typeface="BMAOBM+MS-UIGothic"/>
                <a:cs typeface="BMAOBM+MS-UIGothic"/>
              </a:rPr>
              <a:t>社会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600">
                <a:solidFill>
                  <a:srgbClr val="FFFFFF"/>
                </a:solidFill>
                <a:latin typeface="BMAOBM+MS-UIGothic"/>
                <a:cs typeface="BMAOBM+MS-UIGothic"/>
              </a:rPr>
              <a:t>定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28920" y="4335779"/>
            <a:ext cx="193487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BMAOBM+MS-UIGothic"/>
                <a:cs typeface="BMAOBM+MS-UIGothic"/>
              </a:rPr>
              <a:t>塑造良好企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600">
                <a:solidFill>
                  <a:srgbClr val="FFFFFF"/>
                </a:solidFill>
                <a:latin typeface="BMAOBM+MS-UIGothic"/>
                <a:cs typeface="BMAOBM+MS-UIGothic"/>
              </a:rPr>
              <a:t>形象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https://d.book118.com/265122201341011111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WSWHER+CWIOOB+ArialMT</vt:lpstr>
      <vt:lpstr>Times New Roman</vt:lpstr>
      <vt:lpstr>BMAOBM+MS-UIGothic</vt:lpstr>
      <vt:lpstr>SAODJR+AIJWEP+MicrosoftYaHei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2024-09-18T00:54:10.801</cp:lastPrinted>
  <dcterms:created xsi:type="dcterms:W3CDTF">2024-09-17T16:54:10Z</dcterms:created>
  <dcterms:modified xsi:type="dcterms:W3CDTF">2024-09-17T16:54:11Z</dcterms:modified>
</cp:coreProperties>
</file>