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FE52A54-CEA2-4171-9372-FD31C5A0406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sldImg"/>
          </p:nvPr>
        </p:nvSpPr>
        <p:spPr>
          <a:xfrm>
            <a:off x="685800" y="1143000"/>
            <a:ext cx="5486040" cy="3085920"/>
          </a:xfrm>
          <a:prstGeom prst="rect">
            <a:avLst/>
          </a:prstGeom>
          <a:ln w="0">
            <a:noFill/>
          </a:ln>
        </p:spPr>
      </p:sp>
      <p:sp>
        <p:nvSpPr>
          <p:cNvPr id="40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F2C63D-F217-4254-AEF4-6E8DCE417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7A98F-BF50-4B51-B176-DCCF5CB3A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E56F6C-FABA-4EEA-9E88-018906867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C2FACB-45CE-4874-9113-B6048C3B5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55DB00-7736-45A6-B13E-40D5DB7AC2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EE5C86-7B3E-4998-B932-8B561FE7D1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EFDB08-145D-4225-9E7F-660A757996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7D2383-487F-4D93-A45F-77A78B336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C6AFB-B138-4573-AF5F-D6A17E59A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15BA7-6D3F-4002-80F2-A6FA9EA64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7C3CC-2D37-4181-9A90-886682FBC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EB8ACD2-8D93-49AB-B2D5-00623E2121D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8A92F89-4A3A-43C9-943F-E79AB801B00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13124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如何提高学生对学习的兴趣和热情</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引言</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优质教学资源的应用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学习氛围的营造</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学习方法的引导</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课外拓展与实践</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引言</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学习兴趣的重要性</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学习兴趣对学生的学习动力和效果至关重要，能够激发学生的好奇心和求知欲，促进知识的消化和吸收。</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教学方法的多样性</a:t>
            </a:r>
            <a:endParaRPr lang="en-US" sz="1800" b="0" strike="noStrike" spc="-1">
              <a:solidFill>
                <a:srgbClr val="FFFFFF"/>
              </a:solidFill>
              <a:latin typeface="Arial"/>
            </a:endParaRPr>
          </a:p>
        </p:txBody>
      </p:sp>
      <p:sp>
        <p:nvSpPr>
          <p:cNvPr id="98"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学习环境的氛围</a:t>
            </a:r>
            <a:endParaRPr lang="en-US" sz="1800" b="0" strike="noStrike" spc="-1">
              <a:solidFill>
                <a:srgbClr val="FFFFFF"/>
              </a:solidFill>
              <a:latin typeface="Arial"/>
            </a:endParaRPr>
          </a:p>
        </p:txBody>
      </p:sp>
      <p:sp>
        <p:nvSpPr>
          <p:cNvPr id="101"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学生自身的兴趣爱好</a:t>
            </a:r>
            <a:endParaRPr lang="en-US" sz="1800" b="0" strike="noStrike" spc="-1">
              <a:solidFill>
                <a:srgbClr val="FFFFFF"/>
              </a:solidFill>
              <a:latin typeface="Arial"/>
            </a:endParaRPr>
          </a:p>
        </p:txBody>
      </p:sp>
      <p:sp>
        <p:nvSpPr>
          <p:cNvPr id="104"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影响学生学习兴趣的因素</a:t>
            </a:r>
            <a:endParaRPr lang="en-US" sz="3600" b="0" strike="noStrike" spc="-1">
              <a:solidFill>
                <a:schemeClr val="dk1"/>
              </a:solidFill>
              <a:latin typeface="Arial"/>
            </a:endParaRPr>
          </a:p>
        </p:txBody>
      </p:sp>
      <p:sp>
        <p:nvSpPr>
          <p:cNvPr id="1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教学内容的设计</a:t>
            </a:r>
            <a:endParaRPr lang="en-US" sz="1800" b="0" strike="noStrike" spc="-1">
              <a:solidFill>
                <a:srgbClr val="FFFFFF"/>
              </a:solidFill>
              <a:latin typeface="Arial"/>
            </a:endParaRPr>
          </a:p>
        </p:txBody>
      </p:sp>
      <p:sp>
        <p:nvSpPr>
          <p:cNvPr id="108"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pic>
        <p:nvPicPr>
          <p:cNvPr id="10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9"/>
                                        </p:tgtEl>
                                        <p:attrNameLst>
                                          <p:attrName>style.visibility</p:attrName>
                                        </p:attrNameLst>
                                      </p:cBhvr>
                                      <p:to>
                                        <p:strVal val="visible"/>
                                      </p:to>
                                    </p:set>
                                    <p:animEffect transition="in" filter="circle(in)">
                                      <p:cBhvr additive="repl">
                                        <p:cTn id="7" dur="2000"/>
                                        <p:tgtEl>
                                          <p:spTgt spid="10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10" name="图片 21"/>
          <p:cNvPicPr/>
          <p:nvPr/>
        </p:nvPicPr>
        <p:blipFill>
          <a:blip r:embed="rId3"/>
          <a:srcRect r="81819"/>
          <a:stretch>
            <a:fillRect/>
          </a:stretch>
        </p:blipFill>
        <p:spPr>
          <a:xfrm>
            <a:off x="-392760" y="3057480"/>
            <a:ext cx="2992320" cy="6857640"/>
          </a:xfrm>
          <a:prstGeom prst="rect">
            <a:avLst/>
          </a:prstGeom>
          <a:ln w="0">
            <a:noFill/>
          </a:ln>
        </p:spPr>
      </p:pic>
      <p:pic>
        <p:nvPicPr>
          <p:cNvPr id="111"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1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学生对学习的认知和态度</a:t>
            </a:r>
            <a:endParaRPr lang="en-US" sz="3600" b="0" strike="noStrike" spc="-1">
              <a:solidFill>
                <a:schemeClr val="dk1"/>
              </a:solidFill>
              <a:latin typeface="Arial"/>
            </a:endParaRPr>
          </a:p>
        </p:txBody>
      </p:sp>
      <p:sp>
        <p:nvSpPr>
          <p:cNvPr id="11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学生的知识认识和理解水平、学习态度与动机、教师的引导和激励、学习目标的设立和实现等因素都会直接影响学生的学习兴趣和学习效果。</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1"/>
                                        </p:tgtEl>
                                        <p:attrNameLst>
                                          <p:attrName>style.visibility</p:attrName>
                                        </p:attrNameLst>
                                      </p:cBhvr>
                                      <p:to>
                                        <p:strVal val="visible"/>
                                      </p:to>
                                    </p:set>
                                    <p:animEffect transition="in" filter="circle(in)">
                                      <p:cBhvr additive="repl">
                                        <p:cTn id="7" dur="2000"/>
                                        <p:tgtEl>
                                          <p:spTgt spid="111"/>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10"/>
                                        </p:tgtEl>
                                        <p:attrNameLst>
                                          <p:attrName>style.visibility</p:attrName>
                                        </p:attrNameLst>
                                      </p:cBhvr>
                                      <p:to>
                                        <p:strVal val="visible"/>
                                      </p:to>
                                    </p:set>
                                    <p:anim calcmode="lin" valueType="num">
                                      <p:cBhvr additive="repl">
                                        <p:cTn id="10" dur="1000" fill="hold"/>
                                        <p:tgtEl>
                                          <p:spTgt spid="110"/>
                                        </p:tgtEl>
                                        <p:attrNameLst>
                                          <p:attrName>ppt_x</p:attrName>
                                        </p:attrNameLst>
                                      </p:cBhvr>
                                      <p:tavLst>
                                        <p:tav tm="0">
                                          <p:val>
                                            <p:strVal val="1+#ppt_w/2"/>
                                          </p:val>
                                        </p:tav>
                                        <p:tav tm="100000">
                                          <p:val>
                                            <p:strVal val="#ppt_x"/>
                                          </p:val>
                                        </p:tav>
                                      </p:tavLst>
                                    </p:anim>
                                    <p:anim calcmode="lin" valueType="num">
                                      <p:cBhvr additive="repl">
                                        <p:cTn id="11" dur="1000" fill="hold"/>
                                        <p:tgtEl>
                                          <p:spTgt spid="1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如何培养学生的学习兴趣</a:t>
            </a:r>
            <a:endParaRPr lang="en-US" sz="3600" b="0" strike="noStrike" spc="-1">
              <a:solidFill>
                <a:schemeClr val="dk1"/>
              </a:solidFill>
              <a:latin typeface="Arial"/>
            </a:endParaRPr>
          </a:p>
        </p:txBody>
      </p:sp>
      <p:sp>
        <p:nvSpPr>
          <p:cNvPr id="11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支持学生自主学习</a:t>
            </a:r>
            <a:endParaRPr lang="en-US" sz="1600" b="0" strike="noStrike" spc="-1">
              <a:solidFill>
                <a:srgbClr val="FFFFFF"/>
              </a:solidFill>
              <a:latin typeface="Arial"/>
            </a:endParaRPr>
          </a:p>
        </p:txBody>
      </p:sp>
      <p:sp>
        <p:nvSpPr>
          <p:cNvPr id="11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提供优质教学资源和环境</a:t>
            </a:r>
            <a:endParaRPr lang="en-US" sz="2000" b="0" strike="noStrike" spc="-1">
              <a:solidFill>
                <a:srgbClr val="FFFFFF"/>
              </a:solidFill>
              <a:latin typeface="Arial"/>
            </a:endParaRPr>
          </a:p>
        </p:txBody>
      </p:sp>
      <p:sp>
        <p:nvSpPr>
          <p:cNvPr id="11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增加学习趣味性</a:t>
            </a:r>
            <a:endParaRPr lang="en-US" sz="1600" b="0" strike="noStrike" spc="-1">
              <a:solidFill>
                <a:srgbClr val="FFFFFF"/>
              </a:solidFill>
              <a:latin typeface="Arial"/>
            </a:endParaRPr>
          </a:p>
        </p:txBody>
      </p:sp>
      <p:sp>
        <p:nvSpPr>
          <p:cNvPr id="11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创设有趣的学习氛围</a:t>
            </a:r>
            <a:endParaRPr lang="en-US" sz="2000" b="0" strike="noStrike" spc="-1">
              <a:solidFill>
                <a:srgbClr val="FFFFFF"/>
              </a:solidFill>
              <a:latin typeface="Arial"/>
            </a:endParaRPr>
          </a:p>
        </p:txBody>
      </p:sp>
      <p:sp>
        <p:nvSpPr>
          <p:cNvPr id="12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激发学生思考和交流</a:t>
            </a:r>
            <a:endParaRPr lang="en-US" sz="1600" b="0" strike="noStrike" spc="-1">
              <a:solidFill>
                <a:srgbClr val="FFFFFF"/>
              </a:solidFill>
              <a:latin typeface="Arial"/>
            </a:endParaRPr>
          </a:p>
        </p:txBody>
      </p:sp>
      <p:sp>
        <p:nvSpPr>
          <p:cNvPr id="12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鼓励学生参与课堂互动</a:t>
            </a:r>
            <a:endParaRPr lang="en-US" sz="2000" b="0" strike="noStrike" spc="-1">
              <a:solidFill>
                <a:srgbClr val="FFFFFF"/>
              </a:solidFill>
              <a:latin typeface="Arial"/>
            </a:endParaRPr>
          </a:p>
        </p:txBody>
      </p:sp>
      <p:sp>
        <p:nvSpPr>
          <p:cNvPr id="12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发掘个体特长与潜能</a:t>
            </a:r>
            <a:endParaRPr lang="en-US" sz="1600" b="0" strike="noStrike" spc="-1">
              <a:solidFill>
                <a:srgbClr val="FFFFFF"/>
              </a:solidFill>
              <a:latin typeface="Arial"/>
            </a:endParaRPr>
          </a:p>
        </p:txBody>
      </p:sp>
      <p:sp>
        <p:nvSpPr>
          <p:cNvPr id="12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激发学生的学习兴趣和潜力</a:t>
            </a:r>
            <a:endParaRPr lang="en-US" sz="2000" b="0" strike="noStrike" spc="-1">
              <a:solidFill>
                <a:srgbClr val="FFFFFF"/>
              </a:solidFill>
              <a:latin typeface="Arial"/>
            </a:endParaRPr>
          </a:p>
        </p:txBody>
      </p:sp>
      <p:pic>
        <p:nvPicPr>
          <p:cNvPr id="12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4"/>
                                        </p:tgtEl>
                                        <p:attrNameLst>
                                          <p:attrName>style.visibility</p:attrName>
                                        </p:attrNameLst>
                                      </p:cBhvr>
                                      <p:to>
                                        <p:strVal val="visible"/>
                                      </p:to>
                                    </p:set>
                                    <p:animEffect transition="in" filter="circle(in)">
                                      <p:cBhvr additive="repl">
                                        <p:cTn id="7" dur="2000"/>
                                        <p:tgtEl>
                                          <p:spTgt spid="12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4"/>
                                        </p:tgtEl>
                                        <p:attrNameLst>
                                          <p:attrName>style.visibility</p:attrName>
                                        </p:attrNameLst>
                                      </p:cBhvr>
                                      <p:to>
                                        <p:strVal val="visible"/>
                                      </p:to>
                                    </p:set>
                                    <p:animEffect transition="in" filter="circle(in)">
                                      <p:cBhvr additive="repl">
                                        <p:cTn id="10" dur="2000"/>
                                        <p:tgtEl>
                                          <p:spTgt spid="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25"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26"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优质教学资源的应用</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26"/>
                                        </p:tgtEl>
                                        <p:attrNameLst>
                                          <p:attrName>style.visibility</p:attrName>
                                        </p:attrNameLst>
                                      </p:cBhvr>
                                      <p:to>
                                        <p:strVal val="visible"/>
                                      </p:to>
                                    </p:set>
                                    <p:animEffect transition="in" filter="circle(in)">
                                      <p:cBhvr additive="repl">
                                        <p:cTn id="7" dur="2000"/>
                                        <p:tgtEl>
                                          <p:spTgt spid="126"/>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25"/>
                                        </p:tgtEl>
                                        <p:attrNameLst>
                                          <p:attrName>style.visibility</p:attrName>
                                        </p:attrNameLst>
                                      </p:cBhvr>
                                      <p:to>
                                        <p:strVal val="visible"/>
                                      </p:to>
                                    </p:set>
                                    <p:animEffect transition="in" filter="circle(in)">
                                      <p:cBhvr additive="repl">
                                        <p:cTn id="10" dur="100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0"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31"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多媒体教学的有效性</a:t>
            </a:r>
            <a:endParaRPr lang="en-US" sz="2800" b="0" strike="noStrike" spc="-1">
              <a:solidFill>
                <a:srgbClr val="FFFFFF"/>
              </a:solidFill>
              <a:latin typeface="Arial"/>
            </a:endParaRPr>
          </a:p>
        </p:txBody>
      </p:sp>
      <p:sp>
        <p:nvSpPr>
          <p:cNvPr id="13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利用多媒体资源丰富教学内容，视听的结合能够提高学生的学习效果，多媒体教学能够激发学生的兴趣和好奇心。</a:t>
            </a:r>
            <a:endParaRPr lang="en-US" sz="1800" b="0" strike="noStrike" spc="-1">
              <a:solidFill>
                <a:srgbClr val="FFFFFF"/>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circle(in)">
                                      <p:cBhvr additive="repl">
                                        <p:cTn id="7" dur="2000"/>
                                        <p:tgtEl>
                                          <p:spTgt spid="13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1"/>
                                        </p:tgtEl>
                                        <p:attrNameLst>
                                          <p:attrName>style.visibility</p:attrName>
                                        </p:attrNameLst>
                                      </p:cBhvr>
                                      <p:to>
                                        <p:strVal val="visible"/>
                                      </p:to>
                                    </p:set>
                                    <p:animEffect transition="in" filter="circle(in)">
                                      <p:cBhvr additive="repl">
                                        <p:cTn id="10" dur="2000"/>
                                        <p:tgtEl>
                                          <p:spTgt spid="131"/>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30"/>
                                        </p:tgtEl>
                                        <p:attrNameLst>
                                          <p:attrName>style.visibility</p:attrName>
                                        </p:attrNameLst>
                                      </p:cBhvr>
                                      <p:to>
                                        <p:strVal val="visible"/>
                                      </p:to>
                                    </p:set>
                                    <p:animEffect transition="in" filter="circle(in)">
                                      <p:cBhvr additive="repl">
                                        <p:cTn id="13" dur="10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7"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38"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3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互动性教学工具的运用</a:t>
            </a:r>
            <a:endParaRPr lang="en-US" sz="3600" b="0" strike="noStrike" spc="-1">
              <a:solidFill>
                <a:schemeClr val="dk1"/>
              </a:solidFill>
              <a:latin typeface="Arial"/>
            </a:endParaRPr>
          </a:p>
        </p:txBody>
      </p:sp>
      <p:sp>
        <p:nvSpPr>
          <p:cNvPr id="14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通过互动性工具让学生更加积极参与课堂互动</a:t>
            </a:r>
            <a:endParaRPr lang="en-US" sz="1600" b="0" strike="noStrike" spc="-1">
              <a:solidFill>
                <a:srgbClr val="FFFFFF"/>
              </a:solidFill>
              <a:latin typeface="Arial"/>
            </a:endParaRPr>
          </a:p>
        </p:txBody>
      </p:sp>
      <p:sp>
        <p:nvSpPr>
          <p:cNvPr id="14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提高学生的参与度</a:t>
            </a:r>
            <a:endParaRPr lang="en-US" sz="2000" b="0" strike="noStrike" spc="-1">
              <a:solidFill>
                <a:srgbClr val="FFFFFF"/>
              </a:solidFill>
              <a:latin typeface="Arial"/>
            </a:endParaRPr>
          </a:p>
        </p:txBody>
      </p:sp>
      <p:sp>
        <p:nvSpPr>
          <p:cNvPr id="1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互动性工具的应用对学生成绩提升有积极作用</a:t>
            </a:r>
            <a:endParaRPr lang="en-US" sz="1600" b="0" strike="noStrike" spc="-1">
              <a:solidFill>
                <a:srgbClr val="FFFFFF"/>
              </a:solidFill>
              <a:latin typeface="Arial"/>
            </a:endParaRPr>
          </a:p>
        </p:txBody>
      </p:sp>
      <p:sp>
        <p:nvSpPr>
          <p:cNvPr id="1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积极影响学生的学习效果</a:t>
            </a:r>
            <a:endParaRPr lang="en-US" sz="2000" b="0" strike="noStrike" spc="-1">
              <a:solidFill>
                <a:srgbClr val="FFFFFF"/>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使用实践性教学工具可以让学生更好地理解知识</a:t>
            </a:r>
            <a:endParaRPr lang="en-US" sz="1600" b="0" strike="noStrike" spc="-1">
              <a:solidFill>
                <a:srgbClr val="FFFFFF"/>
              </a:solidFill>
              <a:latin typeface="Arial"/>
            </a:endParaRPr>
          </a:p>
        </p:txBody>
      </p:sp>
      <p:sp>
        <p:nvSpPr>
          <p:cNvPr id="1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激发学生的学习兴趣</a:t>
            </a:r>
            <a:endParaRPr lang="en-US" sz="2000" b="0" strike="noStrike" spc="-1">
              <a:solidFill>
                <a:srgbClr val="FFFFFF"/>
              </a:solidFill>
              <a:latin typeface="Arial"/>
            </a:endParaRPr>
          </a:p>
        </p:txBody>
      </p:sp>
      <p:pic>
        <p:nvPicPr>
          <p:cNvPr id="149"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9"/>
                                        </p:tgtEl>
                                        <p:attrNameLst>
                                          <p:attrName>style.visibility</p:attrName>
                                        </p:attrNameLst>
                                      </p:cBhvr>
                                      <p:to>
                                        <p:strVal val="visible"/>
                                      </p:to>
                                    </p:set>
                                    <p:animEffect transition="in" filter="circle(in)">
                                      <p:cBhvr additive="repl">
                                        <p:cTn id="7" dur="2000"/>
                                        <p:tgtEl>
                                          <p:spTgt spid="14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8"/>
                                        </p:tgtEl>
                                        <p:attrNameLst>
                                          <p:attrName>style.visibility</p:attrName>
                                        </p:attrNameLst>
                                      </p:cBhvr>
                                      <p:to>
                                        <p:strVal val="visible"/>
                                      </p:to>
                                    </p:set>
                                    <p:animEffect transition="in" filter="circle(in)">
                                      <p:cBhvr additive="repl">
                                        <p:cTn id="10" dur="2000"/>
                                        <p:tgtEl>
                                          <p:spTgt spid="138"/>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37"/>
                                        </p:tgtEl>
                                        <p:attrNameLst>
                                          <p:attrName>style.visibility</p:attrName>
                                        </p:attrNameLst>
                                      </p:cBhvr>
                                      <p:to>
                                        <p:strVal val="visible"/>
                                      </p:to>
                                    </p:set>
                                    <p:animEffect transition="in" filter="circle(in)">
                                      <p:cBhvr additive="repl">
                                        <p:cTn id="13" dur="100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现代科技设备的应用</a:t>
            </a:r>
            <a:endParaRPr lang="en-US" sz="3600" b="0" strike="noStrike" spc="-1">
              <a:solidFill>
                <a:schemeClr val="dk1"/>
              </a:solidFill>
              <a:latin typeface="Arial"/>
            </a:endParaRPr>
          </a:p>
        </p:txBody>
      </p:sp>
      <p:sp>
        <p:nvSpPr>
          <p:cNvPr id="15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利用现代科技设备可以让教学内容更加生动</a:t>
            </a:r>
            <a:endParaRPr lang="en-US" sz="1600" b="0" strike="noStrike" spc="-1">
              <a:solidFill>
                <a:srgbClr val="FFFFFF"/>
              </a:solidFill>
              <a:latin typeface="Arial"/>
            </a:endParaRPr>
          </a:p>
        </p:txBody>
      </p:sp>
      <p:sp>
        <p:nvSpPr>
          <p:cNvPr id="15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提供更丰富的教学资源</a:t>
            </a:r>
            <a:endParaRPr lang="en-US" sz="2000" b="0" strike="noStrike" spc="-1">
              <a:solidFill>
                <a:srgbClr val="FFFFFF"/>
              </a:solidFill>
              <a:latin typeface="Arial"/>
            </a:endParaRPr>
          </a:p>
        </p:txBody>
      </p:sp>
      <p:sp>
        <p:nvSpPr>
          <p:cNvPr id="15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利用科技设备可以吸引学生的注意力，增加学习乐趣</a:t>
            </a:r>
            <a:endParaRPr lang="en-US" sz="1600" b="0" strike="noStrike" spc="-1">
              <a:solidFill>
                <a:srgbClr val="FFFFFF"/>
              </a:solidFill>
              <a:latin typeface="Arial"/>
            </a:endParaRPr>
          </a:p>
        </p:txBody>
      </p:sp>
      <p:sp>
        <p:nvSpPr>
          <p:cNvPr id="15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让学习变得更加生动有趣</a:t>
            </a:r>
            <a:endParaRPr lang="en-US" sz="2000" b="0" strike="noStrike" spc="-1">
              <a:solidFill>
                <a:srgbClr val="FFFFFF"/>
              </a:solidFill>
              <a:latin typeface="Arial"/>
            </a:endParaRPr>
          </a:p>
        </p:txBody>
      </p:sp>
      <p:sp>
        <p:nvSpPr>
          <p:cNvPr id="15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科技设备的应用可以增加学生的学习积极性</a:t>
            </a:r>
            <a:endParaRPr lang="en-US" sz="1600" b="0" strike="noStrike" spc="-1">
              <a:solidFill>
                <a:srgbClr val="FFFFFF"/>
              </a:solidFill>
              <a:latin typeface="Arial"/>
            </a:endParaRPr>
          </a:p>
        </p:txBody>
      </p:sp>
      <p:sp>
        <p:nvSpPr>
          <p:cNvPr id="15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激发学生的学习热情</a:t>
            </a:r>
            <a:endParaRPr lang="en-US" sz="2000" b="0" strike="noStrike" spc="-1">
              <a:solidFill>
                <a:srgbClr val="FFFFFF"/>
              </a:solidFill>
              <a:latin typeface="Arial"/>
            </a:endParaRPr>
          </a:p>
        </p:txBody>
      </p:sp>
      <p:sp>
        <p:nvSpPr>
          <p:cNvPr id="15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6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circle(in)">
                                      <p:cBhvr additive="repl">
                                        <p:cTn id="7" dur="2000"/>
                                        <p:tgtEl>
                                          <p:spTgt spid="16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1"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有效运用教学资源和工具</a:t>
            </a:r>
            <a:endParaRPr lang="en-US" sz="1800" b="0" strike="noStrike" spc="-1">
              <a:solidFill>
                <a:srgbClr val="FFFFFF"/>
              </a:solidFill>
              <a:latin typeface="Arial"/>
            </a:endParaRPr>
          </a:p>
        </p:txBody>
      </p:sp>
      <p:sp>
        <p:nvSpPr>
          <p:cNvPr id="164"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掌握各种教学资源和工具的使用方法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根据教学目标选择合适的教学资源</a:t>
            </a:r>
            <a:endParaRPr lang="en-US" sz="1400" b="0" strike="noStrike" spc="-1">
              <a:solidFill>
                <a:srgbClr val="FFFFFF"/>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对学生的学习兴趣至关重要</a:t>
            </a:r>
            <a:endParaRPr lang="en-US" sz="1800" b="0" strike="noStrike" spc="-1">
              <a:solidFill>
                <a:srgbClr val="FFFFFF"/>
              </a:solidFill>
              <a:latin typeface="Arial"/>
            </a:endParaRPr>
          </a:p>
        </p:txBody>
      </p:sp>
      <p:sp>
        <p:nvSpPr>
          <p:cNvPr id="167"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通过激励和引导让学生更加投入学习</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根据学生的兴趣调整教学内容</a:t>
            </a:r>
            <a:endParaRPr lang="en-US" sz="1400" b="0" strike="noStrike" spc="-1">
              <a:solidFill>
                <a:srgbClr val="FFFFFF"/>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70"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7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专业教师的关键作用</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有针对性地设计课程内容</a:t>
            </a:r>
            <a:endParaRPr lang="en-US" sz="1800" b="0" strike="noStrike" spc="-1">
              <a:solidFill>
                <a:srgbClr val="FFFFFF"/>
              </a:solidFill>
              <a:latin typeface="Arial"/>
            </a:endParaRPr>
          </a:p>
        </p:txBody>
      </p:sp>
      <p:sp>
        <p:nvSpPr>
          <p:cNvPr id="174"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根据学生的特点和需求进行教学内容的设计</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调整教学方法和内容以提高学生的学习效果</a:t>
            </a:r>
            <a:endParaRPr lang="en-US" sz="1400" b="0" strike="noStrike" spc="-1">
              <a:solidFill>
                <a:srgbClr val="FFFFFF"/>
              </a:solidFill>
              <a:latin typeface="Arial"/>
            </a:endParaRPr>
          </a:p>
        </p:txBody>
      </p:sp>
      <p:pic>
        <p:nvPicPr>
          <p:cNvPr id="17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5"/>
                                        </p:tgtEl>
                                        <p:attrNameLst>
                                          <p:attrName>style.visibility</p:attrName>
                                        </p:attrNameLst>
                                      </p:cBhvr>
                                      <p:to>
                                        <p:strVal val="visible"/>
                                      </p:to>
                                    </p:set>
                                    <p:animEffect transition="in" filter="circle(in)">
                                      <p:cBhvr additive="repl">
                                        <p:cTn id="7" dur="2000"/>
                                        <p:tgtEl>
                                          <p:spTgt spid="17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1"/>
                                        </p:tgtEl>
                                        <p:attrNameLst>
                                          <p:attrName>style.visibility</p:attrName>
                                        </p:attrNameLst>
                                      </p:cBhvr>
                                      <p:to>
                                        <p:strVal val="visible"/>
                                      </p:to>
                                    </p:set>
                                    <p:animEffect transition="in" filter="circle(in)">
                                      <p:cBhvr additive="repl">
                                        <p:cTn id="10" dur="2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76" name="图片 21"/>
          <p:cNvPicPr/>
          <p:nvPr/>
        </p:nvPicPr>
        <p:blipFill>
          <a:blip r:embed="rId3"/>
          <a:srcRect r="81819"/>
          <a:stretch>
            <a:fillRect/>
          </a:stretch>
        </p:blipFill>
        <p:spPr>
          <a:xfrm>
            <a:off x="-392760" y="3057480"/>
            <a:ext cx="2992320" cy="6857640"/>
          </a:xfrm>
          <a:prstGeom prst="rect">
            <a:avLst/>
          </a:prstGeom>
          <a:ln w="0">
            <a:noFill/>
          </a:ln>
        </p:spPr>
      </p:pic>
      <p:pic>
        <p:nvPicPr>
          <p:cNvPr id="177"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7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7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提高学生对学习的兴趣和热情是教师工作中至关重要的一环，通过优质的教学资源的应用和专业教师的引导，可以有效激发学生的学习动力，实现教育教学的目标。</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7"/>
                                        </p:tgtEl>
                                        <p:attrNameLst>
                                          <p:attrName>style.visibility</p:attrName>
                                        </p:attrNameLst>
                                      </p:cBhvr>
                                      <p:to>
                                        <p:strVal val="visible"/>
                                      </p:to>
                                    </p:set>
                                    <p:animEffect transition="in" filter="circle(in)">
                                      <p:cBhvr additive="repl">
                                        <p:cTn id="7" dur="2000"/>
                                        <p:tgtEl>
                                          <p:spTgt spid="177"/>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76"/>
                                        </p:tgtEl>
                                        <p:attrNameLst>
                                          <p:attrName>style.visibility</p:attrName>
                                        </p:attrNameLst>
                                      </p:cBhvr>
                                      <p:to>
                                        <p:strVal val="visible"/>
                                      </p:to>
                                    </p:set>
                                    <p:anim calcmode="lin" valueType="num">
                                      <p:cBhvr additive="repl">
                                        <p:cTn id="10" dur="1000" fill="hold"/>
                                        <p:tgtEl>
                                          <p:spTgt spid="176"/>
                                        </p:tgtEl>
                                        <p:attrNameLst>
                                          <p:attrName>ppt_x</p:attrName>
                                        </p:attrNameLst>
                                      </p:cBhvr>
                                      <p:tavLst>
                                        <p:tav tm="0">
                                          <p:val>
                                            <p:strVal val="1+#ppt_w/2"/>
                                          </p:val>
                                        </p:tav>
                                        <p:tav tm="100000">
                                          <p:val>
                                            <p:strVal val="#ppt_x"/>
                                          </p:val>
                                        </p:tav>
                                      </p:tavLst>
                                    </p:anim>
                                    <p:anim calcmode="lin" valueType="num">
                                      <p:cBhvr additive="repl">
                                        <p:cTn id="11" dur="1000" fill="hold"/>
                                        <p:tgtEl>
                                          <p:spTgt spid="17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80"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81"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第三章 学习氛围的营造</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81"/>
                                        </p:tgtEl>
                                        <p:attrNameLst>
                                          <p:attrName>style.visibility</p:attrName>
                                        </p:attrNameLst>
                                      </p:cBhvr>
                                      <p:to>
                                        <p:strVal val="visible"/>
                                      </p:to>
                                    </p:set>
                                    <p:animEffect transition="in" filter="circle(in)">
                                      <p:cBhvr additive="repl">
                                        <p:cTn id="7" dur="2000"/>
                                        <p:tgtEl>
                                          <p:spTgt spid="181"/>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80"/>
                                        </p:tgtEl>
                                        <p:attrNameLst>
                                          <p:attrName>style.visibility</p:attrName>
                                        </p:attrNameLst>
                                      </p:cBhvr>
                                      <p:to>
                                        <p:strVal val="visible"/>
                                      </p:to>
                                    </p:set>
                                    <p:animEffect transition="in" filter="circle(in)">
                                      <p:cBhvr additive="repl">
                                        <p:cTn id="10" dur="1000"/>
                                        <p:tgtEl>
                                          <p:spTgt spid="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5"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86"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课堂氛围的打造</a:t>
            </a:r>
            <a:endParaRPr lang="en-US" sz="2800" b="0" strike="noStrike" spc="-1">
              <a:solidFill>
                <a:srgbClr val="FFFFFF"/>
              </a:solidFill>
              <a:latin typeface="Arial"/>
            </a:endParaRPr>
          </a:p>
        </p:txBody>
      </p:sp>
      <p:sp>
        <p:nvSpPr>
          <p:cNvPr id="18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为了提高学生对学习的兴趣和热情，教师可以营造轻松愉快的学习氛围。利用音乐、游戏等元素活跃课堂氛围，创设互动性强的课堂环境，让学生在愉快的氛围中学习。</a:t>
            </a:r>
            <a:endParaRPr lang="en-US" sz="1800" b="0" strike="noStrike" spc="-1">
              <a:solidFill>
                <a:srgbClr val="FFFFFF"/>
              </a:solidFill>
              <a:latin typeface="Arial"/>
            </a:endParaRPr>
          </a:p>
        </p:txBody>
      </p:sp>
      <p:sp>
        <p:nvSpPr>
          <p:cNvPr id="1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91"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1"/>
                                        </p:tgtEl>
                                        <p:attrNameLst>
                                          <p:attrName>style.visibility</p:attrName>
                                        </p:attrNameLst>
                                      </p:cBhvr>
                                      <p:to>
                                        <p:strVal val="visible"/>
                                      </p:to>
                                    </p:set>
                                    <p:animEffect transition="in" filter="circle(in)">
                                      <p:cBhvr additive="repl">
                                        <p:cTn id="7" dur="2000"/>
                                        <p:tgtEl>
                                          <p:spTgt spid="19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86"/>
                                        </p:tgtEl>
                                        <p:attrNameLst>
                                          <p:attrName>style.visibility</p:attrName>
                                        </p:attrNameLst>
                                      </p:cBhvr>
                                      <p:to>
                                        <p:strVal val="visible"/>
                                      </p:to>
                                    </p:set>
                                    <p:animEffect transition="in" filter="circle(in)">
                                      <p:cBhvr additive="repl">
                                        <p:cTn id="10" dur="2000"/>
                                        <p:tgtEl>
                                          <p:spTgt spid="186"/>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85"/>
                                        </p:tgtEl>
                                        <p:attrNameLst>
                                          <p:attrName>style.visibility</p:attrName>
                                        </p:attrNameLst>
                                      </p:cBhvr>
                                      <p:to>
                                        <p:strVal val="visible"/>
                                      </p:to>
                                    </p:set>
                                    <p:animEffect transition="in" filter="circle(in)">
                                      <p:cBhvr additive="repl">
                                        <p:cTn id="13" dur="100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2"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9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小组合作学习的推广</a:t>
            </a:r>
            <a:endParaRPr lang="en-US" sz="3600" b="0" strike="noStrike" spc="-1">
              <a:solidFill>
                <a:schemeClr val="dk1"/>
              </a:solidFill>
              <a:latin typeface="Arial"/>
            </a:endParaRPr>
          </a:p>
        </p:txBody>
      </p:sp>
      <p:sp>
        <p:nvSpPr>
          <p:cNvPr id="194"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小组合作学习能够促进学生之间的互动和合作</a:t>
            </a:r>
            <a:endParaRPr lang="en-US" sz="1600" b="0" strike="noStrike" spc="-1">
              <a:solidFill>
                <a:srgbClr val="FFFFFF"/>
              </a:solidFill>
              <a:latin typeface="Arial"/>
            </a:endParaRPr>
          </a:p>
        </p:txBody>
      </p:sp>
      <p:sp>
        <p:nvSpPr>
          <p:cNvPr id="195"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促进互动</a:t>
            </a:r>
            <a:endParaRPr lang="en-US" sz="2000" b="0" strike="noStrike" spc="-1">
              <a:solidFill>
                <a:srgbClr val="FFFFFF"/>
              </a:solidFill>
              <a:latin typeface="Arial"/>
            </a:endParaRPr>
          </a:p>
        </p:txBody>
      </p:sp>
      <p:sp>
        <p:nvSpPr>
          <p:cNvPr id="196"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通过小组合作学习，培养学生的团队合作意识</a:t>
            </a:r>
            <a:endParaRPr lang="en-US" sz="1600" b="0" strike="noStrike" spc="-1">
              <a:solidFill>
                <a:srgbClr val="FFFFFF"/>
              </a:solidFill>
              <a:latin typeface="Arial"/>
            </a:endParaRPr>
          </a:p>
        </p:txBody>
      </p:sp>
      <p:sp>
        <p:nvSpPr>
          <p:cNvPr id="197"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团队合作</a:t>
            </a:r>
            <a:endParaRPr lang="en-US" sz="2000" b="0" strike="noStrike" spc="-1">
              <a:solidFill>
                <a:srgbClr val="FFFFFF"/>
              </a:solidFill>
              <a:latin typeface="Arial"/>
            </a:endParaRPr>
          </a:p>
        </p:txBody>
      </p:sp>
      <p:sp>
        <p:nvSpPr>
          <p:cNvPr id="198"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小组合作学习对提高学生学习兴趣和效果有积极影响</a:t>
            </a:r>
            <a:endParaRPr lang="en-US" sz="1600" b="0" strike="noStrike" spc="-1">
              <a:solidFill>
                <a:srgbClr val="FFFFFF"/>
              </a:solidFill>
              <a:latin typeface="Arial"/>
            </a:endParaRPr>
          </a:p>
        </p:txBody>
      </p:sp>
      <p:sp>
        <p:nvSpPr>
          <p:cNvPr id="199"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积极影响</a:t>
            </a:r>
            <a:endParaRPr lang="en-US" sz="2000" b="0" strike="noStrike" spc="-1">
              <a:solidFill>
                <a:srgbClr val="FFFFFF"/>
              </a:solidFill>
              <a:latin typeface="Arial"/>
            </a:endParaRPr>
          </a:p>
        </p:txBody>
      </p:sp>
      <p:sp>
        <p:nvSpPr>
          <p:cNvPr id="200"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1"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circle(in)">
                                      <p:cBhvr additive="repl">
                                        <p:cTn id="7" dur="2000"/>
                                        <p:tgtEl>
                                          <p:spTgt spid="20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2"/>
                                        </p:tgtEl>
                                        <p:attrNameLst>
                                          <p:attrName>style.visibility</p:attrName>
                                        </p:attrNameLst>
                                      </p:cBhvr>
                                      <p:to>
                                        <p:strVal val="visible"/>
                                      </p:to>
                                    </p:set>
                                    <p:animEffect transition="in" filter="circle(in)">
                                      <p:cBhvr additive="repl">
                                        <p:cTn id="10" dur="2000"/>
                                        <p:tgtEl>
                                          <p:spTgt spid="1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3"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0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鼓励参与</a:t>
            </a:r>
            <a:endParaRPr lang="en-US" sz="1800" b="0" strike="noStrike" spc="-1">
              <a:solidFill>
                <a:srgbClr val="FFFFFF"/>
              </a:solidFill>
              <a:latin typeface="Arial"/>
            </a:endParaRPr>
          </a:p>
        </p:txBody>
      </p:sp>
      <p:sp>
        <p:nvSpPr>
          <p:cNvPr id="206"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鼓励学生积极参与学习活动</a:t>
            </a:r>
            <a:endParaRPr lang="en-US" sz="1400" b="0" strike="noStrike" spc="-1">
              <a:solidFill>
                <a:srgbClr val="FFFFFF"/>
              </a:solidFill>
              <a:latin typeface="Arial"/>
            </a:endParaRPr>
          </a:p>
        </p:txBody>
      </p:sp>
      <p:sp>
        <p:nvSpPr>
          <p:cNvPr id="20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培养自信</a:t>
            </a:r>
            <a:endParaRPr lang="en-US" sz="1800" b="0" strike="noStrike" spc="-1">
              <a:solidFill>
                <a:srgbClr val="FFFFFF"/>
              </a:solidFill>
              <a:latin typeface="Arial"/>
            </a:endParaRPr>
          </a:p>
        </p:txBody>
      </p:sp>
      <p:sp>
        <p:nvSpPr>
          <p:cNvPr id="209"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培养学生的学习自信心和学习兴趣</a:t>
            </a:r>
            <a:endParaRPr lang="en-US" sz="1400" b="0" strike="noStrike" spc="-1">
              <a:solidFill>
                <a:srgbClr val="FFFFFF"/>
              </a:solidFill>
              <a:latin typeface="Arial"/>
            </a:endParaRPr>
          </a:p>
        </p:txBody>
      </p:sp>
      <p:sp>
        <p:nvSpPr>
          <p:cNvPr id="21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12"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1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学习成就感的培养</a:t>
            </a:r>
            <a:endParaRPr lang="en-US" sz="3600" b="0" strike="noStrike" spc="-1">
              <a:solidFill>
                <a:schemeClr val="dk1"/>
              </a:solidFill>
              <a:latin typeface="Arial"/>
            </a:endParaRPr>
          </a:p>
        </p:txBody>
      </p:sp>
      <p:sp>
        <p:nvSpPr>
          <p:cNvPr id="21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及时反馈</a:t>
            </a:r>
            <a:endParaRPr lang="en-US" sz="1800" b="0" strike="noStrike" spc="-1">
              <a:solidFill>
                <a:srgbClr val="FFFFFF"/>
              </a:solidFill>
              <a:latin typeface="Arial"/>
            </a:endParaRPr>
          </a:p>
        </p:txBody>
      </p:sp>
      <p:sp>
        <p:nvSpPr>
          <p:cNvPr id="216"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给予学生及时的反馈和肯定</a:t>
            </a:r>
            <a:endParaRPr lang="en-US" sz="1400" b="0" strike="noStrike" spc="-1">
              <a:solidFill>
                <a:srgbClr val="FFFFFF"/>
              </a:solidFill>
              <a:latin typeface="Arial"/>
            </a:endParaRPr>
          </a:p>
        </p:txBody>
      </p:sp>
      <p:pic>
        <p:nvPicPr>
          <p:cNvPr id="21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7"/>
                                        </p:tgtEl>
                                        <p:attrNameLst>
                                          <p:attrName>style.visibility</p:attrName>
                                        </p:attrNameLst>
                                      </p:cBhvr>
                                      <p:to>
                                        <p:strVal val="visible"/>
                                      </p:to>
                                    </p:set>
                                    <p:animEffect transition="in" filter="circle(in)">
                                      <p:cBhvr additive="repl">
                                        <p:cTn id="7" dur="2000"/>
                                        <p:tgtEl>
                                          <p:spTgt spid="21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3"/>
                                        </p:tgtEl>
                                        <p:attrNameLst>
                                          <p:attrName>style.visibility</p:attrName>
                                        </p:attrNameLst>
                                      </p:cBhvr>
                                      <p:to>
                                        <p:strVal val="visible"/>
                                      </p:to>
                                    </p:set>
                                    <p:animEffect transition="in" filter="circle(in)">
                                      <p:cBhvr additive="repl">
                                        <p:cTn id="10" dur="2000"/>
                                        <p:tgtEl>
                                          <p:spTgt spid="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8"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19"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2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激励机制的建立</a:t>
            </a:r>
            <a:endParaRPr lang="en-US" sz="3600" b="0" strike="noStrike" spc="-1">
              <a:solidFill>
                <a:schemeClr val="dk1"/>
              </a:solidFill>
              <a:latin typeface="Arial"/>
            </a:endParaRPr>
          </a:p>
        </p:txBody>
      </p:sp>
      <p:sp>
        <p:nvSpPr>
          <p:cNvPr id="22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制定学习激励计划，激发学生的学习积极性</a:t>
            </a:r>
            <a:endParaRPr lang="en-US" sz="1600" b="0" strike="noStrike" spc="-1">
              <a:solidFill>
                <a:srgbClr val="FFFFFF"/>
              </a:solidFill>
              <a:latin typeface="Arial"/>
            </a:endParaRPr>
          </a:p>
        </p:txBody>
      </p:sp>
      <p:sp>
        <p:nvSpPr>
          <p:cNvPr id="22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学习激励计划</a:t>
            </a:r>
            <a:endParaRPr lang="en-US" sz="2000" b="0" strike="noStrike" spc="-1">
              <a:solidFill>
                <a:srgbClr val="FFFFFF"/>
              </a:solidFill>
              <a:latin typeface="Arial"/>
            </a:endParaRPr>
          </a:p>
        </p:txBody>
      </p:sp>
      <p:sp>
        <p:nvSpPr>
          <p:cNvPr id="22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激励机制能够有效提高学生的学习兴趣和热情</a:t>
            </a:r>
            <a:endParaRPr lang="en-US" sz="1600" b="0" strike="noStrike" spc="-1">
              <a:solidFill>
                <a:srgbClr val="FFFFFF"/>
              </a:solidFill>
              <a:latin typeface="Arial"/>
            </a:endParaRPr>
          </a:p>
        </p:txBody>
      </p:sp>
      <p:sp>
        <p:nvSpPr>
          <p:cNvPr id="22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提高兴趣</a:t>
            </a:r>
            <a:endParaRPr lang="en-US" sz="2000" b="0" strike="noStrike" spc="-1">
              <a:solidFill>
                <a:srgbClr val="FFFFFF"/>
              </a:solidFill>
              <a:latin typeface="Arial"/>
            </a:endParaRPr>
          </a:p>
        </p:txBody>
      </p:sp>
      <p:sp>
        <p:nvSpPr>
          <p:cNvPr id="2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设立学习目标和奖励机制，提高学生学习的动力</a:t>
            </a:r>
            <a:endParaRPr lang="en-US" sz="1600" b="0" strike="noStrike" spc="-1">
              <a:solidFill>
                <a:srgbClr val="FFFFFF"/>
              </a:solidFill>
              <a:latin typeface="Arial"/>
            </a:endParaRPr>
          </a:p>
        </p:txBody>
      </p:sp>
      <p:sp>
        <p:nvSpPr>
          <p:cNvPr id="22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奖励机制</a:t>
            </a:r>
            <a:endParaRPr lang="en-US" sz="2000" b="0" strike="noStrike" spc="-1">
              <a:solidFill>
                <a:srgbClr val="FFFFFF"/>
              </a:solidFill>
              <a:latin typeface="Arial"/>
            </a:endParaRPr>
          </a:p>
        </p:txBody>
      </p:sp>
      <p:pic>
        <p:nvPicPr>
          <p:cNvPr id="230"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0"/>
                                        </p:tgtEl>
                                        <p:attrNameLst>
                                          <p:attrName>style.visibility</p:attrName>
                                        </p:attrNameLst>
                                      </p:cBhvr>
                                      <p:to>
                                        <p:strVal val="visible"/>
                                      </p:to>
                                    </p:set>
                                    <p:animEffect transition="in" filter="circle(in)">
                                      <p:cBhvr additive="repl">
                                        <p:cTn id="7" dur="2000"/>
                                        <p:tgtEl>
                                          <p:spTgt spid="23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9"/>
                                        </p:tgtEl>
                                        <p:attrNameLst>
                                          <p:attrName>style.visibility</p:attrName>
                                        </p:attrNameLst>
                                      </p:cBhvr>
                                      <p:to>
                                        <p:strVal val="visible"/>
                                      </p:to>
                                    </p:set>
                                    <p:animEffect transition="in" filter="circle(in)">
                                      <p:cBhvr additive="repl">
                                        <p:cTn id="10" dur="2000"/>
                                        <p:tgtEl>
                                          <p:spTgt spid="21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18"/>
                                        </p:tgtEl>
                                        <p:attrNameLst>
                                          <p:attrName>style.visibility</p:attrName>
                                        </p:attrNameLst>
                                      </p:cBhvr>
                                      <p:to>
                                        <p:strVal val="visible"/>
                                      </p:to>
                                    </p:set>
                                    <p:animEffect transition="in" filter="circle(in)">
                                      <p:cBhvr additive="repl">
                                        <p:cTn id="13" dur="1000"/>
                                        <p:tgtEl>
                                          <p:spTgt spid="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31" name="图片 21"/>
          <p:cNvPicPr/>
          <p:nvPr/>
        </p:nvPicPr>
        <p:blipFill>
          <a:blip r:embed="rId3"/>
          <a:srcRect r="81819"/>
          <a:stretch>
            <a:fillRect/>
          </a:stretch>
        </p:blipFill>
        <p:spPr>
          <a:xfrm>
            <a:off x="-392760" y="3057480"/>
            <a:ext cx="2992320" cy="6857640"/>
          </a:xfrm>
          <a:prstGeom prst="rect">
            <a:avLst/>
          </a:prstGeom>
          <a:ln w="0">
            <a:noFill/>
          </a:ln>
        </p:spPr>
      </p:pic>
      <p:pic>
        <p:nvPicPr>
          <p:cNvPr id="232"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3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23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通过营造良好的学习氛围、推广小组合作学习、培养学习成就感和建立激励机制，可以有效提高学生对学习的兴趣和热情，激发他们的学习动力，从而提升学习效果。教师在教学过程中应充分考虑学习氛围的影响，积极营造良好的学习环境。</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2"/>
                                        </p:tgtEl>
                                        <p:attrNameLst>
                                          <p:attrName>style.visibility</p:attrName>
                                        </p:attrNameLst>
                                      </p:cBhvr>
                                      <p:to>
                                        <p:strVal val="visible"/>
                                      </p:to>
                                    </p:set>
                                    <p:animEffect transition="in" filter="circle(in)">
                                      <p:cBhvr additive="repl">
                                        <p:cTn id="7" dur="2000"/>
                                        <p:tgtEl>
                                          <p:spTgt spid="232"/>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31"/>
                                        </p:tgtEl>
                                        <p:attrNameLst>
                                          <p:attrName>style.visibility</p:attrName>
                                        </p:attrNameLst>
                                      </p:cBhvr>
                                      <p:to>
                                        <p:strVal val="visible"/>
                                      </p:to>
                                    </p:set>
                                    <p:anim calcmode="lin" valueType="num">
                                      <p:cBhvr additive="repl">
                                        <p:cTn id="10" dur="1000" fill="hold"/>
                                        <p:tgtEl>
                                          <p:spTgt spid="231"/>
                                        </p:tgtEl>
                                        <p:attrNameLst>
                                          <p:attrName>ppt_x</p:attrName>
                                        </p:attrNameLst>
                                      </p:cBhvr>
                                      <p:tavLst>
                                        <p:tav tm="0">
                                          <p:val>
                                            <p:strVal val="1+#ppt_w/2"/>
                                          </p:val>
                                        </p:tav>
                                        <p:tav tm="100000">
                                          <p:val>
                                            <p:strVal val="#ppt_x"/>
                                          </p:val>
                                        </p:tav>
                                      </p:tavLst>
                                    </p:anim>
                                    <p:anim calcmode="lin" valueType="num">
                                      <p:cBhvr additive="repl">
                                        <p:cTn id="11" dur="1000" fill="hold"/>
                                        <p:tgtEl>
                                          <p:spTgt spid="2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https://d.book118.com/265131241014011130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如何提高学生对学习的兴趣和热情</vt:lpstr>
      <vt:lpstr>目录</vt:lpstr>
      <vt:lpstr>第一章 引言</vt:lpstr>
      <vt:lpstr> </vt:lpstr>
      <vt:lpstr>影响学生学习兴趣的因素</vt:lpstr>
      <vt:lpstr>学生对学习的认知和态度</vt:lpstr>
      <vt:lpstr>如何培养学生的学习兴趣</vt:lpstr>
      <vt:lpstr>第2章 优质教学资源的应用</vt:lpstr>
      <vt:lpstr> </vt:lpstr>
      <vt:lpstr>互动性教学工具的运用</vt:lpstr>
      <vt:lpstr>现代科技设备的应用</vt:lpstr>
      <vt:lpstr>专业教师的关键作用</vt:lpstr>
      <vt:lpstr>总结</vt:lpstr>
      <vt:lpstr>第三章 学习氛围的营造</vt:lpstr>
      <vt:lpstr> </vt:lpstr>
      <vt:lpstr>小组合作学习的推广</vt:lpstr>
      <vt:lpstr>学习成就感的培养</vt:lpstr>
      <vt:lpstr>激励机制的建立</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2024-09-29T15:11:57.287</cp:lastPrinted>
  <dcterms:created xsi:type="dcterms:W3CDTF">2024-09-29T07:11:57Z</dcterms:created>
  <dcterms:modified xsi:type="dcterms:W3CDTF">2024-09-29T07:11:59Z</dcterms:modified>
</cp:coreProperties>
</file>