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FF1AD-FA98-4989-A828-D30349A12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5CC73-2207-469F-8934-CB4EDA0B5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171841-D33B-40CF-BD65-881A27274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96A515-7DD5-49DA-93A1-39BC1D2F2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52921C-54FB-40B5-A0CC-AD61DF291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1D1155-CB7A-4415-A049-823600412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82C9CF-A96B-4451-93CE-A41F455A7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FB0BF9-6A1B-48A4-A17A-75F852CA7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AFAA68-F4CA-463A-8189-4866FC147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430FC-CE83-4DD2-9AC3-E5219B564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285B58-2648-4E94-9BF3-1110383DD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513232200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实验室安全与防护措施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实验室安全管理制度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实验室安全防护措施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实验室安全操作规范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实验室安全教育与培训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实验室安全检查与隐患排查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048" b="1804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68" b="17968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保障人身安全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实验室涉及各种潜在的危险源，如化学品、高温、高压等，严格遵守安全规范可以保护实验人员的人身安全。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维护实验设备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正确的操作和维护实验设备可以避免设备损坏，确保实验的顺利进行。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防止环境污染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实验室产生的废弃物和排放物可能对环境造成污染，采取必要的防护措施可以保护环境。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实验室中常使用各种化学品，包括易燃、易爆、有毒、腐蚀性等物质，一旦使用不当或发生泄漏，可能引发火灾、爆炸、中毒等事故。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高温与高压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实验中常涉及高温和高压条件，如操作不当可能导致烫伤、爆炸等危险。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实验室中大量使用电气设备，不正确的使用或维护可能引发触电、火灾等事故。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生物安全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涉及生物实验的实验室可能存在生物安全风险，如病毒、细菌等微生物的传播和感染。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实验室常见危险源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通过完善的安全管理制度和操作规范，预防安全事故的发生。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综合治理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从人、机、料、法、环等多个方面进行综合治理，确保实验室安全。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加强对实验人员的安全教育和培训，提高安全意识和操作技能。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制定完善的应急预案和处理措施，确保在发生安全事故时能够迅速有效地应对。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实验室安全管理制度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明确安全责任人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实验室负责人应对实验室安全负总责，并指定专职或兼职安全员负责实验室日常安全管理工作。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安全教育培训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实验室应定期开展安全教育培训，提高实验人员的安全意识和操作技能。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安全考核与奖惩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建立实验室安全考核与奖惩制度，对安全工作表现突出的个人和团队给予表彰和奖励，对违反安全规定的行为进行惩罚。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实验室应定期进行全面的安全检查，包括设备、设施、试剂、废弃物等方面。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专项检查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针对实验室存在的特定风险或安全隐患，开展专项检查，如电气安全、化学品管理等。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检查记录与整改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对检查中发现的问题，应及时记录并整改，确保实验室安全。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实验室应制定针对不同类型事故的应急预案，明确应急组织、通讯联络、现场处置等方面的要求。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定期开展应急演练，提高实验人员应对突发事故的能力。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事故报告与处理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发生事故后，应立即启动应急预案，组织救援和处置工作，并及时向上级主管部门报告。同时，对事故原因进行调查分析，总结经验教训，防止类似事故再次发生。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事故应急处理制度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实验室安全防护措施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50029" y="159340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建立防火安全制度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150029" y="1918792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制定并遵守实验室防火安全制度，明确禁止吸烟、使用明火等行为。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793308" y="159340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配备灭火器材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793308" y="1918792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根据实验室具体情况，合理配置灭火器材，如灭火器、灭火毯、沙箱等，并定期检查其有效性。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50029" y="379014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安全用电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50029" y="4115534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规范实验室电气设备的使用和管理，避免电器过载、短路等引发火灾。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793308" y="3790147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应急疏散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793308" y="4115534"/>
            <a:ext cx="3241937" cy="15896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制定实验室火灾应急预案，确保人员熟悉疏散路线和逃生方法。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898003" y="3416893"/>
            <a:ext cx="1166724" cy="1297311"/>
          </a:xfrm>
          <a:custGeom>
            <a:rect l="l" t="t" r="r" b="b"/>
            <a:pathLst>
              <a:path w="1521" h="1691">
                <a:moveTo>
                  <a:pt x="1521" y="934"/>
                </a:moveTo>
                <a:cubicBezTo>
                  <a:pt x="1419" y="934"/>
                  <a:pt x="1320" y="912"/>
                  <a:pt x="1226" y="873"/>
                </a:cubicBezTo>
                <a:cubicBezTo>
                  <a:pt x="1135" y="836"/>
                  <a:pt x="1054" y="781"/>
                  <a:pt x="983" y="712"/>
                </a:cubicBezTo>
                <a:cubicBezTo>
                  <a:pt x="915" y="641"/>
                  <a:pt x="859" y="561"/>
                  <a:pt x="820" y="470"/>
                </a:cubicBezTo>
                <a:cubicBezTo>
                  <a:pt x="781" y="376"/>
                  <a:pt x="761" y="276"/>
                  <a:pt x="761" y="174"/>
                </a:cubicBezTo>
                <a:cubicBezTo>
                  <a:pt x="554" y="174"/>
                  <a:pt x="403" y="174"/>
                  <a:pt x="294" y="174"/>
                </a:cubicBezTo>
                <a:cubicBezTo>
                  <a:pt x="193" y="0"/>
                  <a:pt x="193" y="0"/>
                  <a:pt x="193" y="0"/>
                </a:cubicBezTo>
                <a:cubicBezTo>
                  <a:pt x="93" y="174"/>
                  <a:pt x="93" y="174"/>
                  <a:pt x="93" y="174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011"/>
                  <a:pt x="682" y="1692"/>
                  <a:pt x="1521" y="1692"/>
                </a:cubicBezTo>
                <a:cubicBezTo>
                  <a:pt x="1521" y="1661"/>
                  <a:pt x="1521" y="1631"/>
                  <a:pt x="1521" y="1602"/>
                </a:cubicBezTo>
                <a:cubicBezTo>
                  <a:pt x="1350" y="1503"/>
                  <a:pt x="1350" y="1503"/>
                  <a:pt x="1350" y="1503"/>
                </a:cubicBezTo>
                <a:cubicBezTo>
                  <a:pt x="1521" y="1404"/>
                  <a:pt x="1521" y="1404"/>
                  <a:pt x="1521" y="1404"/>
                </a:cubicBezTo>
                <a:cubicBezTo>
                  <a:pt x="1521" y="934"/>
                  <a:pt x="1521" y="934"/>
                  <a:pt x="1521" y="93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22179" y="3554921"/>
            <a:ext cx="1299452" cy="1164582"/>
          </a:xfrm>
          <a:custGeom>
            <a:rect l="l" t="t" r="r" b="b"/>
            <a:pathLst>
              <a:path w="1695" h="1518">
                <a:moveTo>
                  <a:pt x="1602" y="0"/>
                </a:moveTo>
                <a:cubicBezTo>
                  <a:pt x="1502" y="171"/>
                  <a:pt x="1502" y="171"/>
                  <a:pt x="1502" y="171"/>
                </a:cubicBezTo>
                <a:cubicBezTo>
                  <a:pt x="1402" y="0"/>
                  <a:pt x="1402" y="0"/>
                  <a:pt x="1402" y="0"/>
                </a:cubicBezTo>
                <a:cubicBezTo>
                  <a:pt x="934" y="0"/>
                  <a:pt x="934" y="0"/>
                  <a:pt x="934" y="0"/>
                </a:cubicBezTo>
                <a:cubicBezTo>
                  <a:pt x="934" y="102"/>
                  <a:pt x="915" y="202"/>
                  <a:pt x="875" y="296"/>
                </a:cubicBezTo>
                <a:cubicBezTo>
                  <a:pt x="836" y="387"/>
                  <a:pt x="781" y="467"/>
                  <a:pt x="712" y="538"/>
                </a:cubicBezTo>
                <a:cubicBezTo>
                  <a:pt x="643" y="607"/>
                  <a:pt x="560" y="662"/>
                  <a:pt x="469" y="699"/>
                </a:cubicBezTo>
                <a:cubicBezTo>
                  <a:pt x="377" y="738"/>
                  <a:pt x="276" y="760"/>
                  <a:pt x="174" y="760"/>
                </a:cubicBezTo>
                <a:cubicBezTo>
                  <a:pt x="174" y="968"/>
                  <a:pt x="174" y="1119"/>
                  <a:pt x="174" y="1228"/>
                </a:cubicBezTo>
                <a:cubicBezTo>
                  <a:pt x="0" y="1329"/>
                  <a:pt x="0" y="1329"/>
                  <a:pt x="0" y="1329"/>
                </a:cubicBezTo>
                <a:cubicBezTo>
                  <a:pt x="174" y="1430"/>
                  <a:pt x="174" y="1430"/>
                  <a:pt x="174" y="1430"/>
                </a:cubicBezTo>
                <a:cubicBezTo>
                  <a:pt x="174" y="1518"/>
                  <a:pt x="174" y="1518"/>
                  <a:pt x="174" y="1518"/>
                </a:cubicBezTo>
                <a:cubicBezTo>
                  <a:pt x="1013" y="1518"/>
                  <a:pt x="1695" y="837"/>
                  <a:pt x="1695" y="0"/>
                </a:cubicBezTo>
                <a:cubicBezTo>
                  <a:pt x="1662" y="0"/>
                  <a:pt x="1631" y="0"/>
                  <a:pt x="160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03303" y="2297341"/>
            <a:ext cx="1299452" cy="1164582"/>
          </a:xfrm>
          <a:custGeom>
            <a:rect l="l" t="t" r="r" b="b"/>
            <a:pathLst>
              <a:path w="1695" h="1519">
                <a:moveTo>
                  <a:pt x="1695" y="188"/>
                </a:moveTo>
                <a:cubicBezTo>
                  <a:pt x="1521" y="87"/>
                  <a:pt x="1521" y="87"/>
                  <a:pt x="1521" y="87"/>
                </a:cubicBezTo>
                <a:cubicBezTo>
                  <a:pt x="1521" y="0"/>
                  <a:pt x="1521" y="0"/>
                  <a:pt x="1521" y="0"/>
                </a:cubicBezTo>
                <a:cubicBezTo>
                  <a:pt x="682" y="0"/>
                  <a:pt x="0" y="681"/>
                  <a:pt x="0" y="1519"/>
                </a:cubicBezTo>
                <a:cubicBezTo>
                  <a:pt x="33" y="1519"/>
                  <a:pt x="63" y="1519"/>
                  <a:pt x="93" y="1519"/>
                </a:cubicBezTo>
                <a:cubicBezTo>
                  <a:pt x="193" y="1345"/>
                  <a:pt x="193" y="1345"/>
                  <a:pt x="193" y="1345"/>
                </a:cubicBezTo>
                <a:cubicBezTo>
                  <a:pt x="294" y="1519"/>
                  <a:pt x="294" y="1519"/>
                  <a:pt x="294" y="1519"/>
                </a:cubicBezTo>
                <a:cubicBezTo>
                  <a:pt x="761" y="1519"/>
                  <a:pt x="761" y="1519"/>
                  <a:pt x="761" y="1519"/>
                </a:cubicBezTo>
                <a:cubicBezTo>
                  <a:pt x="761" y="1416"/>
                  <a:pt x="781" y="1316"/>
                  <a:pt x="820" y="1224"/>
                </a:cubicBezTo>
                <a:cubicBezTo>
                  <a:pt x="859" y="1133"/>
                  <a:pt x="915" y="1051"/>
                  <a:pt x="983" y="982"/>
                </a:cubicBezTo>
                <a:cubicBezTo>
                  <a:pt x="1054" y="911"/>
                  <a:pt x="1135" y="856"/>
                  <a:pt x="1226" y="819"/>
                </a:cubicBezTo>
                <a:cubicBezTo>
                  <a:pt x="1320" y="779"/>
                  <a:pt x="1419" y="760"/>
                  <a:pt x="1521" y="760"/>
                </a:cubicBezTo>
                <a:cubicBezTo>
                  <a:pt x="1521" y="551"/>
                  <a:pt x="1521" y="399"/>
                  <a:pt x="1521" y="290"/>
                </a:cubicBezTo>
                <a:lnTo>
                  <a:pt x="1695" y="1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60206" y="2302641"/>
            <a:ext cx="1166724" cy="1297311"/>
          </a:xfrm>
          <a:custGeom>
            <a:rect l="l" t="t" r="r" b="b"/>
            <a:pathLst>
              <a:path w="1521" h="1690">
                <a:moveTo>
                  <a:pt x="1428" y="1519"/>
                </a:moveTo>
                <a:cubicBezTo>
                  <a:pt x="1521" y="1519"/>
                  <a:pt x="1521" y="1519"/>
                  <a:pt x="1521" y="1519"/>
                </a:cubicBezTo>
                <a:cubicBezTo>
                  <a:pt x="1521" y="681"/>
                  <a:pt x="839" y="0"/>
                  <a:pt x="0" y="0"/>
                </a:cubicBezTo>
                <a:cubicBezTo>
                  <a:pt x="0" y="31"/>
                  <a:pt x="0" y="60"/>
                  <a:pt x="0" y="88"/>
                </a:cubicBezTo>
                <a:cubicBezTo>
                  <a:pt x="171" y="188"/>
                  <a:pt x="171" y="188"/>
                  <a:pt x="171" y="188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760"/>
                  <a:pt x="0" y="760"/>
                  <a:pt x="0" y="760"/>
                </a:cubicBezTo>
                <a:cubicBezTo>
                  <a:pt x="102" y="760"/>
                  <a:pt x="203" y="779"/>
                  <a:pt x="295" y="819"/>
                </a:cubicBezTo>
                <a:cubicBezTo>
                  <a:pt x="386" y="856"/>
                  <a:pt x="469" y="911"/>
                  <a:pt x="538" y="982"/>
                </a:cubicBezTo>
                <a:cubicBezTo>
                  <a:pt x="607" y="1051"/>
                  <a:pt x="662" y="1133"/>
                  <a:pt x="701" y="1224"/>
                </a:cubicBezTo>
                <a:cubicBezTo>
                  <a:pt x="741" y="1316"/>
                  <a:pt x="760" y="1416"/>
                  <a:pt x="760" y="1519"/>
                </a:cubicBezTo>
                <a:cubicBezTo>
                  <a:pt x="968" y="1519"/>
                  <a:pt x="1118" y="1519"/>
                  <a:pt x="1228" y="1519"/>
                </a:cubicBezTo>
                <a:cubicBezTo>
                  <a:pt x="1328" y="1690"/>
                  <a:pt x="1328" y="1690"/>
                  <a:pt x="1328" y="1690"/>
                </a:cubicBezTo>
                <a:lnTo>
                  <a:pt x="1428" y="1519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849" y="2677031"/>
            <a:ext cx="345497" cy="33853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521" y="2713607"/>
            <a:ext cx="321283" cy="31481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001" y="3983451"/>
            <a:ext cx="353163" cy="34604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769" y="3983451"/>
            <a:ext cx="353163" cy="34604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对易燃易爆物品进行严格管理和控制，确保其储存和使用符合安全要求。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严格控制易燃易爆物品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严格遵守实验操作规程，避免因操作不当引发爆炸事故。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规范实验操作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采取防静电措施，如穿防静电服、使用防静电工具等，避免静电引发爆炸。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防静电措施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安装防爆设施，如防爆灯、防爆开关等，降低爆炸事故发生的可能性。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安全设施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使用安全试剂和药品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规范实验操作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严格遵守实验操作规程，避免有毒物质泄漏或扩散。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通风排毒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保持实验室良好通风，及时排出有毒气体和蒸汽，降低室内有毒物质浓度。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选择低毒或无毒的试剂和药品，减少有毒物质的产生和排放。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佩戴个人防护用品，如防毒面具、防护服等，避免有毒物质对人体造成伤害。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防毒措施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https://d.book118.com/265132322003011113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2024-09-19T15:23:10.948</cp:lastPrinted>
  <dcterms:created xsi:type="dcterms:W3CDTF">2024-09-19T07:23:10Z</dcterms:created>
  <dcterms:modified xsi:type="dcterms:W3CDTF">2024-09-19T07:23:12Z</dcterms:modified>
</cp:coreProperties>
</file>