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6C6C94-0918-4804-9C48-271FD9ADE8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B0F823-0DF3-41D7-AD34-FBA9D4AA5C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3E7481-EA44-444D-87BE-C733CD5F8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35F787-618C-4DBE-B6B2-C5601B22E7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18A2935-0CEB-4809-8029-A4A908CB17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CC3575-3EAC-4F23-BE84-0882DE618D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63E1CE-E288-43AA-8F05-5B416E36DE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A22A7E-A87F-465E-B1C8-62C998153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E972B6-2240-4338-BE62-C9FA598276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773825-EF0B-4392-8FA1-9D25AB3BA4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F0E723-716E-4A9A-A501-9BAD768765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5140031033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《内部审计工作总结报告》</a:t>
            </a:r>
            <a:endParaRPr lang="en-US" sz="5175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1369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</a:t>
            </a:r>
            <a:endParaRPr lang="en-US" sz="2025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2024-01-03</a:t>
            </a:r>
            <a:endParaRPr lang="en-US" sz="2025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CATALOGUE</a:t>
            </a:r>
            <a:endParaRPr lang="en-US" sz="1350">
              <a:solidFill>
                <a:srgbClr val="FFFFFF">
                  <a:alpha val="4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引言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审计范围和方法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审计结果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改进建议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结论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未来计划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附件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57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引言</a:t>
            </a:r>
            <a:endParaRPr lang="en-US" sz="3825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 panose="020f0502020204030204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引言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内部审计工作是公司治理的重要组成部分，旨在评估和监督公司内部控制、风险管理和合规性等方面的有效性。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本次内部审计工作的背景是公司战略目标的调整和业务的扩展，需要对相关的内部控制和运营流程进行审查和评估。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审计工作的目标是确保公司的财务报告真实可靠，运营活动合规有效，内部控制健全有效，风险得到适当管理。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57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审计范围和方法</a:t>
            </a:r>
            <a:endParaRPr lang="en-US" sz="3825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审计范围和方法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审计采用了综合的方法，包括面谈、文件审查、数据分析等，以确保审计结果的准确性和全面性。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本次审计的范围涵盖了公司的财务管理、采购与供应链管理、销售与客户关系管理、信息技术管理等主要业务领域。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577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审计结果</a:t>
            </a:r>
            <a:endParaRPr lang="en-US" sz="3825" b="1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财务报告的编制和披露存在不规范的情况，部分财务指标的计算方法不一致，影响了财务报告的可比性。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采购与供应链管理方面，采购流程中存在一些漏洞，如供应商选择不够严谨、合同管理不规范等。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4522" r="452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4522" r="452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财务管理方面，发现了一些会计核算不准确的问题，如固定资产的折旧计算错误、费用分摊不合理等。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主要问题、风险和控制缺陷的概述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供应链管理存在效率低下的问题，如库存管理不合理、物流配送不及时等。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销售与客户关系管理方面，销售订单处理流程存在延误的情况，导致客户满意度下降。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客户信息管理不完善，存在客户信息不准确、更新不及时的问题。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主要问题、风险和控制缺陷的概述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207" b="820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主要问题、风险和控制缺陷的概述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信息技术管理方面，信息系统存在安全漏洞，可能导致数据泄露的风险。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系统的备份和恢复策略不够完善，存在数据丢失的风险。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V="1">
            <a:off x="8281295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4438401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539110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281295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38401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9110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0778" y="4533107"/>
            <a:ext cx="296842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固定资产折旧错误的具体例子，如设备 A 的实际使用年限与计算折旧的年限不一致。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601267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费用分摊不合理的具体例子，如部门 B 的间接费用分摊比例过高。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450110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供应商选择不严谨的具体例子，如供应商 C 的质量问题导致了产品召回。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299" y="1569037"/>
            <a:ext cx="2635073" cy="2635073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4779590" y="1569037"/>
            <a:ext cx="2635073" cy="2635073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622484" y="1569037"/>
            <a:ext cx="2635073" cy="2635073"/>
          </a:xfrm>
          <a:prstGeom prst="ellipse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具体实例和数据支持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80108" y="1287672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025751" y="1468427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合同管理不规范的具体例子，如合同 D 中关于价格和交货期的条款不明确。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999470" y="1050728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480108" y="3069093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2773369" y="324984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销售订单处理流程延误的具体例子，如订单 E 的处理时间超过了承诺的时间。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9060033" y="2832149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480108" y="4850514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025751" y="503126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客户信息不准确的具体例子，如客户 F 的联系方式已经失效。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999470" y="4613570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6329" b="6329"/>
          <a:stretch>
            <a:fillRect/>
          </a:stretch>
        </p:blipFill>
        <p:spPr>
          <a:xfrm>
            <a:off x="1099415" y="1124574"/>
            <a:ext cx="1926336" cy="1682496"/>
          </a:xfrm>
          <a:prstGeom prst="hexagon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7799" r="17799"/>
          <a:stretch>
            <a:fillRect/>
          </a:stretch>
        </p:blipFill>
        <p:spPr>
          <a:xfrm>
            <a:off x="9163113" y="2905301"/>
            <a:ext cx="1926336" cy="1682496"/>
          </a:xfrm>
          <a:prstGeom prst="hexagon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7065" r="7065"/>
          <a:stretch>
            <a:fillRect/>
          </a:stretch>
        </p:blipFill>
        <p:spPr>
          <a:xfrm>
            <a:off x="1099415" y="4686721"/>
            <a:ext cx="1926336" cy="1682496"/>
          </a:xfrm>
          <a:prstGeom prst="hexagon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具体实例和数据支持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5933" r="59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信息系统安全漏洞的具体例子，如系统 G 的用户权限设置存在问题。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系统备份和恢复策略不完善的具体例子，如数据中心 H 的备份频率过低。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具体实例和数据支持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https://d.book118.com/265140031033011034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2024-08-29T13:52:47.795</cp:lastPrinted>
  <dcterms:created xsi:type="dcterms:W3CDTF">2024-08-29T05:52:47Z</dcterms:created>
  <dcterms:modified xsi:type="dcterms:W3CDTF">2024-08-29T05:52:49Z</dcterms:modified>
</cp:coreProperties>
</file>