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990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31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20EB35-A392-4EE0-8C64-CF4896E66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2479F-46E4-477F-AA1E-76CEA42B6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8D73AE-AEA6-4AAA-A99A-07B82A035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B0CCCC-A06D-4D0E-B1F5-8B34775F0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BD6CCB-34BF-4EEA-862D-CED5BE3C97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5000F3-3722-4CD3-BC12-2404AF61EE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C087B-803C-4124-9374-F9840892F4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7B5271-12D7-4479-98EA-6140B06AA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6B0F9-62EA-4947-8508-63EE6C01FA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50E66-E349-4652-A5DE-CEB3A3190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A0722-E0CC-40E9-9EA2-67F3E493E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9896" r:id="rId2"/>
    <p:sldLayoutId id="2147499897" r:id="rId3"/>
    <p:sldLayoutId id="2147499898" r:id="rId4"/>
    <p:sldLayoutId id="2147499899" r:id="rId5"/>
    <p:sldLayoutId id="2147499900" r:id="rId6"/>
    <p:sldLayoutId id="2147499901" r:id="rId7"/>
    <p:sldLayoutId id="2147499902" r:id="rId8"/>
    <p:sldLayoutId id="2147499903" r:id="rId9"/>
    <p:sldLayoutId id="2147499904" r:id="rId10"/>
    <p:sldLayoutId id="2147499905"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19" Type="http://schemas.openxmlformats.org/officeDocument/2006/relationships/tags" Target="../tags/tag177.xml" /><Relationship Id="rId2" Type="http://schemas.openxmlformats.org/officeDocument/2006/relationships/tags" Target="../tags/tag160.xml" /><Relationship Id="rId20" Type="http://schemas.openxmlformats.org/officeDocument/2006/relationships/tags" Target="../tags/tag178.xml" /><Relationship Id="rId21" Type="http://schemas.openxmlformats.org/officeDocument/2006/relationships/tags" Target="../tags/tag179.xml" /><Relationship Id="rId22" Type="http://schemas.openxmlformats.org/officeDocument/2006/relationships/tags" Target="../tags/tag180.xml" /><Relationship Id="rId23" Type="http://schemas.openxmlformats.org/officeDocument/2006/relationships/tags" Target="../tags/tag181.xml" /><Relationship Id="rId24" Type="http://schemas.openxmlformats.org/officeDocument/2006/relationships/tags" Target="../tags/tag182.xml" /><Relationship Id="rId25" Type="http://schemas.openxmlformats.org/officeDocument/2006/relationships/tags" Target="../tags/tag183.xml" /><Relationship Id="rId26" Type="http://schemas.openxmlformats.org/officeDocument/2006/relationships/tags" Target="../tags/tag184.xml" /><Relationship Id="rId27" Type="http://schemas.openxmlformats.org/officeDocument/2006/relationships/tags" Target="../tags/tag185.xml" /><Relationship Id="rId28" Type="http://schemas.openxmlformats.org/officeDocument/2006/relationships/tags" Target="../tags/tag186.xml" /><Relationship Id="rId29" Type="http://schemas.openxmlformats.org/officeDocument/2006/relationships/tags" Target="../tags/tag187.xml" /><Relationship Id="rId3" Type="http://schemas.openxmlformats.org/officeDocument/2006/relationships/tags" Target="../tags/tag161.xml" /><Relationship Id="rId30" Type="http://schemas.openxmlformats.org/officeDocument/2006/relationships/tags" Target="../tags/tag188.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tags" Target="../tags/tag204.xml" /><Relationship Id="rId20" Type="http://schemas.openxmlformats.org/officeDocument/2006/relationships/tags" Target="../tags/tag222.xml" /><Relationship Id="rId21" Type="http://schemas.openxmlformats.org/officeDocument/2006/relationships/tags" Target="../tags/tag223.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tags" Target="../tags/tag247.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tags" Target="../tags/tag259.xml" /><Relationship Id="rId20" Type="http://schemas.openxmlformats.org/officeDocument/2006/relationships/tags" Target="../tags/tag277.xml" /><Relationship Id="rId21" Type="http://schemas.openxmlformats.org/officeDocument/2006/relationships/tags" Target="../tags/tag278.xml" /><Relationship Id="rId22" Type="http://schemas.openxmlformats.org/officeDocument/2006/relationships/tags" Target="../tags/tag279.xml" /><Relationship Id="rId23" Type="http://schemas.openxmlformats.org/officeDocument/2006/relationships/tags" Target="../tags/tag280.xml" /><Relationship Id="rId24" Type="http://schemas.openxmlformats.org/officeDocument/2006/relationships/tags" Target="../tags/tag281.xml" /><Relationship Id="rId25" Type="http://schemas.openxmlformats.org/officeDocument/2006/relationships/tags" Target="../tags/tag282.xml" /><Relationship Id="rId26" Type="http://schemas.openxmlformats.org/officeDocument/2006/relationships/tags" Target="../tags/tag283.xml" /><Relationship Id="rId27" Type="http://schemas.openxmlformats.org/officeDocument/2006/relationships/tags" Target="../tags/tag284.xml" /><Relationship Id="rId28" Type="http://schemas.openxmlformats.org/officeDocument/2006/relationships/tags" Target="../tags/tag285.xml" /><Relationship Id="rId29" Type="http://schemas.openxmlformats.org/officeDocument/2006/relationships/tags" Target="../tags/tag286.xml" /><Relationship Id="rId3" Type="http://schemas.openxmlformats.org/officeDocument/2006/relationships/tags" Target="../tags/tag260.xml" /><Relationship Id="rId30" Type="http://schemas.openxmlformats.org/officeDocument/2006/relationships/tags" Target="../tags/tag287.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8.xml" /><Relationship Id="rId3" Type="http://schemas.openxmlformats.org/officeDocument/2006/relationships/tags" Target="../tags/tag289.xml" /><Relationship Id="rId4" Type="http://schemas.openxmlformats.org/officeDocument/2006/relationships/tags" Target="../tags/tag290.xml" /><Relationship Id="rId5" Type="http://schemas.openxmlformats.org/officeDocument/2006/relationships/tags" Target="../tags/tag29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tags" Target="../tags/tag298.xml" /><Relationship Id="rId9" Type="http://schemas.openxmlformats.org/officeDocument/2006/relationships/tags" Target="../tags/tag29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14" Type="http://schemas.openxmlformats.org/officeDocument/2006/relationships/tags" Target="../tags/tag312.xml" /><Relationship Id="rId15" Type="http://schemas.openxmlformats.org/officeDocument/2006/relationships/tags" Target="../tags/tag313.xml" /><Relationship Id="rId16" Type="http://schemas.openxmlformats.org/officeDocument/2006/relationships/tags" Target="../tags/tag314.xml" /><Relationship Id="rId17" Type="http://schemas.openxmlformats.org/officeDocument/2006/relationships/tags" Target="../tags/tag315.xml" /><Relationship Id="rId2" Type="http://schemas.openxmlformats.org/officeDocument/2006/relationships/tags" Target="../tags/tag300.xml" /><Relationship Id="rId3" Type="http://schemas.openxmlformats.org/officeDocument/2006/relationships/tags" Target="../tags/tag301.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14131422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传统医学师承人员跟师学习须知</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了解传统医学师承</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选择合适的导师</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跟师学习的准备</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跟师学习的内容</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跟师学习的注意事项</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跟师学习的成果和收获</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了解传统医学师承</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1"/>
          <p:cNvSpPr>
            <a:spLocks noGrp="1"/>
          </p:cNvSpPr>
          <p:nvPr>
            <p:ph type="title"/>
          </p:nvPr>
        </p:nvSpPr>
        <p:spPr/>
        <p:txBody>
          <a:bodyPr/>
          <a:lstStyle/>
          <a:p>
            <a:r>
              <a:rPr lang="zh-CN" altLang="en-US"/>
              <a:t>传统医学师承的定义</a:t>
            </a:r>
            <a:endParaRPr lang="zh-CN" altLang="en-US"/>
          </a:p>
        </p:txBody>
      </p:sp>
      <p:sp>
        <p:nvSpPr>
          <p:cNvPr id="1049200"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传统医学师承是指在传统医学领域内，通过师徒之间的传授和实践，传承和发展传统医学知识和技能的一种教育方式。</a:t>
            </a:r>
            <a:endParaRPr lang="zh-CN" altLang="en-US" sz="1200" spc="150">
              <a:solidFill>
                <a:schemeClr val="tx1">
                  <a:lumMod val="65000"/>
                  <a:lumOff val="35000"/>
                </a:schemeClr>
              </a:solidFill>
              <a:latin typeface="+mn-ea"/>
              <a:sym typeface="+mn-ea"/>
            </a:endParaRPr>
          </a:p>
        </p:txBody>
      </p:sp>
      <p:sp>
        <p:nvSpPr>
          <p:cNvPr id="1049202"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师承人员是指在传统医学领域内，通过拜师学艺，跟随师傅学习传统医学知识和技能的人员。</a:t>
            </a:r>
            <a:endParaRPr lang="zh-CN" altLang="en-US" sz="1200" spc="150">
              <a:solidFill>
                <a:schemeClr val="tx1">
                  <a:lumMod val="65000"/>
                  <a:lumOff val="35000"/>
                </a:schemeClr>
              </a:solidFill>
              <a:latin typeface="+mn-ea"/>
              <a:sym typeface="+mn-ea"/>
            </a:endParaRPr>
          </a:p>
        </p:txBody>
      </p:sp>
      <p:sp>
        <p:nvSpPr>
          <p:cNvPr id="1049204"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师承人员需要具备一定的医学基础和实践经验，并且对传统医学有浓厚的兴趣和热爱。</a:t>
            </a:r>
            <a:endParaRPr lang="zh-CN" altLang="en-US" sz="1200" spc="150">
              <a:solidFill>
                <a:schemeClr val="tx1">
                  <a:lumMod val="65000"/>
                  <a:lumOff val="35000"/>
                </a:schemeClr>
              </a:solidFill>
              <a:latin typeface="+mn-ea"/>
              <a:sym typeface="+mn-ea"/>
            </a:endParaRPr>
          </a:p>
        </p:txBody>
      </p:sp>
      <p:sp>
        <p:nvSpPr>
          <p:cNvPr id="1049206"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师承人员需要遵守传统医学的伦理道德和法律法规，尊重师傅和同行，维护传统医学的声誉和形象。</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40" name="标题 1"/>
          <p:cNvSpPr>
            <a:spLocks noGrp="1"/>
          </p:cNvSpPr>
          <p:nvPr>
            <p:ph type="title"/>
          </p:nvPr>
        </p:nvSpPr>
        <p:spPr/>
        <p:txBody>
          <a:bodyPr/>
          <a:lstStyle/>
          <a:p>
            <a:r>
              <a:rPr lang="zh-CN" altLang="en-US"/>
              <a:t>传统医学师承的历史背景</a:t>
            </a:r>
            <a:endParaRPr lang="zh-CN" altLang="en-US"/>
          </a:p>
        </p:txBody>
      </p:sp>
      <p:sp>
        <p:nvSpPr>
          <p:cNvPr id="1049242"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4"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6"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8"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0"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2"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4"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6"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8"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0"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2"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4"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6"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8"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0"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2"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4"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6"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8"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起源：传统医学师承起源于古代中国，已有数千年的历史</a:t>
            </a:r>
            <a:endParaRPr lang="zh-CN" altLang="en-US" sz="1200" spc="150">
              <a:solidFill>
                <a:schemeClr val="tx1">
                  <a:lumMod val="65000"/>
                  <a:lumOff val="35000"/>
                </a:schemeClr>
              </a:solidFill>
              <a:latin typeface="+mn-ea"/>
              <a:sym typeface="+mn-ea"/>
            </a:endParaRPr>
          </a:p>
        </p:txBody>
      </p:sp>
      <p:sp>
        <p:nvSpPr>
          <p:cNvPr id="1049280"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现状：目前，传统医学师承在中国仍然具有重要的地位和影响力</a:t>
            </a:r>
            <a:endParaRPr lang="zh-CN" altLang="en-US" sz="1200" spc="150">
              <a:solidFill>
                <a:schemeClr val="tx1">
                  <a:lumMod val="65000"/>
                  <a:lumOff val="35000"/>
                </a:schemeClr>
              </a:solidFill>
              <a:latin typeface="+mn-ea"/>
              <a:sym typeface="+mn-ea"/>
            </a:endParaRPr>
          </a:p>
        </p:txBody>
      </p:sp>
      <p:sp>
        <p:nvSpPr>
          <p:cNvPr id="104928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特点：传统医学师承注重实践操作，强调师徒之间的传承关系</a:t>
            </a:r>
            <a:endParaRPr lang="zh-CN" altLang="en-US" sz="1200" spc="150">
              <a:solidFill>
                <a:schemeClr val="tx1">
                  <a:lumMod val="65000"/>
                  <a:lumOff val="35000"/>
                </a:schemeClr>
              </a:solidFill>
              <a:latin typeface="+mn-ea"/>
              <a:sym typeface="+mn-ea"/>
            </a:endParaRPr>
          </a:p>
        </p:txBody>
      </p:sp>
      <p:sp>
        <p:nvSpPr>
          <p:cNvPr id="1049284"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发展：随着历史的发展，传统医学师承逐渐形成了一套完整的传承体系</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8" name="标题 1"/>
          <p:cNvSpPr>
            <a:spLocks noGrp="1"/>
          </p:cNvSpPr>
          <p:nvPr>
            <p:ph type="title"/>
          </p:nvPr>
        </p:nvSpPr>
        <p:spPr/>
        <p:txBody>
          <a:bodyPr/>
          <a:lstStyle/>
          <a:p>
            <a:r>
              <a:rPr lang="zh-CN" altLang="en-US"/>
              <a:t>传统医学师承的重要性</a:t>
            </a:r>
            <a:endParaRPr lang="zh-CN" altLang="en-US"/>
          </a:p>
        </p:txBody>
      </p:sp>
      <p:sp>
        <p:nvSpPr>
          <p:cNvPr id="1049320"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22"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24"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传承传统医学：师承是传统医学传承的重要方式，可以传承中医的精髓和经验。</a:t>
            </a:r>
            <a:endParaRPr lang="zh-CN" altLang="en-US" sz="2000" spc="200">
              <a:solidFill>
                <a:schemeClr val="tx1">
                  <a:lumMod val="85000"/>
                  <a:lumOff val="15000"/>
                </a:schemeClr>
              </a:solidFill>
              <a:latin typeface="+mn-ea"/>
              <a:sym typeface="+mn-ea"/>
            </a:endParaRPr>
          </a:p>
        </p:txBody>
      </p:sp>
      <p:sp>
        <p:nvSpPr>
          <p:cNvPr id="1049326"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28"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30"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提高临床技能：通过师承学习，可以掌握中医的临床技能和治疗方法，提高临床疗效。</a:t>
            </a:r>
            <a:endParaRPr lang="zh-CN" altLang="en-US" sz="2000" spc="200">
              <a:solidFill>
                <a:schemeClr val="tx1">
                  <a:lumMod val="85000"/>
                  <a:lumOff val="15000"/>
                </a:schemeClr>
              </a:solidFill>
              <a:latin typeface="+mn-ea"/>
              <a:sym typeface="+mn-ea"/>
            </a:endParaRPr>
          </a:p>
        </p:txBody>
      </p:sp>
      <p:sp>
        <p:nvSpPr>
          <p:cNvPr id="1049332"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34"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3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培养中医思维：师承学习可以培养中医的思维方式和临床思维，提高中医的临床思维能力。</a:t>
            </a:r>
            <a:endParaRPr lang="zh-CN" altLang="en-US" sz="2000" spc="200">
              <a:solidFill>
                <a:schemeClr val="tx1">
                  <a:lumMod val="85000"/>
                  <a:lumOff val="15000"/>
                </a:schemeClr>
              </a:solidFill>
              <a:latin typeface="+mn-ea"/>
              <a:sym typeface="+mn-ea"/>
            </a:endParaRPr>
          </a:p>
        </p:txBody>
      </p:sp>
      <p:sp>
        <p:nvSpPr>
          <p:cNvPr id="1049338"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4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42"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提升中医素养：师承学习可以提升中医的素养和修养，提高中医的临床水平和学术水平。</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76" name="标题"/>
          <p:cNvSpPr>
            <a:spLocks noGrp="1"/>
          </p:cNvSpPr>
          <p:nvPr>
            <p:ph type="title"/>
            <p:custDataLst>
              <p:tags r:id="rId2"/>
            </p:custDataLst>
          </p:nvPr>
        </p:nvSpPr>
        <p:spPr>
          <a:xfrm>
            <a:off x="1526400" y="3137808"/>
            <a:ext cx="9144000" cy="2006395"/>
          </a:xfrm>
        </p:spPr>
        <p:txBody>
          <a:bodyPr/>
          <a:lstStyle/>
          <a:p>
            <a:r>
              <a:rPr lang="zh-CN" altLang="en-US"/>
              <a:t>选择合适的导师</a:t>
            </a:r>
            <a:endParaRPr lang="zh-CN" altLang="en-US"/>
          </a:p>
        </p:txBody>
      </p:sp>
      <p:sp>
        <p:nvSpPr>
          <p:cNvPr id="1049378"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60" name="标题 1"/>
          <p:cNvSpPr>
            <a:spLocks noGrp="1"/>
          </p:cNvSpPr>
          <p:nvPr>
            <p:ph type="title"/>
          </p:nvPr>
        </p:nvSpPr>
        <p:spPr/>
        <p:txBody>
          <a:bodyPr/>
          <a:lstStyle/>
          <a:p>
            <a:r>
              <a:rPr lang="zh-CN" altLang="en-US"/>
              <a:t>导师的资质要求</a:t>
            </a:r>
            <a:endParaRPr lang="zh-CN" altLang="en-US"/>
          </a:p>
        </p:txBody>
      </p:sp>
      <p:sp>
        <p:nvSpPr>
          <p:cNvPr id="104946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具有丰富的临床经验和深厚的理论功底</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持有相关专业资格证书和执业资格</a:t>
            </a:r>
            <a:endParaRPr sz="2000" err="1">
              <a:solidFill>
                <a:schemeClr val="tx1">
                  <a:lumMod val="75000"/>
                  <a:lumOff val="25000"/>
                </a:schemeClr>
              </a:solidFill>
              <a:latin typeface="+mn-ea"/>
              <a:ea typeface="+mn-ea"/>
              <a:cs typeface="+mn-ea"/>
              <a:sym typeface="+mn-lt"/>
            </a:endParaRPr>
          </a:p>
        </p:txBody>
      </p:sp>
      <p:sp>
        <p:nvSpPr>
          <p:cNvPr id="104948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8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具有高尚的职业道德和良好的医德医风</a:t>
            </a:r>
            <a:endParaRPr sz="2000" err="1">
              <a:solidFill>
                <a:schemeClr val="tx1">
                  <a:lumMod val="75000"/>
                  <a:lumOff val="25000"/>
                </a:schemeClr>
              </a:solidFill>
              <a:latin typeface="+mn-ea"/>
              <a:ea typeface="+mn-ea"/>
              <a:cs typeface="+mn-ea"/>
              <a:sym typeface="+mn-lt"/>
            </a:endParaRPr>
          </a:p>
        </p:txBody>
      </p:sp>
      <p:sp>
        <p:nvSpPr>
          <p:cNvPr id="10495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具备良好的教学能力和沟通技巧</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34" name="标题 1"/>
          <p:cNvSpPr>
            <a:spLocks noGrp="1"/>
          </p:cNvSpPr>
          <p:nvPr>
            <p:ph type="title"/>
          </p:nvPr>
        </p:nvSpPr>
        <p:spPr/>
        <p:txBody>
          <a:bodyPr/>
          <a:lstStyle/>
          <a:p>
            <a:r>
              <a:rPr lang="zh-CN" altLang="en-US"/>
              <a:t>导师的医术水平</a:t>
            </a:r>
            <a:endParaRPr lang="zh-CN" altLang="en-US"/>
          </a:p>
        </p:txBody>
      </p:sp>
      <p:sp>
        <p:nvSpPr>
          <p:cNvPr id="104953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3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临床经验：丰富的临床经验和治疗案例</a:t>
            </a:r>
            <a:endParaRPr lang="zh-CN" altLang="en-US" sz="2000" spc="150">
              <a:solidFill>
                <a:schemeClr val="tx1">
                  <a:lumMod val="75000"/>
                  <a:lumOff val="25000"/>
                </a:schemeClr>
              </a:solidFill>
              <a:latin typeface="+mn-ea"/>
              <a:sym typeface="+mn-ea"/>
            </a:endParaRPr>
          </a:p>
        </p:txBody>
      </p:sp>
      <p:sp>
        <p:nvSpPr>
          <p:cNvPr id="104954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4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4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学术成就：在传统医学领域的研究成果和学术地位</a:t>
            </a:r>
            <a:endParaRPr lang="zh-CN" altLang="en-US" sz="2000" spc="150">
              <a:solidFill>
                <a:schemeClr val="tx1">
                  <a:lumMod val="75000"/>
                  <a:lumOff val="25000"/>
                </a:schemeClr>
              </a:solidFill>
              <a:latin typeface="+mn-ea"/>
              <a:sym typeface="+mn-ea"/>
            </a:endParaRPr>
          </a:p>
        </p:txBody>
      </p:sp>
      <p:sp>
        <p:nvSpPr>
          <p:cNvPr id="104954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4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5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教学能力：能够有效地传授知识和技能</a:t>
            </a:r>
            <a:endParaRPr lang="zh-CN" altLang="en-US" sz="2000" spc="150">
              <a:solidFill>
                <a:schemeClr val="tx1">
                  <a:lumMod val="75000"/>
                  <a:lumOff val="25000"/>
                </a:schemeClr>
              </a:solidFill>
              <a:latin typeface="+mn-ea"/>
              <a:sym typeface="+mn-ea"/>
            </a:endParaRPr>
          </a:p>
        </p:txBody>
      </p:sp>
      <p:sp>
        <p:nvSpPr>
          <p:cNvPr id="104955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5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5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医德医风：良好的医德医风和职业道德</a:t>
            </a:r>
            <a:endParaRPr lang="zh-CN" altLang="en-US" sz="2000" spc="150">
              <a:solidFill>
                <a:schemeClr val="tx1">
                  <a:lumMod val="75000"/>
                  <a:lumOff val="25000"/>
                </a:schemeClr>
              </a:solidFill>
              <a:latin typeface="+mn-ea"/>
              <a:sym typeface="+mn-ea"/>
            </a:endParaRPr>
          </a:p>
        </p:txBody>
      </p:sp>
      <p:sp>
        <p:nvSpPr>
          <p:cNvPr id="104955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92" name="标题 1"/>
          <p:cNvSpPr>
            <a:spLocks noGrp="1"/>
          </p:cNvSpPr>
          <p:nvPr>
            <p:ph type="title"/>
          </p:nvPr>
        </p:nvSpPr>
        <p:spPr/>
        <p:txBody>
          <a:bodyPr/>
          <a:lstStyle/>
          <a:p>
            <a:r>
              <a:rPr lang="zh-CN" altLang="en-US"/>
              <a:t>导师的医德医风</a:t>
            </a:r>
            <a:endParaRPr lang="zh-CN" altLang="en-US"/>
          </a:p>
        </p:txBody>
      </p:sp>
      <p:sp>
        <p:nvSpPr>
          <p:cNvPr id="104959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医德高尚：尊重患者，关爱生命，注重医患沟通</a:t>
            </a:r>
            <a:endParaRPr lang="zh-CN" altLang="en-US" sz="2000" spc="150">
              <a:solidFill>
                <a:schemeClr val="tx1">
                  <a:lumMod val="85000"/>
                  <a:lumOff val="15000"/>
                </a:schemeClr>
              </a:solidFill>
              <a:latin typeface="+mn-ea"/>
              <a:sym typeface="+mn-ea"/>
            </a:endParaRPr>
          </a:p>
        </p:txBody>
      </p:sp>
      <p:sp>
        <p:nvSpPr>
          <p:cNvPr id="104960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医风严谨：注重学术研究，严谨治学，精益求精</a:t>
            </a:r>
            <a:endParaRPr lang="zh-CN" altLang="en-US" sz="2000" spc="150">
              <a:solidFill>
                <a:schemeClr val="tx1">
                  <a:lumMod val="85000"/>
                  <a:lumOff val="15000"/>
                </a:schemeClr>
              </a:solidFill>
              <a:latin typeface="+mn-ea"/>
              <a:sym typeface="+mn-ea"/>
            </a:endParaRPr>
          </a:p>
        </p:txBody>
      </p:sp>
      <p:sp>
        <p:nvSpPr>
          <p:cNvPr id="104960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经验丰富：具有丰富的临床经验和深厚的理论功底</a:t>
            </a:r>
            <a:endParaRPr lang="zh-CN" altLang="en-US" sz="2000" spc="150">
              <a:solidFill>
                <a:schemeClr val="tx1">
                  <a:lumMod val="85000"/>
                  <a:lumOff val="15000"/>
                </a:schemeClr>
              </a:solidFill>
              <a:latin typeface="+mn-ea"/>
              <a:sym typeface="+mn-ea"/>
            </a:endParaRPr>
          </a:p>
        </p:txBody>
      </p:sp>
      <p:sp>
        <p:nvSpPr>
          <p:cNvPr id="104961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善于教学：能够因材施教，耐心指导，激发学生的学习兴趣和潜能</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50" name="标题 1"/>
          <p:cNvSpPr>
            <a:spLocks noGrp="1"/>
          </p:cNvSpPr>
          <p:nvPr>
            <p:ph type="title"/>
          </p:nvPr>
        </p:nvSpPr>
        <p:spPr/>
        <p:txBody>
          <a:bodyPr/>
          <a:lstStyle/>
          <a:p>
            <a:r>
              <a:rPr lang="zh-CN" altLang="en-US"/>
              <a:t>导师的带徒经验</a:t>
            </a:r>
            <a:endParaRPr lang="zh-CN" altLang="en-US"/>
          </a:p>
        </p:txBody>
      </p:sp>
      <p:sp>
        <p:nvSpPr>
          <p:cNvPr id="104965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5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5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5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6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导师的带徒经验可以帮助学生更好地理解和掌握传统医学知识</a:t>
            </a:r>
            <a:endParaRPr lang="zh-CN" altLang="en-US" sz="1400" spc="150">
              <a:solidFill>
                <a:schemeClr val="tx1"/>
              </a:solidFill>
              <a:effectLst/>
              <a:latin typeface="+mn-ea"/>
              <a:sym typeface="+mn-ea"/>
            </a:endParaRPr>
          </a:p>
        </p:txBody>
      </p:sp>
      <p:sp>
        <p:nvSpPr>
          <p:cNvPr id="104966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导师的带徒经验丰富，能够提供全面的指导</a:t>
            </a:r>
            <a:endParaRPr lang="zh-CN" altLang="en-US" sz="1400" spc="150">
              <a:solidFill>
                <a:schemeClr val="tx1"/>
              </a:solidFill>
              <a:effectLst/>
              <a:latin typeface="+mn-ea"/>
              <a:sym typeface="+mn-ea"/>
            </a:endParaRPr>
          </a:p>
        </p:txBody>
      </p:sp>
      <p:sp>
        <p:nvSpPr>
          <p:cNvPr id="104966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导师的带徒经验可以帮助学生更好地适应传统医学的学习环境和氛围</a:t>
            </a:r>
            <a:endParaRPr lang="zh-CN" altLang="en-US" sz="1400" spc="150">
              <a:solidFill>
                <a:schemeClr val="tx1"/>
              </a:solidFill>
              <a:effectLst/>
              <a:latin typeface="+mn-ea"/>
              <a:sym typeface="+mn-ea"/>
            </a:endParaRPr>
          </a:p>
        </p:txBody>
      </p:sp>
      <p:sp>
        <p:nvSpPr>
          <p:cNvPr id="104966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导师的带徒经验可以帮助学生更好地了解传统医学的发展趋势和前景</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00" name="标题"/>
          <p:cNvSpPr>
            <a:spLocks noGrp="1"/>
          </p:cNvSpPr>
          <p:nvPr>
            <p:ph type="title"/>
            <p:custDataLst>
              <p:tags r:id="rId2"/>
            </p:custDataLst>
          </p:nvPr>
        </p:nvSpPr>
        <p:spPr>
          <a:xfrm>
            <a:off x="1526400" y="3137808"/>
            <a:ext cx="9144000" cy="2006395"/>
          </a:xfrm>
        </p:spPr>
        <p:txBody>
          <a:bodyPr/>
          <a:lstStyle/>
          <a:p>
            <a:r>
              <a:rPr lang="zh-CN" altLang="en-US"/>
              <a:t>跟师学习的准备</a:t>
            </a:r>
            <a:endParaRPr lang="zh-CN" altLang="en-US"/>
          </a:p>
        </p:txBody>
      </p:sp>
      <p:sp>
        <p:nvSpPr>
          <p:cNvPr id="1049702"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84" name="标题 1"/>
          <p:cNvSpPr>
            <a:spLocks noGrp="1"/>
          </p:cNvSpPr>
          <p:nvPr>
            <p:ph type="title"/>
          </p:nvPr>
        </p:nvSpPr>
        <p:spPr/>
        <p:txBody>
          <a:bodyPr/>
          <a:lstStyle/>
          <a:p>
            <a:r>
              <a:rPr lang="zh-CN" altLang="en-US"/>
              <a:t>学习态度和心态</a:t>
            </a:r>
            <a:endParaRPr lang="zh-CN" altLang="en-US"/>
          </a:p>
        </p:txBody>
      </p:sp>
      <p:sp>
        <p:nvSpPr>
          <p:cNvPr id="104978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8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9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9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9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9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9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0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0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0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0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80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1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1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1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1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1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2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2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尊重老师：尊重老师的经验和知识，虚心求教</a:t>
            </a:r>
            <a:endParaRPr lang="zh-CN" altLang="en-US" sz="1200" spc="150">
              <a:solidFill>
                <a:schemeClr val="tx1">
                  <a:lumMod val="65000"/>
                  <a:lumOff val="35000"/>
                </a:schemeClr>
              </a:solidFill>
              <a:latin typeface="+mn-ea"/>
              <a:sym typeface="+mn-ea"/>
            </a:endParaRPr>
          </a:p>
        </p:txBody>
      </p:sp>
      <p:sp>
        <p:nvSpPr>
          <p:cNvPr id="104982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保持好奇心：对未知领域保持好奇心，勇于探索</a:t>
            </a:r>
            <a:endParaRPr lang="zh-CN" altLang="en-US" sz="1200" spc="150">
              <a:solidFill>
                <a:schemeClr val="tx1">
                  <a:lumMod val="65000"/>
                  <a:lumOff val="35000"/>
                </a:schemeClr>
              </a:solidFill>
              <a:latin typeface="+mn-ea"/>
              <a:sym typeface="+mn-ea"/>
            </a:endParaRPr>
          </a:p>
        </p:txBody>
      </p:sp>
      <p:sp>
        <p:nvSpPr>
          <p:cNvPr id="104982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持之以恒：坚持学习，不断积累，持之以恒</a:t>
            </a:r>
            <a:endParaRPr lang="zh-CN" altLang="en-US" sz="1200" spc="150">
              <a:solidFill>
                <a:schemeClr val="tx1">
                  <a:lumMod val="65000"/>
                  <a:lumOff val="35000"/>
                </a:schemeClr>
              </a:solidFill>
              <a:latin typeface="+mn-ea"/>
              <a:sym typeface="+mn-ea"/>
            </a:endParaRPr>
          </a:p>
        </p:txBody>
      </p:sp>
      <p:sp>
        <p:nvSpPr>
          <p:cNvPr id="104982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勤奋好学：主动学习，积极提问，不怕困难</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862" name="标题 1"/>
          <p:cNvSpPr>
            <a:spLocks noGrp="1"/>
          </p:cNvSpPr>
          <p:nvPr>
            <p:ph type="title"/>
          </p:nvPr>
        </p:nvSpPr>
        <p:spPr/>
        <p:txBody>
          <a:bodyPr/>
          <a:lstStyle/>
          <a:p>
            <a:r>
              <a:rPr lang="zh-CN" altLang="en-US"/>
              <a:t>学习时间和精力安排</a:t>
            </a:r>
            <a:endParaRPr lang="zh-CN" altLang="en-US"/>
          </a:p>
        </p:txBody>
      </p:sp>
      <p:sp>
        <p:nvSpPr>
          <p:cNvPr id="104986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制定学习计划：明确学习目标、内容和时间安排</a:t>
            </a:r>
            <a:endParaRPr lang="zh-CN" altLang="en-US" sz="1200" spc="150">
              <a:solidFill>
                <a:schemeClr val="tx1">
                  <a:lumMod val="65000"/>
                  <a:lumOff val="35000"/>
                </a:schemeClr>
              </a:solidFill>
              <a:latin typeface="+mn-ea"/>
              <a:sym typeface="+mn-ea"/>
            </a:endParaRPr>
          </a:p>
        </p:txBody>
      </p:sp>
      <p:sp>
        <p:nvSpPr>
          <p:cNvPr id="104986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合理安排时间：保证充足的学习时间和休息时间</a:t>
            </a:r>
            <a:endParaRPr lang="zh-CN" altLang="en-US" sz="1200" spc="150">
              <a:solidFill>
                <a:schemeClr val="tx1">
                  <a:lumMod val="65000"/>
                  <a:lumOff val="35000"/>
                </a:schemeClr>
              </a:solidFill>
              <a:latin typeface="+mn-ea"/>
              <a:sym typeface="+mn-ea"/>
            </a:endParaRPr>
          </a:p>
        </p:txBody>
      </p:sp>
      <p:sp>
        <p:nvSpPr>
          <p:cNvPr id="104986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提高学习效率：充分利用学习时间，提高学习效果</a:t>
            </a:r>
            <a:endParaRPr lang="zh-CN" altLang="en-US" sz="1200" spc="150">
              <a:solidFill>
                <a:schemeClr val="tx1">
                  <a:lumMod val="65000"/>
                  <a:lumOff val="35000"/>
                </a:schemeClr>
              </a:solidFill>
              <a:latin typeface="+mn-ea"/>
              <a:sym typeface="+mn-ea"/>
            </a:endParaRPr>
          </a:p>
        </p:txBody>
      </p:sp>
      <p:sp>
        <p:nvSpPr>
          <p:cNvPr id="104987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保持良好的心态：保持积极、乐观的心态，克服困难，坚持学习</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
        <p:nvSpPr>
          <p:cNvPr id="1049904" name="标题 1"/>
          <p:cNvSpPr>
            <a:spLocks noGrp="1"/>
          </p:cNvSpPr>
          <p:nvPr>
            <p:ph type="title"/>
          </p:nvPr>
        </p:nvSpPr>
        <p:spPr/>
        <p:txBody>
          <a:bodyPr/>
          <a:lstStyle/>
          <a:p>
            <a:r>
              <a:rPr lang="zh-CN" altLang="en-US"/>
              <a:t>学习方法和技巧</a:t>
            </a:r>
            <a:endParaRPr lang="zh-CN" altLang="en-US"/>
          </a:p>
        </p:txBody>
      </p:sp>
      <p:sp>
        <p:nvSpPr>
          <p:cNvPr id="1049906"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08"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10"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12"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1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主动学习：主动提问，积极参与讨论，主动实践</a:t>
            </a:r>
            <a:endParaRPr lang="zh-CN" altLang="en-US" sz="1400" spc="150">
              <a:solidFill>
                <a:schemeClr val="tx1"/>
              </a:solidFill>
              <a:effectLst/>
              <a:latin typeface="+mn-ea"/>
              <a:sym typeface="+mn-ea"/>
            </a:endParaRPr>
          </a:p>
        </p:txBody>
      </p:sp>
      <p:sp>
        <p:nvSpPr>
          <p:cNvPr id="104991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制定学习计划：明确学习目标，制定合理的学习计划</a:t>
            </a:r>
            <a:endParaRPr lang="zh-CN" altLang="en-US" sz="1400" spc="150">
              <a:solidFill>
                <a:schemeClr val="tx1"/>
              </a:solidFill>
              <a:effectLst/>
              <a:latin typeface="+mn-ea"/>
              <a:sym typeface="+mn-ea"/>
            </a:endParaRPr>
          </a:p>
        </p:txBody>
      </p:sp>
      <p:sp>
        <p:nvSpPr>
          <p:cNvPr id="104991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观察和模仿：观察老师的言行举止，模仿老师的治疗手法</a:t>
            </a:r>
            <a:endParaRPr lang="zh-CN" altLang="en-US" sz="1400" spc="150">
              <a:solidFill>
                <a:schemeClr val="tx1"/>
              </a:solidFill>
              <a:effectLst/>
              <a:latin typeface="+mn-ea"/>
              <a:sym typeface="+mn-ea"/>
            </a:endParaRPr>
          </a:p>
        </p:txBody>
      </p:sp>
      <p:sp>
        <p:nvSpPr>
          <p:cNvPr id="1049920"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记录和总结：记录学习过程中的心得体会，总结学习经验</a:t>
            </a:r>
            <a:endParaRPr lang="zh-CN" altLang="en-US" sz="1400" spc="150">
              <a:solidFill>
                <a:schemeClr val="tx1"/>
              </a:solidFill>
              <a:effectLst/>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p:cNvGrpSpPr/>
        <p:nvPr/>
      </p:nvGrpSpPr>
      <p:grpSpPr>
        <a:xfrm>
          <a:off x="0" y="0"/>
          <a:ext cx="0" cy="0"/>
        </a:xfrm>
      </p:grpSpPr>
      <p:sp>
        <p:nvSpPr>
          <p:cNvPr id="1049954" name="标题 1"/>
          <p:cNvSpPr>
            <a:spLocks noGrp="1"/>
          </p:cNvSpPr>
          <p:nvPr>
            <p:ph type="title"/>
          </p:nvPr>
        </p:nvSpPr>
        <p:spPr/>
        <p:txBody>
          <a:bodyPr/>
          <a:lstStyle/>
          <a:p>
            <a:r>
              <a:rPr lang="zh-CN" altLang="en-US"/>
              <a:t>学习资料和工具准备</a:t>
            </a:r>
            <a:endParaRPr lang="zh-CN" altLang="en-US"/>
          </a:p>
        </p:txBody>
      </p:sp>
      <p:sp>
        <p:nvSpPr>
          <p:cNvPr id="104995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5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6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6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学习笔记：记录跟师学习的心得体会和临床经验</a:t>
            </a:r>
            <a:endParaRPr lang="en-US" altLang="zh-CN">
              <a:solidFill>
                <a:schemeClr val="dk1">
                  <a:lumMod val="80000"/>
                  <a:lumOff val="20000"/>
                </a:schemeClr>
              </a:solidFill>
              <a:latin typeface="+mn-ea"/>
              <a:sym typeface="+mn-ea"/>
            </a:endParaRPr>
          </a:p>
        </p:txBody>
      </p:sp>
      <p:sp>
        <p:nvSpPr>
          <p:cNvPr id="104996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6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6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7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学习资料：包括中医经典、现代医学书籍、临床病例等</a:t>
            </a:r>
            <a:endParaRPr lang="zh-CN" altLang="en-US">
              <a:solidFill>
                <a:schemeClr val="dk1">
                  <a:lumMod val="80000"/>
                  <a:lumOff val="20000"/>
                </a:schemeClr>
              </a:solidFill>
              <a:latin typeface="+mn-ea"/>
              <a:sym typeface="+mn-ea"/>
            </a:endParaRPr>
          </a:p>
        </p:txBody>
      </p:sp>
      <p:sp>
        <p:nvSpPr>
          <p:cNvPr id="104997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7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7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7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工具准备：包括针灸针、拔罐器、刮痧板等</a:t>
            </a:r>
            <a:endParaRPr lang="zh-CN" altLang="en-US">
              <a:solidFill>
                <a:schemeClr val="dk1">
                  <a:lumMod val="80000"/>
                  <a:lumOff val="20000"/>
                </a:schemeClr>
              </a:solidFill>
              <a:latin typeface="+mn-ea"/>
              <a:sym typeface="+mn-ea"/>
            </a:endParaRPr>
          </a:p>
        </p:txBody>
      </p:sp>
      <p:sp>
        <p:nvSpPr>
          <p:cNvPr id="104998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8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8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8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学习计划：制定合理的学习计划，明确学习目标和时间安排</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https://d.book118.com/265141314220011100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0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8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8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8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8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微软雅黑</vt:lpstr>
      <vt:lpstr>Wingdings</vt:lpstr>
      <vt:lpstr>宋体</vt:lpstr>
      <vt:lpstr>Office Theme</vt:lpstr>
      <vt:lpstr>传统医学师承人员跟师学习须知</vt:lpstr>
      <vt:lpstr>目录</vt:lpstr>
      <vt:lpstr>了解传统医学师承</vt:lpstr>
      <vt:lpstr>传统医学师承的定义</vt:lpstr>
      <vt:lpstr>传统医学师承的历史背景</vt:lpstr>
      <vt:lpstr>传统医学师承的重要性</vt:lpstr>
      <vt:lpstr>选择合适的导师</vt:lpstr>
      <vt:lpstr>导师的资质要求</vt:lpstr>
      <vt:lpstr>导师的医术水平</vt:lpstr>
      <vt:lpstr>导师的医德医风</vt:lpstr>
      <vt:lpstr>导师的带徒经验</vt:lpstr>
      <vt:lpstr>跟师学习的准备</vt:lpstr>
      <vt:lpstr>学习态度和心态</vt:lpstr>
      <vt:lpstr>学习时间和精力安排</vt:lpstr>
      <vt:lpstr>学习方法和技巧</vt:lpstr>
      <vt:lpstr>学习资料和工具准备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2024-09-08T13:23:37.964</cp:lastPrinted>
  <dcterms:created xsi:type="dcterms:W3CDTF">2024-09-08T05:23:37Z</dcterms:created>
  <dcterms:modified xsi:type="dcterms:W3CDTF">2024-09-08T05:23:40Z</dcterms:modified>
</cp:coreProperties>
</file>