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EDLISL+GEBLLT+MicrosoftYaHei-Bold"/>
      <p:regular r:id="rId18"/>
    </p:embeddedFont>
    <p:embeddedFont>
      <p:font typeface="ESOFDD+MS-UIGothic"/>
      <p:regular r:id="rId19"/>
    </p:embeddedFont>
    <p:embeddedFont>
      <p:font typeface="WGBKRO+HDIPSV+ArialMT"/>
      <p:regular r:id="rId20"/>
    </p:embeddedFont>
    <p:embeddedFont>
      <p:font typeface="PTTNUE+HDOHKM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6967F-9C02-4E89-85B9-9BFA9BF71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A86D3-B329-478B-9A97-561E1231D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C1F06-62A6-45DC-B9A8-F9D42193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08A82-099B-4CF3-8865-03470982F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D29C8-8774-4BDB-92D0-68FCC58FD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33DB48-DA81-4201-BF69-398305C58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8422AB-2BD0-4421-A58E-32297B654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293FE-1A7B-4D11-AD1E-23D1A9779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CFA38-E0B7-4FAD-9D97-2C36B00B6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28D3C-8DBB-4E12-A371-89BF89DD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698F6-6BB2-4852-ACF9-236D82A26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13144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EDLISL+GEBLLT+MicrosoftYaHei-Bold"/>
                <a:cs typeface="EDLISL+GEBLLT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EDLISL+GEBLLT+MicrosoftYaHei-Bold"/>
                <a:cs typeface="EDLISL+GEBLLT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EDLISL+GEBLLT+MicrosoftYaHei-Bold"/>
                <a:cs typeface="EDLISL+GEBLLT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EDLISL+GEBLLT+MicrosoftYaHei-Bold"/>
                <a:cs typeface="EDLISL+GEBLLT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546234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电焊</a:t>
            </a:r>
            <a:r>
              <a:rPr sz="4950">
                <a:solidFill>
                  <a:srgbClr val="1B1B1B"/>
                </a:solidFill>
                <a:latin typeface="ESOFDD+MS-UIGothic"/>
                <a:cs typeface="ESOFDD+MS-UIGothic"/>
              </a:rPr>
              <a:t>工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职业</a:t>
            </a:r>
            <a:r>
              <a:rPr sz="4950">
                <a:solidFill>
                  <a:srgbClr val="1B1B1B"/>
                </a:solidFill>
                <a:latin typeface="ESOFDD+MS-UIGothic"/>
                <a:cs typeface="ESOFDD+MS-UIGothic"/>
              </a:rPr>
              <a:t>危害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ESOFDD+MS-UIGothic"/>
                <a:cs typeface="ESOFD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GBKRO+HDIPSV+ArialMT"/>
                <a:cs typeface="WGBKRO+HDIPS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危害概述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5491422" cy="25410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GBKRO+HDIPSV+ArialMT"/>
                <a:cs typeface="WGBKRO+HDIPS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弧光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眼睛的危害及防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GBKRO+HDIPSV+ArialMT"/>
                <a:cs typeface="WGBKRO+HDIPS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尘对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呼吸系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的危害及防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GBKRO+HDIPSV+ArialMT"/>
                <a:cs typeface="WGBKRO+HDIPS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高温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身体的危害及防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GBKRO+HDIPSV+ArialMT"/>
                <a:cs typeface="WGBKRO+HDIPS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噪声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听力的危害及防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GBKRO+HDIPSV+ArialMT"/>
                <a:cs typeface="WGBKRO+HDIPS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危害的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ESOFDD+MS-UIGothic"/>
                <a:cs typeface="ESOFDD+MS-UIGothic"/>
              </a:rPr>
              <a:t>防和管理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ESOFDD+MS-UIGothic"/>
                <a:cs typeface="ESOFDD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DLISL+GEBLLT+MicrosoftYaHei-Bold"/>
                <a:cs typeface="EDLISL+GEBLL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DLISL+GEBLLT+MicrosoftYaHei-Bold"/>
                <a:cs typeface="EDLISL+GEBLLT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24250" y="3441675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4500">
                <a:solidFill>
                  <a:srgbClr val="000000"/>
                </a:solidFill>
                <a:latin typeface="ESOFDD+MS-UIGothic"/>
                <a:cs typeface="ESOFDD+MS-UIGothic"/>
              </a:rPr>
              <a:t>工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4500">
                <a:solidFill>
                  <a:srgbClr val="000000"/>
                </a:solidFill>
                <a:latin typeface="ESOFDD+MS-UIGothic"/>
                <a:cs typeface="ESOFDD+MS-UIGothic"/>
              </a:rPr>
              <a:t>危害概述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什么是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电焊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148778" cy="10275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WGBKRO+HDIPSV+ArialMT"/>
                <a:cs typeface="WGBKRO+HDIPSV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危害是指在工作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程中因接触有害物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对劳动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者身体健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康造成的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害。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危害是指在从事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，由于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接触到的有害物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和工作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境而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身体健康造成的潜在威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电焊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危害的来源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515482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电焊过</a:t>
            </a:r>
            <a:r>
              <a:rPr sz="1600">
                <a:solidFill>
                  <a:srgbClr val="006B73"/>
                </a:solidFill>
                <a:latin typeface="ESOFDD+MS-UIGothic"/>
                <a:cs typeface="ESOFDD+MS-UIGothic"/>
              </a:rPr>
              <a:t>程中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6B73"/>
                </a:solidFill>
                <a:latin typeface="ESOFDD+MS-UIGothic"/>
                <a:cs typeface="ESOFDD+MS-UIGothic"/>
              </a:rPr>
              <a:t>生的有害气体和烟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EDLISL+GEBLLT+MicrosoftYaHei-Bold"/>
                <a:cs typeface="EDLISL+GEBLLT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EDLISL+GEBLLT+MicrosoftYaHei-Bold"/>
                <a:cs typeface="EDLISL+GEBLLT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EDLISL+GEBLLT+MicrosoftYaHei-Bold"/>
                <a:cs typeface="EDLISL+GEBLLT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电焊过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程中会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生大量的有害气体和烟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，如一氧化碳、氮氧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化物、臭氧、金属烟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焊</a:t>
            </a:r>
            <a:r>
              <a:rPr sz="1600">
                <a:solidFill>
                  <a:srgbClr val="006B73"/>
                </a:solidFill>
                <a:latin typeface="ESOFDD+MS-UIGothic"/>
                <a:cs typeface="ESOFDD+MS-UIGothic"/>
              </a:rPr>
              <a:t>接材料的有害成分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6206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部分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接材料中含有有毒有害物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铅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、汞、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镉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等，会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4233283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体造成危害。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0831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ESOFDD+MS-UIGothic"/>
                <a:cs typeface="ESOFDD+MS-UIGothic"/>
              </a:rPr>
              <a:t>不良的工作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006B73"/>
                </a:solidFill>
                <a:latin typeface="ESOFDD+MS-UIGothic"/>
                <a:cs typeface="ESOFDD+MS-UIGothic"/>
              </a:rPr>
              <a:t>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56487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如高温、噪声、振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等不良因素，会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工的身体健康造成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198234" y="590777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电焊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危害的种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57D"/>
                </a:solidFill>
                <a:latin typeface="ESOFDD+MS-UIGothic"/>
                <a:cs typeface="ESOFDD+MS-UIGothic"/>
              </a:rPr>
              <a:t>呼吸道疾病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期接触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和有害气体，容易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致呼吸道炎症、支气管炎等疾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91379" y="200125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60265" y="25818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57D"/>
                </a:solidFill>
                <a:latin typeface="ESOFDD+MS-UIGothic"/>
                <a:cs typeface="ESOFDD+MS-UIGothic"/>
              </a:rPr>
              <a:t>眼部疾病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91379" y="3094728"/>
            <a:ext cx="64250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电焊产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生的弧光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眼睛有刺激作用，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期接触容易引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眼部疲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、干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涩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、疼痛等症状，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可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致角膜炎、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膜炎等眼部疾病。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60265" y="39502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57D"/>
                </a:solidFill>
                <a:latin typeface="ESOFDD+MS-UIGothic"/>
                <a:cs typeface="ESOFDD+MS-UIGothic"/>
              </a:rPr>
              <a:t>听力</a:t>
            </a:r>
            <a:r>
              <a:rPr sz="2000" spc="25">
                <a:solidFill>
                  <a:srgbClr val="00657D"/>
                </a:solidFill>
                <a:latin typeface="SimSun"/>
                <a:cs typeface="SimSun"/>
              </a:rPr>
              <a:t>损伤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91379" y="4463153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长时间处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于噪声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境中，会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听力造成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，引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听力下降、耳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91379" y="4737472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症状。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60265" y="531802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57D"/>
                </a:solidFill>
                <a:latin typeface="ESOFDD+MS-UIGothic"/>
                <a:cs typeface="ESOFDD+MS-UIGothic"/>
              </a:rPr>
              <a:t>肌肉骨骼系</a:t>
            </a:r>
            <a:r>
              <a:rPr sz="2000" spc="23">
                <a:solidFill>
                  <a:srgbClr val="00657D"/>
                </a:solidFill>
                <a:latin typeface="SimSun"/>
                <a:cs typeface="SimSun"/>
              </a:rPr>
              <a:t>统</a:t>
            </a:r>
            <a:r>
              <a:rPr sz="2000" spc="23">
                <a:solidFill>
                  <a:srgbClr val="00657D"/>
                </a:solidFill>
                <a:latin typeface="ESOFDD+MS-UIGothic"/>
                <a:cs typeface="ESOFDD+MS-UIGothic"/>
              </a:rPr>
              <a:t>疾病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691379" y="583094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保持固定姿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势进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工作，容易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致肌肉疲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、关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僵硬等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可引起肌肉骨骼系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ESOFDD+MS-UIGothic"/>
                <a:cs typeface="ESOFDD+MS-UIGothic"/>
              </a:rPr>
              <a:t>疾病。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DLISL+GEBLLT+MicrosoftYaHei-Bold"/>
                <a:cs typeface="EDLISL+GEBLL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DLISL+GEBLLT+MicrosoftYaHei-Bold"/>
                <a:cs typeface="EDLISL+GEBLLT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52750" y="3441675"/>
            <a:ext cx="7229475" cy="2251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4500">
                <a:solidFill>
                  <a:srgbClr val="000000"/>
                </a:solidFill>
                <a:latin typeface="ESOFDD+MS-UIGothic"/>
                <a:cs typeface="ESOFDD+MS-UIGothic"/>
              </a:rPr>
              <a:t>弧光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4500">
                <a:solidFill>
                  <a:srgbClr val="000000"/>
                </a:solidFill>
                <a:latin typeface="ESOFDD+MS-UIGothic"/>
                <a:cs typeface="ESOFDD+MS-UIGothic"/>
              </a:rPr>
              <a:t>眼睛的危害及</a:t>
            </a:r>
          </a:p>
          <a:p>
            <a:pPr marL="2571750" marR="0">
              <a:lnSpc>
                <a:spcPts val="4500"/>
              </a:lnSpc>
              <a:spcBef>
                <a:spcPts val="198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ESOFDD+MS-UIGothic"/>
                <a:cs typeface="ESOFDD+MS-UIGothic"/>
              </a:rPr>
              <a:t>防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电焊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弧光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眼睛的危害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DLISL+GEBLLT+MicrosoftYaHei-Bold"/>
                <a:cs typeface="EDLISL+GEBLL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DLISL+GEBLLT+MicrosoftYaHei-Bold"/>
                <a:cs typeface="EDLISL+GEBLL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DLISL+GEBLLT+MicrosoftYaHei-Bold"/>
                <a:cs typeface="EDLISL+GEBLL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ESOFDD+MS-UIGothic"/>
                <a:cs typeface="ESOFDD+MS-UIGothic"/>
              </a:rPr>
              <a:t>眼睛刺痛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视觉</a:t>
            </a:r>
            <a:r>
              <a:rPr sz="2000" spc="25">
                <a:solidFill>
                  <a:srgbClr val="006B73"/>
                </a:solidFill>
                <a:latin typeface="ESOFDD+MS-UIGothic"/>
                <a:cs typeface="ESOFDD+MS-UIGothic"/>
              </a:rPr>
              <a:t>疲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视</a:t>
            </a:r>
            <a:r>
              <a:rPr sz="2000" spc="25">
                <a:solidFill>
                  <a:srgbClr val="006B73"/>
                </a:solidFill>
                <a:latin typeface="ESOFDD+MS-UIGothic"/>
                <a:cs typeface="ESOFDD+MS-UIGothic"/>
              </a:rPr>
              <a:t>网膜</a:t>
            </a: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损伤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弧光中的紫外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线对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睛造成刺激，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致眼睛刺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痛、流泪等症状。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弧光，容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易引起眼睛疲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力模糊、眼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、流泪等症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弧光中的紫外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线对视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网膜造成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致失明。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电焊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工眼睛防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ESOFDD+MS-UIGothic"/>
                <a:cs typeface="ESOFDD+MS-UIGothic"/>
              </a:rPr>
              <a:t>保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6B73"/>
                </a:solidFill>
                <a:latin typeface="ESOFDD+MS-UIGothic"/>
                <a:cs typeface="ESOFDD+MS-UIGothic"/>
              </a:rPr>
              <a:t>眼睛健康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ESOFDD+MS-UIGothic"/>
                <a:cs typeface="ESOFDD+MS-UIGothic"/>
              </a:rPr>
              <a:t>提高工作效率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32850" y="34104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ESOFDD+MS-UIGothic"/>
                <a:cs typeface="ESOFDD+MS-UIGothic"/>
              </a:rPr>
              <a:t>遵守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职业</a:t>
            </a:r>
            <a:r>
              <a:rPr sz="2000" spc="25">
                <a:solidFill>
                  <a:srgbClr val="006B73"/>
                </a:solidFill>
                <a:latin typeface="ESOFDD+MS-UIGothic"/>
                <a:cs typeface="ESOFDD+MS-UIGothic"/>
              </a:rPr>
              <a:t>安全法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期从事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工作，如果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不采取有效的防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措施，眼睛容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易受到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害。因此，采取适当的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措施是保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眼睛健康的重要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手段。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如果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工的眼睛受到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会影响工作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会降低工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作效率。因此，采取有效的防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措施可以提高工作效率。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根据国家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安全法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采取必要的防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措施，以保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眼睛和身体的健康。因此，采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取眼睛防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措施是遵守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安全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的必要条件。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电焊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工眼睛防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的方法和措施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SOFDD+MS-UIGothic"/>
                <a:cs typeface="ESOFDD+MS-UIGothic"/>
              </a:rPr>
              <a:t>使用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2000" spc="25">
                <a:solidFill>
                  <a:srgbClr val="FFFDFD"/>
                </a:solidFill>
                <a:latin typeface="ESOFDD+MS-UIGothic"/>
                <a:cs typeface="ESOFDD+MS-UIGothic"/>
              </a:rPr>
              <a:t>接面罩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SOFDD+MS-UIGothic"/>
                <a:cs typeface="ESOFDD+MS-UIGothic"/>
              </a:rPr>
              <a:t>定期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检查视</a:t>
            </a:r>
            <a:r>
              <a:rPr sz="2000">
                <a:solidFill>
                  <a:srgbClr val="FFFDFD"/>
                </a:solidFill>
                <a:latin typeface="ESOFDD+MS-UIGothic"/>
                <a:cs typeface="ESOFDD+MS-UIGothic"/>
              </a:rPr>
              <a:t>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检查视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力，及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理眼睛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，避免因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从事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工作而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致的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力下降。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14425" y="262419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工在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程中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佩戴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接面罩，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以保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眼睛不受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弧光的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FFFDFD"/>
                </a:solidFill>
                <a:latin typeface="ESOFDD+MS-UIGothic"/>
                <a:cs typeface="ESOFDD+MS-UIGothic"/>
              </a:rPr>
              <a:t>合适的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滤</a:t>
            </a:r>
            <a:r>
              <a:rPr sz="2000" spc="23">
                <a:solidFill>
                  <a:srgbClr val="FFFDFD"/>
                </a:solidFill>
                <a:latin typeface="ESOFDD+MS-UIGothic"/>
                <a:cs typeface="ESOFDD+MS-UIGothic"/>
              </a:rPr>
              <a:t>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镜</a:t>
            </a:r>
            <a:r>
              <a:rPr sz="2000">
                <a:solidFill>
                  <a:srgbClr val="FFFDFD"/>
                </a:solidFill>
                <a:latin typeface="ESOFDD+MS-UIGothic"/>
                <a:cs typeface="ESOFDD+MS-UIGothic"/>
              </a:rPr>
              <a:t>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接材料和工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要求，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合适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滤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片，以减少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眼睛的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ESOFDD+MS-UIGothic"/>
                <a:cs typeface="ESOFDD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DLISL+GEBLLT+MicrosoftYaHei-Bold"/>
                <a:cs typeface="EDLISL+GEBLL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DLISL+GEBLLT+MicrosoftYaHei-Bold"/>
                <a:cs typeface="EDLISL+GEBLLT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52750" y="3441675"/>
            <a:ext cx="7229475" cy="2251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4500">
                <a:solidFill>
                  <a:srgbClr val="000000"/>
                </a:solidFill>
                <a:latin typeface="ESOFDD+MS-UIGothic"/>
                <a:cs typeface="ESOFDD+MS-UIGothic"/>
              </a:rPr>
              <a:t>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尘对</a:t>
            </a:r>
            <a:r>
              <a:rPr sz="4500">
                <a:solidFill>
                  <a:srgbClr val="000000"/>
                </a:solidFill>
                <a:latin typeface="ESOFDD+MS-UIGothic"/>
                <a:cs typeface="ESOFDD+MS-UIGothic"/>
              </a:rPr>
              <a:t>呼吸系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000000"/>
                </a:solidFill>
                <a:latin typeface="ESOFDD+MS-UIGothic"/>
                <a:cs typeface="ESOFDD+MS-UIGothic"/>
              </a:rPr>
              <a:t>的危</a:t>
            </a:r>
          </a:p>
          <a:p>
            <a:pPr marL="2000250" marR="0">
              <a:lnSpc>
                <a:spcPts val="4500"/>
              </a:lnSpc>
              <a:spcBef>
                <a:spcPts val="198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ESOFDD+MS-UIGothic"/>
                <a:cs typeface="ESOFDD+MS-UIGothic"/>
              </a:rPr>
              <a:t>害及防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电焊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尘对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呼吸系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期吸入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电焊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工出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咳嗽、咳痰、胸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闷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等呼吸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症状，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甚至可能引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肺病。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中含有的有害物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，如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粒物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会被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人体吸入肺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造成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害，增加患肺癌的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锰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铬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等重金属离子，会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呼吸道黏膜造成刺激和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，降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SOFDD+MS-UIGothic"/>
                <a:cs typeface="ESOFDD+MS-UIGothic"/>
              </a:rPr>
              <a:t>低呼吸道抵抗力。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电焊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工呼吸系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防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6B73"/>
                </a:solidFill>
                <a:latin typeface="ESOFDD+MS-UIGothic"/>
                <a:cs typeface="ESOFDD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SOFDD+MS-UIGothic"/>
                <a:cs typeface="ESOFDD+MS-UIGothic"/>
              </a:rPr>
              <a:t>保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护电焊</a:t>
            </a:r>
            <a:r>
              <a:rPr sz="2300" spc="25">
                <a:solidFill>
                  <a:srgbClr val="006B73"/>
                </a:solidFill>
                <a:latin typeface="ESOFDD+MS-UIGothic"/>
                <a:cs typeface="ESOFDD+MS-UIGothic"/>
              </a:rPr>
              <a:t>工的身体健康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呼吸系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可以有效减少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工吸入有害物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，降低患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工的身体健康。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SOFDD+MS-UIGothic"/>
                <a:cs typeface="ESOFDD+MS-UIGothic"/>
              </a:rPr>
              <a:t>提高工作效率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良好的呼吸系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让电焊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工在工作中保持良好的状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，减少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因身体不适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致的生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事故，提高工作效率。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SOFDD+MS-UIGothic"/>
                <a:cs typeface="ESOFDD+MS-UIGothic"/>
              </a:rPr>
              <a:t>遵守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职业卫</a:t>
            </a:r>
            <a:r>
              <a:rPr sz="2300" spc="25">
                <a:solidFill>
                  <a:srgbClr val="006B73"/>
                </a:solidFill>
                <a:latin typeface="ESOFDD+MS-UIGothic"/>
                <a:cs typeface="ESOFDD+MS-UIGothic"/>
              </a:rPr>
              <a:t>生法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提供呼吸系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是遵守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职业卫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生法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的要求，企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业应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履行相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任，确保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SOFDD+MS-UIGothic"/>
                <a:cs typeface="ESOFDD+MS-UIGothic"/>
              </a:rPr>
              <a:t>工的安全和健康。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https://d.book118.com/265213144211011114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EDLISL+GEBLLT+MicrosoftYaHei-Bold</vt:lpstr>
      <vt:lpstr>SimSun</vt:lpstr>
      <vt:lpstr>ESOFDD+MS-UIGothic</vt:lpstr>
      <vt:lpstr>WGBKRO+HDIPSV+ArialMT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2024-09-21T16:35:29.269</cp:lastPrinted>
  <dcterms:created xsi:type="dcterms:W3CDTF">2024-09-21T08:35:29Z</dcterms:created>
  <dcterms:modified xsi:type="dcterms:W3CDTF">2024-09-21T08:35:30Z</dcterms:modified>
</cp:coreProperties>
</file>