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9525000" cy="53467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5E5E10-6DD4-4CD8-B012-428C94C12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247280-CCBA-4F15-A403-8F029985F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15ECFE-488E-4494-AF2F-73BA42630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70BEAA-B8AF-479B-99D0-3955BA86A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9C5F6D-E3AC-4D8F-AA76-08B023ED3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57E895-9A98-4A16-8646-F818B3069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DE7C85-BAC4-465A-B055-C9C55B91D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839054-B72C-4C3F-9CAB-04B0F8245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FE0DA1-F20A-435B-915C-AEE5FB3888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A7E05A-21F0-4663-8D01-66D519699E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F21E43-536D-4BF6-A5C5-CD6AF5276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521411034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204440" y="335826"/>
            <a:ext cx="4174634" cy="4088344"/>
          </a:xfrm>
          <a:prstGeom prst="ellipse">
            <a:avLst/>
          </a:prstGeom>
          <a:solidFill>
            <a:schemeClr val="accent1">
              <a:alpha val="78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1405618">
            <a:off x="6512344" y="2992309"/>
            <a:ext cx="1990536" cy="1934856"/>
          </a:xfrm>
          <a:prstGeom prst="ellipse">
            <a:avLst/>
          </a:prstGeom>
          <a:solidFill>
            <a:schemeClr val="accent2">
              <a:alpha val="58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8770700">
            <a:off x="-830713" y="-968277"/>
            <a:ext cx="2104423" cy="2171951"/>
          </a:xfrm>
          <a:prstGeom prst="ellipse">
            <a:avLst/>
          </a:prstGeom>
          <a:solidFill>
            <a:schemeClr val="accent1">
              <a:alpha val="4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63720" y="4213502"/>
            <a:ext cx="451494" cy="464686"/>
          </a:xfrm>
          <a:prstGeom prst="ellipse">
            <a:avLst/>
          </a:prstGeom>
          <a:solidFill>
            <a:schemeClr val="accent2">
              <a:alpha val="51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56147" y="3787876"/>
            <a:ext cx="5715000" cy="490538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56147" y="3364546"/>
            <a:ext cx="6273013" cy="490538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1575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856147" y="1151922"/>
            <a:ext cx="6230618" cy="9620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皮革服装竞争格局分析ppt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32415" y="633116"/>
            <a:ext cx="4139205" cy="4139205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33125" y="1133826"/>
            <a:ext cx="3137785" cy="31377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61902" y="1881216"/>
            <a:ext cx="2833586" cy="19716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6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5252" y="1614516"/>
            <a:ext cx="2413531" cy="813792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1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627007" y="892969"/>
            <a:ext cx="4542117" cy="31908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皮革服装行业概况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竞争格局分析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总结及建议</a:t>
            </a:r>
          </a:p>
        </p:txBody>
      </p:sp>
      <p:sp>
        <p:nvSpPr>
          <p:cNvPr id="9" name="AutoShape 9"/>
          <p:cNvSpPr/>
          <p:nvPr/>
        </p:nvSpPr>
        <p:spPr>
          <a:xfrm>
            <a:off x="8833899" y="259556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169123" y="259556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864356" y="259556"/>
            <a:ext cx="340781" cy="6752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33899" y="397305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169123" y="397305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864356" y="397305"/>
            <a:ext cx="340781" cy="6752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8833899" y="535054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169123" y="535054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8864356" y="535054"/>
            <a:ext cx="340781" cy="6752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54372" y="2050256"/>
            <a:ext cx="6350602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154372" y="891875"/>
            <a:ext cx="6783844" cy="13335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6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833899" y="259556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169123" y="259556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864356" y="259556"/>
            <a:ext cx="340781" cy="6752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833899" y="397305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169123" y="397305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864356" y="397305"/>
            <a:ext cx="340781" cy="6752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33899" y="535054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169123" y="535054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864356" y="535054"/>
            <a:ext cx="340781" cy="6752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03308" y="262258"/>
            <a:ext cx="77086" cy="77086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3317" y="259556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17820" y="261129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19177" y="269346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5528" y="265560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03308" y="370149"/>
            <a:ext cx="77086" cy="77086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13317" y="367447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820" y="369019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19177" y="377236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15528" y="373450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03308" y="478039"/>
            <a:ext cx="77086" cy="77086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13317" y="475337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17820" y="476909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19177" y="485127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15528" y="481340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303308" y="585929"/>
            <a:ext cx="77086" cy="77086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13317" y="583227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17820" y="584800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19177" y="593017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15528" y="589231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285750" y="4713979"/>
            <a:ext cx="220622" cy="259555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97417" y="4713979"/>
            <a:ext cx="220622" cy="259555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718039" y="4713979"/>
            <a:ext cx="220622" cy="259555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8" name="Connector 38"/>
          <p:cNvCxnSpPr/>
          <p:nvPr/>
        </p:nvCxnSpPr>
        <p:spPr>
          <a:xfrm flipH="1">
            <a:off x="1555549" y="-2137872"/>
            <a:ext cx="989330" cy="3142576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9" name="Connector 39"/>
          <p:cNvCxnSpPr/>
          <p:nvPr/>
        </p:nvCxnSpPr>
        <p:spPr>
          <a:xfrm flipH="1">
            <a:off x="1163637" y="-149812"/>
            <a:ext cx="574716" cy="1767245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0" name="Connector 40"/>
          <p:cNvCxnSpPr/>
          <p:nvPr/>
        </p:nvCxnSpPr>
        <p:spPr>
          <a:xfrm flipH="1">
            <a:off x="8246854" y="4438008"/>
            <a:ext cx="390744" cy="1138976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1" name="Connector 41"/>
          <p:cNvCxnSpPr/>
          <p:nvPr/>
        </p:nvCxnSpPr>
        <p:spPr>
          <a:xfrm flipH="1">
            <a:off x="8464559" y="3887374"/>
            <a:ext cx="515449" cy="1504779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2" name="Connector 42"/>
          <p:cNvCxnSpPr/>
          <p:nvPr/>
        </p:nvCxnSpPr>
        <p:spPr>
          <a:xfrm flipH="1">
            <a:off x="8212395" y="-47037"/>
            <a:ext cx="266038" cy="748233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3182208" y="912874"/>
            <a:ext cx="355788" cy="16165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9066" y="1074531"/>
            <a:ext cx="8786868" cy="3671492"/>
          </a:xfrm>
          <a:prstGeom prst="rect">
            <a:avLst/>
          </a:prstGeom>
          <a:gradFill>
            <a:gsLst>
              <a:gs pos="0">
                <a:schemeClr val="accent2">
                  <a:lumMod val="75000"/>
                  <a:alpha val="80000"/>
                </a:schemeClr>
              </a:gs>
              <a:gs pos="100000">
                <a:schemeClr val="accent2">
                  <a:alpha val="80000"/>
                </a:schemeClr>
              </a:gs>
            </a:gsLst>
            <a:lin ang="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 amt="70000"/>
          </a:blip>
          <a:srcRect l="21875" r="21875"/>
          <a:stretch>
            <a:fillRect/>
          </a:stretch>
        </p:blipFill>
        <p:spPr>
          <a:xfrm>
            <a:off x="578662" y="912874"/>
            <a:ext cx="2874863" cy="3833150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952680" y="4872106"/>
            <a:ext cx="7203254" cy="5261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77976" y="4872106"/>
            <a:ext cx="578171" cy="5261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74903" y="4844251"/>
            <a:ext cx="124000" cy="124000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255625" y="4849416"/>
            <a:ext cx="115142" cy="11514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427489" y="4854581"/>
            <a:ext cx="106285" cy="10628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583846" y="4859746"/>
            <a:ext cx="97428" cy="97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737996" y="4855387"/>
            <a:ext cx="88571" cy="885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714750" y="1672622"/>
            <a:ext cx="4875483" cy="44053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皮革服装行业的发展历程和现状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714750" y="3222117"/>
            <a:ext cx="4875483" cy="44053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行业竞争日益激烈的市场环境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952245" y="1058475"/>
            <a:ext cx="3433502" cy="819016"/>
            <a:chOff x="952245" y="1058475"/>
            <a:chExt cx="3433502" cy="819016"/>
          </a:xfrm>
        </p:grpSpPr>
        <p:sp>
          <p:nvSpPr>
            <p:cNvPr id="5" name="AutoShape 5"/>
            <p:cNvSpPr/>
            <p:nvPr/>
          </p:nvSpPr>
          <p:spPr>
            <a:xfrm>
              <a:off x="952245" y="1058475"/>
              <a:ext cx="499036" cy="499036"/>
            </a:xfrm>
            <a:prstGeom prst="ellipse">
              <a:avLst/>
            </a:prstGeom>
            <a:solidFill>
              <a:schemeClr val="accent1"/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TextBox 6"/>
            <p:cNvSpPr txBox="1"/>
            <p:nvPr/>
          </p:nvSpPr>
          <p:spPr>
            <a:xfrm>
              <a:off x="952245" y="1557511"/>
              <a:ext cx="3433502" cy="319980"/>
            </a:xfrm>
            <a:prstGeom prst="rect">
              <a:avLst/>
            </a:prstGeom>
          </p:spPr>
          <p:txBody>
            <a:bodyPr lIns="91440" tIns="45720" rIns="91440" bIns="45720" rtlCol="0" anchor="t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分析皮革服装市场的竞争格局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1018407" y="1158203"/>
              <a:ext cx="366713" cy="299580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952245" y="2449104"/>
            <a:ext cx="3433502" cy="790879"/>
            <a:chOff x="952245" y="2449104"/>
            <a:chExt cx="3433502" cy="790879"/>
          </a:xfrm>
        </p:grpSpPr>
        <p:sp>
          <p:nvSpPr>
            <p:cNvPr id="9" name="AutoShape 9"/>
            <p:cNvSpPr/>
            <p:nvPr/>
          </p:nvSpPr>
          <p:spPr>
            <a:xfrm>
              <a:off x="952245" y="2449104"/>
              <a:ext cx="499036" cy="499036"/>
            </a:xfrm>
            <a:prstGeom prst="ellipse">
              <a:avLst/>
            </a:prstGeom>
            <a:solidFill>
              <a:schemeClr val="accent1"/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1061339" y="2558199"/>
              <a:ext cx="280848" cy="280848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TextBox 11"/>
            <p:cNvSpPr txBox="1"/>
            <p:nvPr/>
          </p:nvSpPr>
          <p:spPr>
            <a:xfrm>
              <a:off x="952245" y="2920003"/>
              <a:ext cx="3433502" cy="319980"/>
            </a:xfrm>
            <a:prstGeom prst="rect">
              <a:avLst/>
            </a:prstGeom>
          </p:spPr>
          <p:txBody>
            <a:bodyPr lIns="91440" tIns="45720" rIns="91440" bIns="45720" rtlCol="0" anchor="t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探讨行业内主要企业的竞争优势和劣势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952245" y="3811596"/>
            <a:ext cx="3433502" cy="799668"/>
            <a:chOff x="952245" y="3811596"/>
            <a:chExt cx="3433502" cy="799668"/>
          </a:xfrm>
        </p:grpSpPr>
        <p:sp>
          <p:nvSpPr>
            <p:cNvPr id="13" name="AutoShape 13"/>
            <p:cNvSpPr/>
            <p:nvPr/>
          </p:nvSpPr>
          <p:spPr>
            <a:xfrm>
              <a:off x="952245" y="3811596"/>
              <a:ext cx="499036" cy="499036"/>
            </a:xfrm>
            <a:prstGeom prst="ellipse">
              <a:avLst/>
            </a:prstGeom>
            <a:solidFill>
              <a:schemeClr val="accent1"/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072405" y="3935736"/>
              <a:ext cx="258717" cy="250757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952245" y="4291284"/>
              <a:ext cx="3433502" cy="319980"/>
            </a:xfrm>
            <a:prstGeom prst="rect">
              <a:avLst/>
            </a:prstGeom>
          </p:spPr>
          <p:txBody>
            <a:bodyPr lIns="91440" tIns="45720" rIns="91440" bIns="45720" rtlCol="0" anchor="t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为企业制定有效的竞争策略提供参考</a:t>
              </a:r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355440" y="270889"/>
            <a:ext cx="402793" cy="344077"/>
            <a:chOff x="355440" y="270889"/>
            <a:chExt cx="402793" cy="344077"/>
          </a:xfrm>
        </p:grpSpPr>
        <p:sp>
          <p:nvSpPr>
            <p:cNvPr id="17" name="AutoShape 17"/>
            <p:cNvSpPr/>
            <p:nvPr/>
          </p:nvSpPr>
          <p:spPr>
            <a:xfrm>
              <a:off x="355440" y="273193"/>
              <a:ext cx="65740" cy="65740"/>
            </a:xfrm>
            <a:prstGeom prst="ellipse">
              <a:avLst/>
            </a:prstGeom>
            <a:solidFill>
              <a:schemeClr val="accent1"/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49257" y="270889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38379" y="272230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24819" y="27923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06988" y="276009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355440" y="365204"/>
              <a:ext cx="65740" cy="65740"/>
            </a:xfrm>
            <a:prstGeom prst="ellipse">
              <a:avLst/>
            </a:prstGeom>
            <a:solidFill>
              <a:schemeClr val="accent1"/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49257" y="36290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38379" y="36424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24819" y="37124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06988" y="36802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355440" y="457215"/>
              <a:ext cx="65740" cy="65740"/>
            </a:xfrm>
            <a:prstGeom prst="ellipse">
              <a:avLst/>
            </a:prstGeom>
            <a:solidFill>
              <a:schemeClr val="accent1"/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49257" y="45491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38379" y="45625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24819" y="463259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06988" y="46003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355440" y="549226"/>
              <a:ext cx="65740" cy="65740"/>
            </a:xfrm>
            <a:prstGeom prst="ellipse">
              <a:avLst/>
            </a:prstGeom>
            <a:solidFill>
              <a:schemeClr val="accent1"/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49257" y="54692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38379" y="54826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24819" y="55527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06988" y="55204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7" name="TextBox 37"/>
          <p:cNvSpPr txBox="1"/>
          <p:nvPr/>
        </p:nvSpPr>
        <p:spPr>
          <a:xfrm>
            <a:off x="952245" y="225787"/>
            <a:ext cx="7815272" cy="4342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pic>
        <p:nvPicPr>
          <p:cNvPr id="38" name="Picture 38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58862" y="1385681"/>
            <a:ext cx="3608655" cy="3608655"/>
          </a:xfrm>
          <a:prstGeom prst="ellipse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4"/>
          <a:srcRect l="17708" r="17708"/>
          <a:stretch>
            <a:fillRect/>
          </a:stretch>
        </p:blipFill>
        <p:spPr>
          <a:xfrm>
            <a:off x="7307185" y="609236"/>
            <a:ext cx="1743365" cy="1743365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871264" y="73387"/>
            <a:ext cx="7815272" cy="857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内容框架</a:t>
            </a:r>
          </a:p>
        </p:txBody>
      </p:sp>
      <p:sp>
        <p:nvSpPr>
          <p:cNvPr id="25" name="Freeform 25"/>
          <p:cNvSpPr/>
          <p:nvPr/>
        </p:nvSpPr>
        <p:spPr>
          <a:xfrm>
            <a:off x="2937118" y="1064627"/>
            <a:ext cx="678902" cy="152375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276569" y="1064627"/>
            <a:ext cx="678902" cy="152375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616020" y="1064627"/>
            <a:ext cx="678902" cy="152375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55471" y="1064627"/>
            <a:ext cx="678902" cy="152375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49257" y="2971024"/>
            <a:ext cx="2003883" cy="502146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行业概况</a:t>
            </a:r>
          </a:p>
        </p:txBody>
      </p:sp>
      <p:sp>
        <p:nvSpPr>
          <p:cNvPr id="30" name="Freeform 30"/>
          <p:cNvSpPr/>
          <p:nvPr/>
        </p:nvSpPr>
        <p:spPr>
          <a:xfrm>
            <a:off x="7266761" y="1064627"/>
            <a:ext cx="678902" cy="152375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7606212" y="1064627"/>
            <a:ext cx="678902" cy="152375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7945663" y="1064627"/>
            <a:ext cx="678902" cy="152375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8285114" y="1064627"/>
            <a:ext cx="678902" cy="152375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772296" y="1064627"/>
            <a:ext cx="678902" cy="152375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111747" y="1064627"/>
            <a:ext cx="678902" cy="152375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1451198" y="1064627"/>
            <a:ext cx="678902" cy="152375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1790650" y="1064627"/>
            <a:ext cx="678902" cy="152375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5101939" y="1064627"/>
            <a:ext cx="678902" cy="152375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5441391" y="1064627"/>
            <a:ext cx="678902" cy="152375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780841" y="1064627"/>
            <a:ext cx="678902" cy="152375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6120293" y="1064627"/>
            <a:ext cx="678902" cy="152375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6943722" y="2971024"/>
            <a:ext cx="2003883" cy="502146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2614079" y="2971024"/>
            <a:ext cx="2003883" cy="502146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竞争格局分析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778900" y="2971024"/>
            <a:ext cx="2003883" cy="502146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企业竞争优势分析</a:t>
            </a:r>
          </a:p>
        </p:txBody>
      </p:sp>
      <p:sp>
        <p:nvSpPr>
          <p:cNvPr id="45" name="Freeform 45"/>
          <p:cNvSpPr/>
          <p:nvPr/>
        </p:nvSpPr>
        <p:spPr>
          <a:xfrm>
            <a:off x="1315255" y="1517229"/>
            <a:ext cx="693989" cy="61855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FFFFF"/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3472656" y="1411622"/>
            <a:ext cx="724162" cy="724162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/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629974" y="1473855"/>
            <a:ext cx="705304" cy="705304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/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7772371" y="1475740"/>
            <a:ext cx="701532" cy="701532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/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 rot="-5400000">
            <a:off x="8881661" y="4671405"/>
            <a:ext cx="164711" cy="1647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 rot="-5400000">
            <a:off x="8881661" y="4836116"/>
            <a:ext cx="164711" cy="1647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54372" y="2050256"/>
            <a:ext cx="6350602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皮革服装行业概况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154372" y="891875"/>
            <a:ext cx="6783844" cy="13335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6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" name="AutoShape 6"/>
          <p:cNvSpPr/>
          <p:nvPr/>
        </p:nvSpPr>
        <p:spPr>
          <a:xfrm>
            <a:off x="8833899" y="259556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169123" y="259556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864356" y="259556"/>
            <a:ext cx="340781" cy="6752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833899" y="397305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169123" y="397305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864356" y="397305"/>
            <a:ext cx="340781" cy="6752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33899" y="535054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169123" y="535054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864356" y="535054"/>
            <a:ext cx="340781" cy="6752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03308" y="262258"/>
            <a:ext cx="77086" cy="77086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3317" y="259556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17820" y="261129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19177" y="269346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5528" y="265560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03308" y="370149"/>
            <a:ext cx="77086" cy="77086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13317" y="367447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820" y="369019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19177" y="377236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15528" y="373450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03308" y="478039"/>
            <a:ext cx="77086" cy="77086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13317" y="475337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17820" y="476909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19177" y="485127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15528" y="481340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303308" y="585929"/>
            <a:ext cx="77086" cy="77086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13317" y="583227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17820" y="584800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19177" y="593017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15528" y="589231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285750" y="4713979"/>
            <a:ext cx="220622" cy="259555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97417" y="4713979"/>
            <a:ext cx="220622" cy="259555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718039" y="4713979"/>
            <a:ext cx="220622" cy="259555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8" name="Connector 38"/>
          <p:cNvCxnSpPr/>
          <p:nvPr/>
        </p:nvCxnSpPr>
        <p:spPr>
          <a:xfrm flipH="1">
            <a:off x="1555549" y="-2137872"/>
            <a:ext cx="989330" cy="3142576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9" name="Connector 39"/>
          <p:cNvCxnSpPr/>
          <p:nvPr/>
        </p:nvCxnSpPr>
        <p:spPr>
          <a:xfrm flipH="1">
            <a:off x="1163637" y="-149812"/>
            <a:ext cx="574716" cy="1767245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0" name="Connector 40"/>
          <p:cNvCxnSpPr/>
          <p:nvPr/>
        </p:nvCxnSpPr>
        <p:spPr>
          <a:xfrm flipH="1">
            <a:off x="8246854" y="4438008"/>
            <a:ext cx="390744" cy="1138976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1" name="Connector 41"/>
          <p:cNvCxnSpPr/>
          <p:nvPr/>
        </p:nvCxnSpPr>
        <p:spPr>
          <a:xfrm flipH="1">
            <a:off x="8464559" y="3887374"/>
            <a:ext cx="515449" cy="1504779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2" name="Connector 42"/>
          <p:cNvCxnSpPr/>
          <p:nvPr/>
        </p:nvCxnSpPr>
        <p:spPr>
          <a:xfrm flipH="1">
            <a:off x="8212395" y="-47037"/>
            <a:ext cx="266038" cy="748233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t="16675" b="16675"/>
          <a:stretch>
            <a:fillRect/>
          </a:stretch>
        </p:blipFill>
        <p:spPr>
          <a:xfrm>
            <a:off x="733971" y="1105724"/>
            <a:ext cx="3783825" cy="3783824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891990" y="1105724"/>
            <a:ext cx="3718928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皮革服装行业是以皮革为材料，以服装形式呈现的行业中重要的一个分支。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891990" y="2899456"/>
            <a:ext cx="3718928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皮革服装在时尚行业占据重要地位，具有高附加值、高技术含量等特点。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</p:txBody>
      </p:sp>
      <p:sp>
        <p:nvSpPr>
          <p:cNvPr id="28" name="AutoShape 28"/>
          <p:cNvSpPr/>
          <p:nvPr/>
        </p:nvSpPr>
        <p:spPr>
          <a:xfrm>
            <a:off x="7941969" y="-729230"/>
            <a:ext cx="1348588" cy="1348588"/>
          </a:xfrm>
          <a:prstGeom prst="ellipse">
            <a:avLst/>
          </a:prstGeom>
          <a:gradFill>
            <a:gsLst>
              <a:gs pos="0">
                <a:schemeClr val="accent2">
                  <a:alpha val="19000"/>
                </a:schemeClr>
              </a:gs>
              <a:gs pos="100000">
                <a:schemeClr val="accent1">
                  <a:alpha val="19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-275288" y="3718958"/>
            <a:ext cx="550576" cy="550576"/>
          </a:xfrm>
          <a:prstGeom prst="ellipse">
            <a:avLst/>
          </a:prstGeom>
          <a:gradFill>
            <a:gsLst>
              <a:gs pos="0">
                <a:schemeClr val="accent4">
                  <a:lumMod val="40000"/>
                  <a:lumOff val="60000"/>
                  <a:alpha val="20000"/>
                  <a:lumMod val="75000"/>
                </a:schemeClr>
              </a:gs>
              <a:gs pos="100000">
                <a:schemeClr val="accent4">
                  <a:alpha val="2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355440" y="1380177"/>
            <a:ext cx="3576153" cy="6572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全球皮革服装市场规模持续增长，其中欧洲、北美和亚太地区是最大的消费市场。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8745" y="3468227"/>
            <a:ext cx="3530492" cy="6572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中国皮革服装市场规模也在不断扩大，成为全球最大的皮革生产国和消费国之一。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27" name="AutoShape 27"/>
          <p:cNvSpPr/>
          <p:nvPr/>
        </p:nvSpPr>
        <p:spPr>
          <a:xfrm>
            <a:off x="482502" y="2582814"/>
            <a:ext cx="548022" cy="9609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441165" y="2582814"/>
            <a:ext cx="96092" cy="96092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74565" y="2582814"/>
            <a:ext cx="96092" cy="96092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>
            <a:off x="1030524" y="2631281"/>
            <a:ext cx="5027276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690942" y="4652434"/>
            <a:ext cx="548022" cy="96092"/>
          </a:xfrm>
          <a:prstGeom prst="rect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49605" y="4652434"/>
            <a:ext cx="96092" cy="96092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183005" y="4652434"/>
            <a:ext cx="96092" cy="96092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>
            <a:off x="1238964" y="4710426"/>
            <a:ext cx="4807544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5" name="AutoShape 35"/>
          <p:cNvSpPr/>
          <p:nvPr/>
        </p:nvSpPr>
        <p:spPr>
          <a:xfrm>
            <a:off x="7978616" y="-1006838"/>
            <a:ext cx="1695299" cy="1695299"/>
          </a:xfrm>
          <a:prstGeom prst="ellipse">
            <a:avLst/>
          </a:prstGeom>
          <a:gradFill>
            <a:gsLst>
              <a:gs pos="0">
                <a:schemeClr val="accent4">
                  <a:lumMod val="40000"/>
                  <a:lumOff val="60000"/>
                  <a:alpha val="22000"/>
                  <a:lumMod val="75000"/>
                </a:schemeClr>
              </a:gs>
              <a:gs pos="100000">
                <a:schemeClr val="accent4">
                  <a:alpha val="22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6" name="Picture 36"/>
          <p:cNvPicPr>
            <a:picLocks noChangeAspect="1"/>
          </p:cNvPicPr>
          <p:nvPr/>
        </p:nvPicPr>
        <p:blipFill>
          <a:blip r:embed="rId3">
            <a:alphaModFix amt="70000"/>
          </a:blip>
          <a:srcRect l="24594" r="24594"/>
          <a:stretch>
            <a:fillRect/>
          </a:stretch>
        </p:blipFill>
        <p:spPr>
          <a:xfrm>
            <a:off x="6096320" y="1015032"/>
            <a:ext cx="2874862" cy="383315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4667" r="14667"/>
          <a:stretch>
            <a:fillRect/>
          </a:stretch>
        </p:blipFill>
        <p:spPr>
          <a:xfrm>
            <a:off x="733971" y="1105724"/>
            <a:ext cx="3783824" cy="378382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891990" y="1105724"/>
            <a:ext cx="3718928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皮革服装行业产业链包括原材料采购、生产制造、品牌营销、零售等环节。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891990" y="2899456"/>
            <a:ext cx="3718928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中国在生产制造环节占据主导地位，但品牌营销和零售环节相对较弱。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产业链结构</a:t>
            </a:r>
          </a:p>
        </p:txBody>
      </p:sp>
      <p:sp>
        <p:nvSpPr>
          <p:cNvPr id="28" name="AutoShape 28"/>
          <p:cNvSpPr/>
          <p:nvPr/>
        </p:nvSpPr>
        <p:spPr>
          <a:xfrm>
            <a:off x="7941969" y="-729230"/>
            <a:ext cx="1348588" cy="1348588"/>
          </a:xfrm>
          <a:prstGeom prst="ellipse">
            <a:avLst/>
          </a:prstGeom>
          <a:gradFill>
            <a:gsLst>
              <a:gs pos="0">
                <a:schemeClr val="accent2">
                  <a:alpha val="19000"/>
                </a:schemeClr>
              </a:gs>
              <a:gs pos="100000">
                <a:schemeClr val="accent1">
                  <a:alpha val="19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-275288" y="3718958"/>
            <a:ext cx="550576" cy="550576"/>
          </a:xfrm>
          <a:prstGeom prst="ellipse">
            <a:avLst/>
          </a:prstGeom>
          <a:gradFill>
            <a:gsLst>
              <a:gs pos="0">
                <a:schemeClr val="accent4">
                  <a:lumMod val="40000"/>
                  <a:lumOff val="60000"/>
                  <a:alpha val="20000"/>
                  <a:lumMod val="75000"/>
                </a:schemeClr>
              </a:gs>
              <a:gs pos="100000">
                <a:schemeClr val="accent4">
                  <a:alpha val="2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3182208" y="912874"/>
            <a:ext cx="355788" cy="16165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9066" y="1074531"/>
            <a:ext cx="8786868" cy="3671492"/>
          </a:xfrm>
          <a:prstGeom prst="rect">
            <a:avLst/>
          </a:prstGeom>
          <a:gradFill>
            <a:gsLst>
              <a:gs pos="0">
                <a:schemeClr val="accent2">
                  <a:lumMod val="75000"/>
                  <a:alpha val="80000"/>
                </a:schemeClr>
              </a:gs>
              <a:gs pos="100000">
                <a:schemeClr val="accent2">
                  <a:alpha val="80000"/>
                </a:schemeClr>
              </a:gs>
            </a:gsLst>
            <a:lin ang="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 amt="70000"/>
          </a:blip>
          <a:srcRect l="24500" r="24500"/>
          <a:stretch>
            <a:fillRect/>
          </a:stretch>
        </p:blipFill>
        <p:spPr>
          <a:xfrm>
            <a:off x="578662" y="912874"/>
            <a:ext cx="2874862" cy="3833150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952680" y="4872106"/>
            <a:ext cx="7203254" cy="5261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77976" y="4872106"/>
            <a:ext cx="578171" cy="5261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74903" y="4844251"/>
            <a:ext cx="124000" cy="124000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255625" y="4849416"/>
            <a:ext cx="115142" cy="11514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427489" y="4854581"/>
            <a:ext cx="106285" cy="10628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583846" y="4859746"/>
            <a:ext cx="97428" cy="97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737996" y="4855387"/>
            <a:ext cx="88571" cy="885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714750" y="1672622"/>
            <a:ext cx="4875483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环保和可持续发展成为行业重要趋势，推动行业向更加环保和可持续的方向发展。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714750" y="3222117"/>
            <a:ext cx="4875483" cy="44053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数字化和智能化技术的应用也正在加速行业转型升级。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54372" y="2050256"/>
            <a:ext cx="6350602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竞争格局分析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154372" y="891875"/>
            <a:ext cx="6783844" cy="13335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6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AutoShape 6"/>
          <p:cNvSpPr/>
          <p:nvPr/>
        </p:nvSpPr>
        <p:spPr>
          <a:xfrm>
            <a:off x="8833899" y="259556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169123" y="259556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864356" y="259556"/>
            <a:ext cx="340781" cy="6752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833899" y="397305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169123" y="397305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864356" y="397305"/>
            <a:ext cx="340781" cy="6752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33899" y="535054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169123" y="535054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864356" y="535054"/>
            <a:ext cx="340781" cy="6752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03308" y="262258"/>
            <a:ext cx="77086" cy="77086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3317" y="259556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17820" y="261129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19177" y="269346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5528" y="265560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03308" y="370149"/>
            <a:ext cx="77086" cy="77086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13317" y="367447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820" y="369019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19177" y="377236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15528" y="373450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03308" y="478039"/>
            <a:ext cx="77086" cy="77086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13317" y="475337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17820" y="476909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19177" y="485127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15528" y="481340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303308" y="585929"/>
            <a:ext cx="77086" cy="77086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13317" y="583227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17820" y="584800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19177" y="593017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15528" y="589231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285750" y="4713979"/>
            <a:ext cx="220622" cy="259555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97417" y="4713979"/>
            <a:ext cx="220622" cy="259555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718039" y="4713979"/>
            <a:ext cx="220622" cy="259555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8" name="Connector 38"/>
          <p:cNvCxnSpPr/>
          <p:nvPr/>
        </p:nvCxnSpPr>
        <p:spPr>
          <a:xfrm flipH="1">
            <a:off x="1555549" y="-2137872"/>
            <a:ext cx="989330" cy="3142576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9" name="Connector 39"/>
          <p:cNvCxnSpPr/>
          <p:nvPr/>
        </p:nvCxnSpPr>
        <p:spPr>
          <a:xfrm flipH="1">
            <a:off x="1163637" y="-149812"/>
            <a:ext cx="574716" cy="1767245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0" name="Connector 40"/>
          <p:cNvCxnSpPr/>
          <p:nvPr/>
        </p:nvCxnSpPr>
        <p:spPr>
          <a:xfrm flipH="1">
            <a:off x="8246854" y="4438008"/>
            <a:ext cx="390744" cy="1138976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1" name="Connector 41"/>
          <p:cNvCxnSpPr/>
          <p:nvPr/>
        </p:nvCxnSpPr>
        <p:spPr>
          <a:xfrm flipH="1">
            <a:off x="8464559" y="3887374"/>
            <a:ext cx="515449" cy="1504779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2" name="Connector 42"/>
          <p:cNvCxnSpPr/>
          <p:nvPr/>
        </p:nvCxnSpPr>
        <p:spPr>
          <a:xfrm flipH="1">
            <a:off x="8212395" y="-47037"/>
            <a:ext cx="266038" cy="748233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82576" y="3019541"/>
            <a:ext cx="1693333" cy="1426782"/>
          </a:xfrm>
          <a:prstGeom prst="triangl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950717" y="3019541"/>
            <a:ext cx="1693333" cy="1426782"/>
          </a:xfrm>
          <a:prstGeom prst="triangl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915833" y="1336791"/>
            <a:ext cx="1693333" cy="1426782"/>
          </a:xfrm>
          <a:prstGeom prst="triangl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854864" y="73387"/>
            <a:ext cx="7815272" cy="6477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竞争格局概述</a:t>
            </a:r>
          </a:p>
        </p:txBody>
      </p:sp>
      <p:sp>
        <p:nvSpPr>
          <p:cNvPr id="28" name="Freeform 28"/>
          <p:cNvSpPr/>
          <p:nvPr/>
        </p:nvSpPr>
        <p:spPr>
          <a:xfrm>
            <a:off x="4487333" y="2361406"/>
            <a:ext cx="550333" cy="406400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/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 rot="7259206">
            <a:off x="5147733" y="3651840"/>
            <a:ext cx="550333" cy="406400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/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-7221168">
            <a:off x="3836613" y="3639400"/>
            <a:ext cx="550333" cy="406400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/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1" name="Connector 31"/>
          <p:cNvCxnSpPr/>
          <p:nvPr/>
        </p:nvCxnSpPr>
        <p:spPr>
          <a:xfrm>
            <a:off x="5326857" y="2565665"/>
            <a:ext cx="3208867" cy="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2" name="AutoShape 32"/>
          <p:cNvSpPr/>
          <p:nvPr/>
        </p:nvSpPr>
        <p:spPr>
          <a:xfrm>
            <a:off x="8513498" y="2512748"/>
            <a:ext cx="118533" cy="118533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5422900" y="1336791"/>
            <a:ext cx="3017541" cy="6477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国内皮革服装行业进入门槛较低，导致市场竞争激烈。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432788" y="3203840"/>
            <a:ext cx="2492621" cy="6477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随着消费者对品质和时尚的追求不断提高，品牌竞争日益激烈。</a:t>
            </a:r>
          </a:p>
        </p:txBody>
      </p:sp>
      <p:cxnSp>
        <p:nvCxnSpPr>
          <p:cNvPr id="35" name="Connector 35"/>
          <p:cNvCxnSpPr/>
          <p:nvPr/>
        </p:nvCxnSpPr>
        <p:spPr>
          <a:xfrm>
            <a:off x="5738767" y="4396581"/>
            <a:ext cx="3208867" cy="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8925409" y="4343665"/>
            <a:ext cx="118533" cy="118533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7" name="Connector 37"/>
          <p:cNvCxnSpPr/>
          <p:nvPr/>
        </p:nvCxnSpPr>
        <p:spPr>
          <a:xfrm>
            <a:off x="706988" y="3585898"/>
            <a:ext cx="2963333" cy="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8" name="AutoShape 38"/>
          <p:cNvSpPr/>
          <p:nvPr/>
        </p:nvSpPr>
        <p:spPr>
          <a:xfrm>
            <a:off x="706988" y="3523456"/>
            <a:ext cx="118533" cy="118533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678911" y="2478733"/>
            <a:ext cx="2721475" cy="6477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皮革服装市场发展迅速，已成为全球最大的皮革服装生产国和消费国。</a:t>
            </a:r>
          </a:p>
        </p:txBody>
      </p:sp>
      <p:sp>
        <p:nvSpPr>
          <p:cNvPr id="40" name="AutoShape 40"/>
          <p:cNvSpPr/>
          <p:nvPr/>
        </p:nvSpPr>
        <p:spPr>
          <a:xfrm flipV="1">
            <a:off x="3915833" y="2916883"/>
            <a:ext cx="1693333" cy="1426782"/>
          </a:xfrm>
          <a:prstGeom prst="triangl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520633" y="3124956"/>
            <a:ext cx="517033" cy="5170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/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6348" r="6348"/>
          <a:stretch>
            <a:fillRect/>
          </a:stretch>
        </p:blipFill>
        <p:spPr>
          <a:xfrm>
            <a:off x="733971" y="1105724"/>
            <a:ext cx="3783825" cy="378382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891990" y="1105724"/>
            <a:ext cx="3718928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国内皮革服装市场竞争格局分散，前十名企业市场份额不足20%。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891990" y="2899456"/>
            <a:ext cx="3718928" cy="44053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各品牌企业市场占有率差异较大，市场集中度仍有待提高。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主要竞争者市场份额</a:t>
            </a:r>
          </a:p>
        </p:txBody>
      </p:sp>
      <p:sp>
        <p:nvSpPr>
          <p:cNvPr id="28" name="AutoShape 28"/>
          <p:cNvSpPr/>
          <p:nvPr/>
        </p:nvSpPr>
        <p:spPr>
          <a:xfrm>
            <a:off x="7941969" y="-729230"/>
            <a:ext cx="1348588" cy="1348588"/>
          </a:xfrm>
          <a:prstGeom prst="ellipse">
            <a:avLst/>
          </a:prstGeom>
          <a:gradFill>
            <a:gsLst>
              <a:gs pos="0">
                <a:schemeClr val="accent2">
                  <a:alpha val="19000"/>
                </a:schemeClr>
              </a:gs>
              <a:gs pos="100000">
                <a:schemeClr val="accent1">
                  <a:alpha val="19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-275288" y="3718958"/>
            <a:ext cx="550576" cy="550576"/>
          </a:xfrm>
          <a:prstGeom prst="ellipse">
            <a:avLst/>
          </a:prstGeom>
          <a:gradFill>
            <a:gsLst>
              <a:gs pos="0">
                <a:schemeClr val="accent4">
                  <a:lumMod val="40000"/>
                  <a:lumOff val="60000"/>
                  <a:alpha val="20000"/>
                  <a:lumMod val="75000"/>
                </a:schemeClr>
              </a:gs>
              <a:gs pos="100000">
                <a:schemeClr val="accent4">
                  <a:alpha val="2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539148" y="4298289"/>
            <a:ext cx="1789175" cy="1789175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24712" y="-1867321"/>
            <a:ext cx="3083371" cy="308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96901" y="1368193"/>
            <a:ext cx="2749953" cy="3308171"/>
          </a:xfrm>
          <a:prstGeom prst="round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817406" y="2124954"/>
            <a:ext cx="2073984" cy="0"/>
          </a:xfrm>
          <a:prstGeom prst="line">
            <a:avLst/>
          </a:prstGeom>
          <a:ln w="9525">
            <a:solidFill>
              <a:srgbClr val="FFFFFF"/>
            </a:solidFill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730496" y="1387243"/>
            <a:ext cx="2049048" cy="72196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品牌优势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6988" y="2284529"/>
            <a:ext cx="2346160" cy="13335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部分皮革服装企业在品牌方面有着较高的知名度和美誉度，通过多年的市场积累和品牌建设，已具备较强的市场竞争优势。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440328" y="1368193"/>
            <a:ext cx="2749953" cy="3308171"/>
          </a:xfrm>
          <a:prstGeom prst="round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3760833" y="2124954"/>
            <a:ext cx="2073984" cy="0"/>
          </a:xfrm>
          <a:prstGeom prst="line">
            <a:avLst/>
          </a:prstGeom>
          <a:ln w="9525">
            <a:solidFill>
              <a:srgbClr val="FFFFFF"/>
            </a:solidFill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3673923" y="1387243"/>
            <a:ext cx="2049048" cy="72196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技术创新优势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3650415" y="2284529"/>
            <a:ext cx="2346160" cy="13335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部分企业注重技术研发和产品创新，不断推出新技术、新工艺、新产品，提升产品品质和生产效率，增强了企业的竞争力。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383754" y="1368193"/>
            <a:ext cx="2749953" cy="3308171"/>
          </a:xfrm>
          <a:prstGeom prst="round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6704260" y="2124954"/>
            <a:ext cx="2073984" cy="0"/>
          </a:xfrm>
          <a:prstGeom prst="line">
            <a:avLst/>
          </a:prstGeom>
          <a:ln w="9525">
            <a:solidFill>
              <a:srgbClr val="FFFFFF"/>
            </a:solidFill>
            <a:headEnd type="oval"/>
          </a:ln>
        </p:spPr>
      </p:cxnSp>
      <p:sp>
        <p:nvSpPr>
          <p:cNvPr id="16" name="TextBox 16"/>
          <p:cNvSpPr txBox="1"/>
          <p:nvPr/>
        </p:nvSpPr>
        <p:spPr>
          <a:xfrm>
            <a:off x="6617350" y="1387243"/>
            <a:ext cx="2049048" cy="72196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渠道优势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593842" y="2284529"/>
            <a:ext cx="2346160" cy="13335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部分企业在销售渠道方面有着较强的优势，已建立起完善的销售网络和渠道，能够快速响应市场需求，提高市场占有率。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855345" y="73342"/>
            <a:ext cx="7815272" cy="85338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主要竞争者竞争优势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944678" y="845676"/>
            <a:ext cx="0" cy="4512136"/>
          </a:xfrm>
          <a:prstGeom prst="line">
            <a:avLst/>
          </a:prstGeom>
          <a:ln w="19050">
            <a:solidFill>
              <a:schemeClr val="accent1"/>
            </a:solidFill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82184" y="1040895"/>
            <a:ext cx="523030" cy="523030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72096" y="1130806"/>
            <a:ext cx="343207" cy="343207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681278" y="1022583"/>
            <a:ext cx="7179480" cy="503555"/>
          </a:xfrm>
          <a:prstGeom prst="roundRect">
            <a:avLst/>
          </a:prstGeom>
          <a:gradFill>
            <a:gsLst>
              <a:gs pos="0">
                <a:schemeClr val="accent2">
                  <a:lumMod val="75000"/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499845" y="1151484"/>
            <a:ext cx="216262" cy="245753"/>
          </a:xfrm>
          <a:prstGeom prst="triangle">
            <a:avLst/>
          </a:prstGeom>
          <a:solidFill>
            <a:schemeClr val="accent2">
              <a:lumMod val="75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681278" y="2396349"/>
            <a:ext cx="7179480" cy="503555"/>
          </a:xfrm>
          <a:prstGeom prst="roundRect">
            <a:avLst/>
          </a:prstGeom>
          <a:gradFill>
            <a:gsLst>
              <a:gs pos="0">
                <a:schemeClr val="accent2">
                  <a:lumMod val="75000"/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499845" y="2525250"/>
            <a:ext cx="216262" cy="245753"/>
          </a:xfrm>
          <a:prstGeom prst="triangle">
            <a:avLst/>
          </a:prstGeom>
          <a:solidFill>
            <a:schemeClr val="accent2">
              <a:lumMod val="75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681278" y="3770115"/>
            <a:ext cx="7179480" cy="503555"/>
          </a:xfrm>
          <a:prstGeom prst="roundRect">
            <a:avLst/>
          </a:prstGeom>
          <a:gradFill>
            <a:gsLst>
              <a:gs pos="0">
                <a:schemeClr val="accent2">
                  <a:lumMod val="75000"/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>
            <a:off x="1499845" y="3899016"/>
            <a:ext cx="216262" cy="245753"/>
          </a:xfrm>
          <a:prstGeom prst="triangle">
            <a:avLst/>
          </a:prstGeom>
          <a:solidFill>
            <a:schemeClr val="accent2">
              <a:lumMod val="75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854050" y="986153"/>
            <a:ext cx="5588727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品牌竞争将更加激烈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775643" y="1600247"/>
            <a:ext cx="7006708" cy="428476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999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随着消费者对品牌的要求不断提高，品牌竞争将逐渐成为企业竞争的核心。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870007" y="2362650"/>
            <a:ext cx="5588727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个性化需求将更加突出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775643" y="2957054"/>
            <a:ext cx="6990751" cy="666452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999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随着消费升级和个性化消费的兴起，皮革服装企业需要不断创新和推出个性化产品，以满足消费者对时尚和个性化的需求。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898582" y="3741540"/>
            <a:ext cx="5588727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线上线下融合将成为趋势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789930" y="4330820"/>
            <a:ext cx="6962176" cy="666452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999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线上渠道的兴起对传统线下渠道造成了一定的冲击，但线下渠道仍然是消费者体验的重要途径，皮革服装企业需要将线上线下渠道进行融合，提供全渠道购物体验。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竞争趋势分析</a:t>
            </a:r>
          </a:p>
        </p:txBody>
      </p:sp>
      <p:sp>
        <p:nvSpPr>
          <p:cNvPr id="20" name="AutoShape 20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2184" y="2396349"/>
            <a:ext cx="523030" cy="523030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72096" y="2486260"/>
            <a:ext cx="343207" cy="343207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2184" y="3770115"/>
            <a:ext cx="523030" cy="523030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72096" y="3860026"/>
            <a:ext cx="343207" cy="343207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54372" y="2050256"/>
            <a:ext cx="6350602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154372" y="891875"/>
            <a:ext cx="6783844" cy="13335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6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6" name="AutoShape 6"/>
          <p:cNvSpPr/>
          <p:nvPr/>
        </p:nvSpPr>
        <p:spPr>
          <a:xfrm>
            <a:off x="8833899" y="259556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169123" y="259556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864356" y="259556"/>
            <a:ext cx="340781" cy="6752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833899" y="397305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169123" y="397305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864356" y="397305"/>
            <a:ext cx="340781" cy="6752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33899" y="535054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169123" y="535054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864356" y="535054"/>
            <a:ext cx="340781" cy="6752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03308" y="262258"/>
            <a:ext cx="77086" cy="77086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3317" y="259556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17820" y="261129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19177" y="269346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5528" y="265560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03308" y="370149"/>
            <a:ext cx="77086" cy="77086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13317" y="367447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820" y="369019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19177" y="377236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15528" y="373450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03308" y="478039"/>
            <a:ext cx="77086" cy="77086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13317" y="475337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17820" y="476909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19177" y="485127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15528" y="481340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303308" y="585929"/>
            <a:ext cx="77086" cy="77086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13317" y="583227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17820" y="584800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19177" y="593017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15528" y="589231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285750" y="4713979"/>
            <a:ext cx="220622" cy="259555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97417" y="4713979"/>
            <a:ext cx="220622" cy="259555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718039" y="4713979"/>
            <a:ext cx="220622" cy="259555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8" name="Connector 38"/>
          <p:cNvCxnSpPr/>
          <p:nvPr/>
        </p:nvCxnSpPr>
        <p:spPr>
          <a:xfrm flipH="1">
            <a:off x="1555549" y="-2137872"/>
            <a:ext cx="989330" cy="3142576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9" name="Connector 39"/>
          <p:cNvCxnSpPr/>
          <p:nvPr/>
        </p:nvCxnSpPr>
        <p:spPr>
          <a:xfrm flipH="1">
            <a:off x="1163637" y="-149812"/>
            <a:ext cx="574716" cy="1767245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0" name="Connector 40"/>
          <p:cNvCxnSpPr/>
          <p:nvPr/>
        </p:nvCxnSpPr>
        <p:spPr>
          <a:xfrm flipH="1">
            <a:off x="8246854" y="4438008"/>
            <a:ext cx="390744" cy="1138976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1" name="Connector 41"/>
          <p:cNvCxnSpPr/>
          <p:nvPr/>
        </p:nvCxnSpPr>
        <p:spPr>
          <a:xfrm flipH="1">
            <a:off x="8464559" y="3887374"/>
            <a:ext cx="515449" cy="1504779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2" name="Connector 42"/>
          <p:cNvCxnSpPr/>
          <p:nvPr/>
        </p:nvCxnSpPr>
        <p:spPr>
          <a:xfrm flipH="1">
            <a:off x="8212395" y="-47037"/>
            <a:ext cx="266038" cy="748233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255000" cy="40767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https://d.book118.com/265214110342011104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2024-09-14T23:32:30.591</cp:lastPrinted>
  <dcterms:created xsi:type="dcterms:W3CDTF">2024-09-14T15:32:30Z</dcterms:created>
  <dcterms:modified xsi:type="dcterms:W3CDTF">2024-09-14T15:32:32Z</dcterms:modified>
</cp:coreProperties>
</file>