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C11328-E932-4978-B593-20E89200561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81C92-FB04-4531-AA7B-867E9634CAD9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4125A3-77AE-496B-B04C-07CB24D2E36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E81C92-FB04-4531-AA7B-867E9634CAD9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E81C92-FB04-4531-AA7B-867E9634CAD9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E81C92-FB04-4531-AA7B-867E9634CAD9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E81C92-FB04-4531-AA7B-867E9634CAD9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E81C92-FB04-4531-AA7B-867E9634CAD9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E81C92-FB04-4531-AA7B-867E9634CAD9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E81C92-FB04-4531-AA7B-867E9634CAD9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E81C92-FB04-4531-AA7B-867E9634CAD9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E81C92-FB04-4531-AA7B-867E9634CAD9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E81C92-FB04-4531-AA7B-867E9634CAD9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E81C92-FB04-4531-AA7B-867E9634CAD9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E81C92-FB04-4531-AA7B-867E9634CAD9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E81C92-FB04-4531-AA7B-867E9634CAD9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D643A-4376-437D-8C2A-425425ED2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EC126-FDFD-4C03-B21D-1990CA20F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D3DDD-AC03-4467-AB59-0561C7056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D3367-143F-41CD-9F06-3810ED9D0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7F6297-E3C8-42DC-A908-02520AB96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47E142-66C6-48A5-8DCA-5EA524E29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4831DE-D235-4BBC-9560-55F18A3A9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764A3-BC40-4602-8FB8-3318FC1CA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60ADF-9D1A-436A-8A78-5BDC65202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B15A9-66BF-416D-A175-951ACC8A9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C0139-FB09-45D8-93B1-4888A1193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: 形状 1"/>
          <p:cNvSpPr/>
          <p:nvPr userDrawn="1"/>
        </p:nvSpPr>
        <p:spPr>
          <a:xfrm>
            <a:off x="336000" y="315000"/>
            <a:ext cx="11520000" cy="6228000"/>
          </a:xfrm>
          <a:custGeom>
            <a:gdLst>
              <a:gd name="connsiteX0" fmla="*/ 97263 w 9584690"/>
              <a:gd name="connsiteY0" fmla="*/ 0 h 4797418"/>
              <a:gd name="connsiteX1" fmla="*/ 9487427 w 9584690"/>
              <a:gd name="connsiteY1" fmla="*/ 0 h 4797418"/>
              <a:gd name="connsiteX2" fmla="*/ 9584690 w 9584690"/>
              <a:gd name="connsiteY2" fmla="*/ 97263 h 4797418"/>
              <a:gd name="connsiteX3" fmla="*/ 9584690 w 9584690"/>
              <a:gd name="connsiteY3" fmla="*/ 152400 h 4797418"/>
              <a:gd name="connsiteX4" fmla="*/ 9584690 w 9584690"/>
              <a:gd name="connsiteY4" fmla="*/ 486302 h 4797418"/>
              <a:gd name="connsiteX5" fmla="*/ 9584690 w 9584690"/>
              <a:gd name="connsiteY5" fmla="*/ 4311116 h 4797418"/>
              <a:gd name="connsiteX6" fmla="*/ 9584690 w 9584690"/>
              <a:gd name="connsiteY6" fmla="*/ 4518338 h 4797418"/>
              <a:gd name="connsiteX7" fmla="*/ 9584690 w 9584690"/>
              <a:gd name="connsiteY7" fmla="*/ 4700155 h 4797418"/>
              <a:gd name="connsiteX8" fmla="*/ 9487427 w 9584690"/>
              <a:gd name="connsiteY8" fmla="*/ 4797418 h 4797418"/>
              <a:gd name="connsiteX9" fmla="*/ 97263 w 9584690"/>
              <a:gd name="connsiteY9" fmla="*/ 4797418 h 4797418"/>
              <a:gd name="connsiteX10" fmla="*/ 0 w 9584690"/>
              <a:gd name="connsiteY10" fmla="*/ 4700155 h 4797418"/>
              <a:gd name="connsiteX11" fmla="*/ 0 w 9584690"/>
              <a:gd name="connsiteY11" fmla="*/ 4311116 h 4797418"/>
              <a:gd name="connsiteX12" fmla="*/ 0 w 9584690"/>
              <a:gd name="connsiteY12" fmla="*/ 4311116 h 4797418"/>
              <a:gd name="connsiteX13" fmla="*/ 0 w 9584690"/>
              <a:gd name="connsiteY13" fmla="*/ 486302 h 4797418"/>
              <a:gd name="connsiteX14" fmla="*/ 0 w 9584690"/>
              <a:gd name="connsiteY14" fmla="*/ 152400 h 4797418"/>
              <a:gd name="connsiteX15" fmla="*/ 0 w 9584690"/>
              <a:gd name="connsiteY15" fmla="*/ 97263 h 4797418"/>
              <a:gd name="connsiteX16" fmla="*/ 97263 w 9584690"/>
              <a:gd name="connsiteY16" fmla="*/ 0 h 47974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9584690" h="4797418">
                <a:moveTo>
                  <a:pt x="97263" y="0"/>
                </a:moveTo>
                <a:lnTo>
                  <a:pt x="9487427" y="0"/>
                </a:lnTo>
                <a:cubicBezTo>
                  <a:pt x="9541144" y="0"/>
                  <a:pt x="9584690" y="43546"/>
                  <a:pt x="9584690" y="97263"/>
                </a:cubicBezTo>
                <a:lnTo>
                  <a:pt x="9584690" y="152400"/>
                </a:lnTo>
                <a:lnTo>
                  <a:pt x="9584690" y="486302"/>
                </a:lnTo>
                <a:lnTo>
                  <a:pt x="9584690" y="4311116"/>
                </a:lnTo>
                <a:lnTo>
                  <a:pt x="9584690" y="4518338"/>
                </a:lnTo>
                <a:lnTo>
                  <a:pt x="9584690" y="4700155"/>
                </a:lnTo>
                <a:cubicBezTo>
                  <a:pt x="9584690" y="4753872"/>
                  <a:pt x="9541144" y="4797418"/>
                  <a:pt x="9487427" y="4797418"/>
                </a:cubicBezTo>
                <a:lnTo>
                  <a:pt x="97263" y="4797418"/>
                </a:lnTo>
                <a:cubicBezTo>
                  <a:pt x="43546" y="4797418"/>
                  <a:pt x="0" y="4753872"/>
                  <a:pt x="0" y="4700155"/>
                </a:cubicBezTo>
                <a:lnTo>
                  <a:pt x="0" y="4311116"/>
                </a:lnTo>
                <a:lnTo>
                  <a:pt x="0" y="4311116"/>
                </a:lnTo>
                <a:lnTo>
                  <a:pt x="0" y="486302"/>
                </a:lnTo>
                <a:lnTo>
                  <a:pt x="0" y="152400"/>
                </a:lnTo>
                <a:lnTo>
                  <a:pt x="0" y="97263"/>
                </a:lnTo>
                <a:cubicBezTo>
                  <a:pt x="0" y="43546"/>
                  <a:pt x="43546" y="0"/>
                  <a:pt x="97263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360000" rIns="36000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endParaRPr lang="zh-CN" altLang="en-US" sz="2400">
              <a:solidFill>
                <a:schemeClr val="bg1"/>
              </a:solidFill>
            </a:endParaRPr>
          </a:p>
        </p:txBody>
      </p:sp>
      <p:cxnSp>
        <p:nvCxnSpPr>
          <p:cNvPr id="4" name="直接连接符 3"/>
          <p:cNvCxnSpPr/>
          <p:nvPr userDrawn="1"/>
        </p:nvCxnSpPr>
        <p:spPr>
          <a:xfrm>
            <a:off x="1434018" y="1155865"/>
            <a:ext cx="7920000" cy="0"/>
          </a:xfrm>
          <a:prstGeom prst="line">
            <a:avLst/>
          </a:prstGeom>
          <a:ln w="12700">
            <a:solidFill>
              <a:schemeClr val="accent1">
                <a:lumMod val="40000"/>
                <a:lumOff val="60000"/>
              </a:schemeClr>
            </a:solidFill>
            <a:prstDash val="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 userDrawn="1"/>
        </p:nvGrpSpPr>
        <p:grpSpPr>
          <a:xfrm>
            <a:off x="834189" y="685878"/>
            <a:ext cx="453698" cy="453698"/>
            <a:chOff x="327153" y="318911"/>
            <a:chExt cx="529037" cy="529037"/>
          </a:xfrm>
        </p:grpSpPr>
        <p:sp>
          <p:nvSpPr>
            <p:cNvPr id="6" name="圆角矩形 3"/>
            <p:cNvSpPr/>
            <p:nvPr/>
          </p:nvSpPr>
          <p:spPr>
            <a:xfrm rot="18926424">
              <a:off x="327153" y="318911"/>
              <a:ext cx="529037" cy="529037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MH_Other_2"/>
            <p:cNvSpPr/>
            <p:nvPr>
              <p:custDataLst>
                <p:tags r:id="rId1"/>
              </p:custDataLst>
            </p:nvPr>
          </p:nvSpPr>
          <p:spPr bwMode="auto">
            <a:xfrm>
              <a:off x="440450" y="441196"/>
              <a:ext cx="302442" cy="284465"/>
            </a:xfrm>
            <a:custGeom>
              <a:gdLst>
                <a:gd name="T0" fmla="*/ 373604 w 1361803"/>
                <a:gd name="T1" fmla="*/ 882437 h 1281345"/>
                <a:gd name="T2" fmla="*/ 476200 w 1361803"/>
                <a:gd name="T3" fmla="*/ 923828 h 1281345"/>
                <a:gd name="T4" fmla="*/ 554139 w 1361803"/>
                <a:gd name="T5" fmla="*/ 940808 h 1281345"/>
                <a:gd name="T6" fmla="*/ 528484 w 1361803"/>
                <a:gd name="T7" fmla="*/ 1017215 h 1281345"/>
                <a:gd name="T8" fmla="*/ 460417 w 1361803"/>
                <a:gd name="T9" fmla="*/ 1039501 h 1281345"/>
                <a:gd name="T10" fmla="*/ 352881 w 1361803"/>
                <a:gd name="T11" fmla="*/ 976886 h 1281345"/>
                <a:gd name="T12" fmla="*/ 286785 w 1361803"/>
                <a:gd name="T13" fmla="*/ 1049049 h 1281345"/>
                <a:gd name="T14" fmla="*/ 312434 w 1361803"/>
                <a:gd name="T15" fmla="*/ 885625 h 1281345"/>
                <a:gd name="T16" fmla="*/ 274750 w 1361803"/>
                <a:gd name="T17" fmla="*/ 686240 h 1281345"/>
                <a:gd name="T18" fmla="*/ 665920 w 1361803"/>
                <a:gd name="T19" fmla="*/ 686240 h 1281345"/>
                <a:gd name="T20" fmla="*/ 633318 w 1361803"/>
                <a:gd name="T21" fmla="*/ 771039 h 1281345"/>
                <a:gd name="T22" fmla="*/ 270797 w 1361803"/>
                <a:gd name="T23" fmla="*/ 776338 h 1281345"/>
                <a:gd name="T24" fmla="*/ 255979 w 1361803"/>
                <a:gd name="T25" fmla="*/ 705323 h 1281345"/>
                <a:gd name="T26" fmla="*/ 278558 w 1361803"/>
                <a:gd name="T27" fmla="*/ 503808 h 1281345"/>
                <a:gd name="T28" fmla="*/ 746925 w 1361803"/>
                <a:gd name="T29" fmla="*/ 503808 h 1281345"/>
                <a:gd name="T30" fmla="*/ 766688 w 1361803"/>
                <a:gd name="T31" fmla="*/ 555844 h 1281345"/>
                <a:gd name="T32" fmla="*/ 279544 w 1361803"/>
                <a:gd name="T33" fmla="*/ 593008 h 1281345"/>
                <a:gd name="T34" fmla="*/ 256813 w 1361803"/>
                <a:gd name="T35" fmla="*/ 527172 h 1281345"/>
                <a:gd name="T36" fmla="*/ 944591 w 1361803"/>
                <a:gd name="T37" fmla="*/ 452716 h 1281345"/>
                <a:gd name="T38" fmla="*/ 1023588 w 1361803"/>
                <a:gd name="T39" fmla="*/ 643756 h 1281345"/>
                <a:gd name="T40" fmla="*/ 636495 w 1361803"/>
                <a:gd name="T41" fmla="*/ 1040700 h 1281345"/>
                <a:gd name="T42" fmla="*/ 601932 w 1361803"/>
                <a:gd name="T43" fmla="*/ 1010980 h 1281345"/>
                <a:gd name="T44" fmla="*/ 940644 w 1361803"/>
                <a:gd name="T45" fmla="*/ 460140 h 1281345"/>
                <a:gd name="T46" fmla="*/ 1339566 w 1361803"/>
                <a:gd name="T47" fmla="*/ 322482 h 1281345"/>
                <a:gd name="T48" fmla="*/ 1356355 w 1361803"/>
                <a:gd name="T49" fmla="*/ 373372 h 1281345"/>
                <a:gd name="T50" fmla="*/ 1136163 w 1361803"/>
                <a:gd name="T51" fmla="*/ 663855 h 1281345"/>
                <a:gd name="T52" fmla="*/ 1082839 w 1361803"/>
                <a:gd name="T53" fmla="*/ 676580 h 1281345"/>
                <a:gd name="T54" fmla="*/ 1123322 w 1361803"/>
                <a:gd name="T55" fmla="*/ 596008 h 1281345"/>
                <a:gd name="T56" fmla="*/ 1312908 w 1361803"/>
                <a:gd name="T57" fmla="*/ 334145 h 1281345"/>
                <a:gd name="T58" fmla="*/ 526769 w 1361803"/>
                <a:gd name="T59" fmla="*/ 229043 h 1281345"/>
                <a:gd name="T60" fmla="*/ 766688 w 1361803"/>
                <a:gd name="T61" fmla="*/ 244970 h 1281345"/>
                <a:gd name="T62" fmla="*/ 749907 w 1361803"/>
                <a:gd name="T63" fmla="*/ 318243 h 1281345"/>
                <a:gd name="T64" fmla="*/ 529735 w 1361803"/>
                <a:gd name="T65" fmla="*/ 318243 h 1281345"/>
                <a:gd name="T66" fmla="*/ 511959 w 1361803"/>
                <a:gd name="T67" fmla="*/ 246034 h 1281345"/>
                <a:gd name="T68" fmla="*/ 1245419 w 1361803"/>
                <a:gd name="T69" fmla="*/ 137724 h 1281345"/>
                <a:gd name="T70" fmla="*/ 1309122 w 1361803"/>
                <a:gd name="T71" fmla="*/ 239622 h 1281345"/>
                <a:gd name="T72" fmla="*/ 1116528 w 1361803"/>
                <a:gd name="T73" fmla="*/ 531150 h 1281345"/>
                <a:gd name="T74" fmla="*/ 998003 w 1361803"/>
                <a:gd name="T75" fmla="*/ 384860 h 1281345"/>
                <a:gd name="T76" fmla="*/ 1207394 w 1361803"/>
                <a:gd name="T77" fmla="*/ 148457 h 1281345"/>
                <a:gd name="T78" fmla="*/ 327005 w 1361803"/>
                <a:gd name="T79" fmla="*/ 0 h 1281345"/>
                <a:gd name="T80" fmla="*/ 1023501 w 1361803"/>
                <a:gd name="T81" fmla="*/ 136834 h 1281345"/>
                <a:gd name="T82" fmla="*/ 1015602 w 1361803"/>
                <a:gd name="T83" fmla="*/ 237608 h 1281345"/>
                <a:gd name="T84" fmla="*/ 909891 w 1361803"/>
                <a:gd name="T85" fmla="*/ 379745 h 1281345"/>
                <a:gd name="T86" fmla="*/ 897047 w 1361803"/>
                <a:gd name="T87" fmla="*/ 313980 h 1281345"/>
                <a:gd name="T88" fmla="*/ 872348 w 1361803"/>
                <a:gd name="T89" fmla="*/ 135772 h 1281345"/>
                <a:gd name="T90" fmla="*/ 382329 w 1361803"/>
                <a:gd name="T91" fmla="*/ 135772 h 1281345"/>
                <a:gd name="T92" fmla="*/ 382329 w 1361803"/>
                <a:gd name="T93" fmla="*/ 313980 h 1281345"/>
                <a:gd name="T94" fmla="*/ 143255 w 1361803"/>
                <a:gd name="T95" fmla="*/ 409444 h 1281345"/>
                <a:gd name="T96" fmla="*/ 126454 w 1361803"/>
                <a:gd name="T97" fmla="*/ 428538 h 1281345"/>
                <a:gd name="T98" fmla="*/ 151153 w 1361803"/>
                <a:gd name="T99" fmla="*/ 1143476 h 1281345"/>
                <a:gd name="T100" fmla="*/ 897047 w 1361803"/>
                <a:gd name="T101" fmla="*/ 1115897 h 1281345"/>
                <a:gd name="T102" fmla="*/ 902973 w 1361803"/>
                <a:gd name="T103" fmla="*/ 902690 h 1281345"/>
                <a:gd name="T104" fmla="*/ 1022515 w 1361803"/>
                <a:gd name="T105" fmla="*/ 767972 h 1281345"/>
                <a:gd name="T106" fmla="*/ 1023501 w 1361803"/>
                <a:gd name="T107" fmla="*/ 1133931 h 1281345"/>
                <a:gd name="T108" fmla="*/ 131394 w 1361803"/>
                <a:gd name="T109" fmla="*/ 1279248 h 1281345"/>
                <a:gd name="T110" fmla="*/ 0 w 1361803"/>
                <a:gd name="T111" fmla="*/ 335193 h 1281345"/>
                <a:gd name="T112" fmla="*/ 261801 w 1361803"/>
                <a:gd name="T113" fmla="*/ 28642 h 1281345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1361803" h="1281345">
                  <a:moveTo>
                    <a:pt x="340187" y="867542"/>
                  </a:moveTo>
                  <a:cubicBezTo>
                    <a:pt x="351512" y="867144"/>
                    <a:pt x="363575" y="872724"/>
                    <a:pt x="372930" y="883885"/>
                  </a:cubicBezTo>
                  <a:cubicBezTo>
                    <a:pt x="394595" y="907270"/>
                    <a:pt x="415275" y="931718"/>
                    <a:pt x="436940" y="957229"/>
                  </a:cubicBezTo>
                  <a:cubicBezTo>
                    <a:pt x="449742" y="946599"/>
                    <a:pt x="462543" y="935970"/>
                    <a:pt x="475345" y="925340"/>
                  </a:cubicBezTo>
                  <a:cubicBezTo>
                    <a:pt x="492086" y="911522"/>
                    <a:pt x="506857" y="910459"/>
                    <a:pt x="525568" y="923214"/>
                  </a:cubicBezTo>
                  <a:cubicBezTo>
                    <a:pt x="535415" y="929592"/>
                    <a:pt x="544278" y="935970"/>
                    <a:pt x="553141" y="942347"/>
                  </a:cubicBezTo>
                  <a:cubicBezTo>
                    <a:pt x="545263" y="967858"/>
                    <a:pt x="538370" y="993369"/>
                    <a:pt x="530492" y="1018880"/>
                  </a:cubicBezTo>
                  <a:cubicBezTo>
                    <a:pt x="528522" y="1018880"/>
                    <a:pt x="528522" y="1018880"/>
                    <a:pt x="527537" y="1018880"/>
                  </a:cubicBezTo>
                  <a:cubicBezTo>
                    <a:pt x="509812" y="1000810"/>
                    <a:pt x="494056" y="1007187"/>
                    <a:pt x="479284" y="1024195"/>
                  </a:cubicBezTo>
                  <a:cubicBezTo>
                    <a:pt x="473376" y="1030572"/>
                    <a:pt x="466482" y="1035887"/>
                    <a:pt x="459589" y="1041202"/>
                  </a:cubicBezTo>
                  <a:cubicBezTo>
                    <a:pt x="438909" y="1058209"/>
                    <a:pt x="420199" y="1056083"/>
                    <a:pt x="402473" y="1035887"/>
                  </a:cubicBezTo>
                  <a:cubicBezTo>
                    <a:pt x="385732" y="1017817"/>
                    <a:pt x="369976" y="998684"/>
                    <a:pt x="352251" y="978488"/>
                  </a:cubicBezTo>
                  <a:cubicBezTo>
                    <a:pt x="343388" y="995495"/>
                    <a:pt x="335510" y="1012502"/>
                    <a:pt x="327632" y="1028446"/>
                  </a:cubicBezTo>
                  <a:cubicBezTo>
                    <a:pt x="318769" y="1046517"/>
                    <a:pt x="303013" y="1053957"/>
                    <a:pt x="286272" y="1050768"/>
                  </a:cubicBezTo>
                  <a:cubicBezTo>
                    <a:pt x="262638" y="1046517"/>
                    <a:pt x="248851" y="1019943"/>
                    <a:pt x="259683" y="995495"/>
                  </a:cubicBezTo>
                  <a:cubicBezTo>
                    <a:pt x="276424" y="959355"/>
                    <a:pt x="293165" y="922151"/>
                    <a:pt x="311876" y="887074"/>
                  </a:cubicBezTo>
                  <a:cubicBezTo>
                    <a:pt x="318276" y="874318"/>
                    <a:pt x="328863" y="867941"/>
                    <a:pt x="340187" y="867542"/>
                  </a:cubicBezTo>
                  <a:close/>
                  <a:moveTo>
                    <a:pt x="274255" y="687365"/>
                  </a:moveTo>
                  <a:cubicBezTo>
                    <a:pt x="330459" y="687365"/>
                    <a:pt x="386662" y="687365"/>
                    <a:pt x="442866" y="687365"/>
                  </a:cubicBezTo>
                  <a:cubicBezTo>
                    <a:pt x="516819" y="687365"/>
                    <a:pt x="590771" y="687365"/>
                    <a:pt x="664723" y="687365"/>
                  </a:cubicBezTo>
                  <a:cubicBezTo>
                    <a:pt x="670640" y="687365"/>
                    <a:pt x="675570" y="687365"/>
                    <a:pt x="684444" y="687365"/>
                  </a:cubicBezTo>
                  <a:cubicBezTo>
                    <a:pt x="666695" y="718154"/>
                    <a:pt x="649933" y="745757"/>
                    <a:pt x="632184" y="772299"/>
                  </a:cubicBezTo>
                  <a:cubicBezTo>
                    <a:pt x="630212" y="775484"/>
                    <a:pt x="625282" y="776545"/>
                    <a:pt x="621338" y="776545"/>
                  </a:cubicBezTo>
                  <a:cubicBezTo>
                    <a:pt x="504000" y="777607"/>
                    <a:pt x="387648" y="776545"/>
                    <a:pt x="270311" y="777607"/>
                  </a:cubicBezTo>
                  <a:cubicBezTo>
                    <a:pt x="259464" y="777607"/>
                    <a:pt x="255520" y="772299"/>
                    <a:pt x="256506" y="760620"/>
                  </a:cubicBezTo>
                  <a:cubicBezTo>
                    <a:pt x="256506" y="742572"/>
                    <a:pt x="256506" y="724524"/>
                    <a:pt x="255520" y="706475"/>
                  </a:cubicBezTo>
                  <a:cubicBezTo>
                    <a:pt x="255520" y="691612"/>
                    <a:pt x="261436" y="687365"/>
                    <a:pt x="274255" y="687365"/>
                  </a:cubicBezTo>
                  <a:close/>
                  <a:moveTo>
                    <a:pt x="278054" y="504636"/>
                  </a:moveTo>
                  <a:cubicBezTo>
                    <a:pt x="354989" y="504636"/>
                    <a:pt x="432911" y="504636"/>
                    <a:pt x="509846" y="504636"/>
                  </a:cubicBezTo>
                  <a:cubicBezTo>
                    <a:pt x="588754" y="504636"/>
                    <a:pt x="666676" y="504636"/>
                    <a:pt x="745584" y="504636"/>
                  </a:cubicBezTo>
                  <a:cubicBezTo>
                    <a:pt x="764325" y="504636"/>
                    <a:pt x="765311" y="505700"/>
                    <a:pt x="765311" y="524845"/>
                  </a:cubicBezTo>
                  <a:cubicBezTo>
                    <a:pt x="765311" y="535481"/>
                    <a:pt x="765311" y="546117"/>
                    <a:pt x="765311" y="556753"/>
                  </a:cubicBezTo>
                  <a:cubicBezTo>
                    <a:pt x="765311" y="580153"/>
                    <a:pt x="752489" y="593980"/>
                    <a:pt x="730789" y="593980"/>
                  </a:cubicBezTo>
                  <a:cubicBezTo>
                    <a:pt x="580863" y="593980"/>
                    <a:pt x="429952" y="593980"/>
                    <a:pt x="279040" y="593980"/>
                  </a:cubicBezTo>
                  <a:cubicBezTo>
                    <a:pt x="256354" y="593980"/>
                    <a:pt x="256354" y="592917"/>
                    <a:pt x="256354" y="569517"/>
                  </a:cubicBezTo>
                  <a:cubicBezTo>
                    <a:pt x="256354" y="555690"/>
                    <a:pt x="256354" y="541863"/>
                    <a:pt x="256354" y="528036"/>
                  </a:cubicBezTo>
                  <a:cubicBezTo>
                    <a:pt x="256354" y="504636"/>
                    <a:pt x="256354" y="504636"/>
                    <a:pt x="278054" y="504636"/>
                  </a:cubicBezTo>
                  <a:close/>
                  <a:moveTo>
                    <a:pt x="942895" y="453454"/>
                  </a:moveTo>
                  <a:cubicBezTo>
                    <a:pt x="989224" y="494914"/>
                    <a:pt x="1033581" y="534249"/>
                    <a:pt x="1077938" y="574646"/>
                  </a:cubicBezTo>
                  <a:cubicBezTo>
                    <a:pt x="1059210" y="599097"/>
                    <a:pt x="1040481" y="622484"/>
                    <a:pt x="1021752" y="644809"/>
                  </a:cubicBezTo>
                  <a:cubicBezTo>
                    <a:pt x="928109" y="760685"/>
                    <a:pt x="831509" y="874435"/>
                    <a:pt x="722095" y="974365"/>
                  </a:cubicBezTo>
                  <a:cubicBezTo>
                    <a:pt x="695481" y="999879"/>
                    <a:pt x="664923" y="1021141"/>
                    <a:pt x="635352" y="1042403"/>
                  </a:cubicBezTo>
                  <a:cubicBezTo>
                    <a:pt x="626481" y="1048781"/>
                    <a:pt x="613666" y="1046655"/>
                    <a:pt x="601838" y="1048781"/>
                  </a:cubicBezTo>
                  <a:cubicBezTo>
                    <a:pt x="601838" y="1037087"/>
                    <a:pt x="596909" y="1023267"/>
                    <a:pt x="600852" y="1012636"/>
                  </a:cubicBezTo>
                  <a:cubicBezTo>
                    <a:pt x="619581" y="969050"/>
                    <a:pt x="637323" y="924400"/>
                    <a:pt x="659995" y="882940"/>
                  </a:cubicBezTo>
                  <a:cubicBezTo>
                    <a:pt x="741809" y="734108"/>
                    <a:pt x="838409" y="595907"/>
                    <a:pt x="938952" y="460896"/>
                  </a:cubicBezTo>
                  <a:cubicBezTo>
                    <a:pt x="939938" y="458770"/>
                    <a:pt x="940924" y="456643"/>
                    <a:pt x="942895" y="453454"/>
                  </a:cubicBezTo>
                  <a:close/>
                  <a:moveTo>
                    <a:pt x="1337162" y="323013"/>
                  </a:moveTo>
                  <a:cubicBezTo>
                    <a:pt x="1348990" y="326198"/>
                    <a:pt x="1361803" y="343189"/>
                    <a:pt x="1361803" y="358055"/>
                  </a:cubicBezTo>
                  <a:cubicBezTo>
                    <a:pt x="1359832" y="361241"/>
                    <a:pt x="1357861" y="367612"/>
                    <a:pt x="1353918" y="373984"/>
                  </a:cubicBezTo>
                  <a:cubicBezTo>
                    <a:pt x="1300693" y="447255"/>
                    <a:pt x="1247469" y="521588"/>
                    <a:pt x="1194244" y="594859"/>
                  </a:cubicBezTo>
                  <a:cubicBezTo>
                    <a:pt x="1175517" y="619282"/>
                    <a:pt x="1154818" y="642644"/>
                    <a:pt x="1134120" y="664944"/>
                  </a:cubicBezTo>
                  <a:cubicBezTo>
                    <a:pt x="1125249" y="673439"/>
                    <a:pt x="1113421" y="678749"/>
                    <a:pt x="1101594" y="682996"/>
                  </a:cubicBezTo>
                  <a:cubicBezTo>
                    <a:pt x="1095680" y="685120"/>
                    <a:pt x="1083852" y="682996"/>
                    <a:pt x="1080895" y="677687"/>
                  </a:cubicBezTo>
                  <a:cubicBezTo>
                    <a:pt x="1077938" y="671315"/>
                    <a:pt x="1077938" y="658573"/>
                    <a:pt x="1080895" y="652201"/>
                  </a:cubicBezTo>
                  <a:cubicBezTo>
                    <a:pt x="1092723" y="633087"/>
                    <a:pt x="1107507" y="615035"/>
                    <a:pt x="1121306" y="596983"/>
                  </a:cubicBezTo>
                  <a:cubicBezTo>
                    <a:pt x="1175517" y="522650"/>
                    <a:pt x="1229727" y="449379"/>
                    <a:pt x="1284923" y="375046"/>
                  </a:cubicBezTo>
                  <a:cubicBezTo>
                    <a:pt x="1293794" y="362303"/>
                    <a:pt x="1302665" y="348498"/>
                    <a:pt x="1310550" y="334694"/>
                  </a:cubicBezTo>
                  <a:cubicBezTo>
                    <a:pt x="1317449" y="324075"/>
                    <a:pt x="1325334" y="318765"/>
                    <a:pt x="1337162" y="323013"/>
                  </a:cubicBezTo>
                  <a:close/>
                  <a:moveTo>
                    <a:pt x="525824" y="229421"/>
                  </a:moveTo>
                  <a:cubicBezTo>
                    <a:pt x="600725" y="229421"/>
                    <a:pt x="675627" y="229421"/>
                    <a:pt x="750528" y="229421"/>
                  </a:cubicBezTo>
                  <a:cubicBezTo>
                    <a:pt x="761369" y="229421"/>
                    <a:pt x="765311" y="233676"/>
                    <a:pt x="765311" y="245375"/>
                  </a:cubicBezTo>
                  <a:cubicBezTo>
                    <a:pt x="764326" y="264521"/>
                    <a:pt x="764326" y="282602"/>
                    <a:pt x="765311" y="301747"/>
                  </a:cubicBezTo>
                  <a:cubicBezTo>
                    <a:pt x="765311" y="314511"/>
                    <a:pt x="760383" y="318765"/>
                    <a:pt x="748557" y="318765"/>
                  </a:cubicBezTo>
                  <a:cubicBezTo>
                    <a:pt x="711106" y="318765"/>
                    <a:pt x="674641" y="318765"/>
                    <a:pt x="638176" y="318765"/>
                  </a:cubicBezTo>
                  <a:cubicBezTo>
                    <a:pt x="601711" y="318765"/>
                    <a:pt x="565246" y="317702"/>
                    <a:pt x="528781" y="318765"/>
                  </a:cubicBezTo>
                  <a:cubicBezTo>
                    <a:pt x="515969" y="318765"/>
                    <a:pt x="511041" y="313447"/>
                    <a:pt x="511041" y="299620"/>
                  </a:cubicBezTo>
                  <a:cubicBezTo>
                    <a:pt x="512027" y="282602"/>
                    <a:pt x="512027" y="264521"/>
                    <a:pt x="511041" y="246439"/>
                  </a:cubicBezTo>
                  <a:cubicBezTo>
                    <a:pt x="511041" y="234739"/>
                    <a:pt x="514983" y="229421"/>
                    <a:pt x="525824" y="229421"/>
                  </a:cubicBezTo>
                  <a:close/>
                  <a:moveTo>
                    <a:pt x="1243182" y="137949"/>
                  </a:moveTo>
                  <a:cubicBezTo>
                    <a:pt x="1255260" y="139675"/>
                    <a:pt x="1267337" y="146577"/>
                    <a:pt x="1281140" y="158257"/>
                  </a:cubicBezTo>
                  <a:cubicBezTo>
                    <a:pt x="1308745" y="183741"/>
                    <a:pt x="1317618" y="208163"/>
                    <a:pt x="1306773" y="240018"/>
                  </a:cubicBezTo>
                  <a:cubicBezTo>
                    <a:pt x="1300858" y="257008"/>
                    <a:pt x="1294942" y="275059"/>
                    <a:pt x="1285083" y="289925"/>
                  </a:cubicBezTo>
                  <a:cubicBezTo>
                    <a:pt x="1228886" y="370624"/>
                    <a:pt x="1171704" y="450262"/>
                    <a:pt x="1114521" y="532023"/>
                  </a:cubicBezTo>
                  <a:cubicBezTo>
                    <a:pt x="1066212" y="489550"/>
                    <a:pt x="1022832" y="450262"/>
                    <a:pt x="977480" y="410974"/>
                  </a:cubicBezTo>
                  <a:cubicBezTo>
                    <a:pt x="984381" y="401417"/>
                    <a:pt x="990297" y="392923"/>
                    <a:pt x="996212" y="385490"/>
                  </a:cubicBezTo>
                  <a:cubicBezTo>
                    <a:pt x="1050437" y="319656"/>
                    <a:pt x="1103676" y="252760"/>
                    <a:pt x="1157901" y="187988"/>
                  </a:cubicBezTo>
                  <a:cubicBezTo>
                    <a:pt x="1170718" y="172061"/>
                    <a:pt x="1188464" y="159319"/>
                    <a:pt x="1205225" y="148700"/>
                  </a:cubicBezTo>
                  <a:cubicBezTo>
                    <a:pt x="1219027" y="139675"/>
                    <a:pt x="1231105" y="136224"/>
                    <a:pt x="1243182" y="137949"/>
                  </a:cubicBezTo>
                  <a:close/>
                  <a:moveTo>
                    <a:pt x="326420" y="0"/>
                  </a:moveTo>
                  <a:cubicBezTo>
                    <a:pt x="513791" y="0"/>
                    <a:pt x="702148" y="0"/>
                    <a:pt x="889519" y="0"/>
                  </a:cubicBezTo>
                  <a:cubicBezTo>
                    <a:pt x="964468" y="1063"/>
                    <a:pt x="1018707" y="56311"/>
                    <a:pt x="1021665" y="137059"/>
                  </a:cubicBezTo>
                  <a:cubicBezTo>
                    <a:pt x="1021665" y="164684"/>
                    <a:pt x="1021665" y="191246"/>
                    <a:pt x="1020679" y="218870"/>
                  </a:cubicBezTo>
                  <a:cubicBezTo>
                    <a:pt x="1020679" y="225245"/>
                    <a:pt x="1017721" y="232682"/>
                    <a:pt x="1013776" y="237995"/>
                  </a:cubicBezTo>
                  <a:cubicBezTo>
                    <a:pt x="985177" y="275181"/>
                    <a:pt x="956578" y="311305"/>
                    <a:pt x="928966" y="348492"/>
                  </a:cubicBezTo>
                  <a:cubicBezTo>
                    <a:pt x="921077" y="358054"/>
                    <a:pt x="915160" y="369741"/>
                    <a:pt x="908256" y="380366"/>
                  </a:cubicBezTo>
                  <a:cubicBezTo>
                    <a:pt x="905298" y="384616"/>
                    <a:pt x="901353" y="387804"/>
                    <a:pt x="895436" y="395241"/>
                  </a:cubicBezTo>
                  <a:cubicBezTo>
                    <a:pt x="895436" y="365492"/>
                    <a:pt x="895436" y="339992"/>
                    <a:pt x="895436" y="314493"/>
                  </a:cubicBezTo>
                  <a:cubicBezTo>
                    <a:pt x="895436" y="263494"/>
                    <a:pt x="895436" y="212495"/>
                    <a:pt x="895436" y="161496"/>
                  </a:cubicBezTo>
                  <a:cubicBezTo>
                    <a:pt x="895436" y="139184"/>
                    <a:pt x="892478" y="135997"/>
                    <a:pt x="870782" y="135997"/>
                  </a:cubicBezTo>
                  <a:cubicBezTo>
                    <a:pt x="713982" y="135997"/>
                    <a:pt x="557182" y="135997"/>
                    <a:pt x="399396" y="135997"/>
                  </a:cubicBezTo>
                  <a:cubicBezTo>
                    <a:pt x="394465" y="135997"/>
                    <a:pt x="388548" y="135997"/>
                    <a:pt x="381645" y="135997"/>
                  </a:cubicBezTo>
                  <a:cubicBezTo>
                    <a:pt x="381645" y="145559"/>
                    <a:pt x="381645" y="152997"/>
                    <a:pt x="381645" y="159371"/>
                  </a:cubicBezTo>
                  <a:cubicBezTo>
                    <a:pt x="381645" y="211433"/>
                    <a:pt x="381645" y="262431"/>
                    <a:pt x="381645" y="314493"/>
                  </a:cubicBezTo>
                  <a:cubicBezTo>
                    <a:pt x="380659" y="373991"/>
                    <a:pt x="346143" y="410116"/>
                    <a:pt x="290918" y="410116"/>
                  </a:cubicBezTo>
                  <a:cubicBezTo>
                    <a:pt x="241610" y="410116"/>
                    <a:pt x="192302" y="410116"/>
                    <a:pt x="142994" y="410116"/>
                  </a:cubicBezTo>
                  <a:cubicBezTo>
                    <a:pt x="138063" y="410116"/>
                    <a:pt x="133132" y="410116"/>
                    <a:pt x="126229" y="410116"/>
                  </a:cubicBezTo>
                  <a:cubicBezTo>
                    <a:pt x="126229" y="418615"/>
                    <a:pt x="126229" y="423928"/>
                    <a:pt x="126229" y="429240"/>
                  </a:cubicBezTo>
                  <a:cubicBezTo>
                    <a:pt x="126229" y="658735"/>
                    <a:pt x="126229" y="888229"/>
                    <a:pt x="126229" y="1117724"/>
                  </a:cubicBezTo>
                  <a:cubicBezTo>
                    <a:pt x="126229" y="1143223"/>
                    <a:pt x="128201" y="1145348"/>
                    <a:pt x="150883" y="1145348"/>
                  </a:cubicBezTo>
                  <a:cubicBezTo>
                    <a:pt x="390521" y="1145348"/>
                    <a:pt x="630158" y="1145348"/>
                    <a:pt x="869796" y="1145348"/>
                  </a:cubicBezTo>
                  <a:cubicBezTo>
                    <a:pt x="893464" y="1145348"/>
                    <a:pt x="895436" y="1143223"/>
                    <a:pt x="895436" y="1117724"/>
                  </a:cubicBezTo>
                  <a:cubicBezTo>
                    <a:pt x="895436" y="1052913"/>
                    <a:pt x="895436" y="988102"/>
                    <a:pt x="895436" y="923291"/>
                  </a:cubicBezTo>
                  <a:cubicBezTo>
                    <a:pt x="895436" y="916916"/>
                    <a:pt x="897409" y="908416"/>
                    <a:pt x="901353" y="904166"/>
                  </a:cubicBezTo>
                  <a:cubicBezTo>
                    <a:pt x="938827" y="860605"/>
                    <a:pt x="976302" y="818106"/>
                    <a:pt x="1013776" y="774545"/>
                  </a:cubicBezTo>
                  <a:cubicBezTo>
                    <a:pt x="1015748" y="773482"/>
                    <a:pt x="1016734" y="772420"/>
                    <a:pt x="1020679" y="769232"/>
                  </a:cubicBezTo>
                  <a:cubicBezTo>
                    <a:pt x="1020679" y="775607"/>
                    <a:pt x="1021665" y="779857"/>
                    <a:pt x="1021665" y="784107"/>
                  </a:cubicBezTo>
                  <a:cubicBezTo>
                    <a:pt x="1021665" y="902042"/>
                    <a:pt x="1021665" y="1018914"/>
                    <a:pt x="1021665" y="1135786"/>
                  </a:cubicBezTo>
                  <a:cubicBezTo>
                    <a:pt x="1020679" y="1222909"/>
                    <a:pt x="967426" y="1281345"/>
                    <a:pt x="886561" y="1281345"/>
                  </a:cubicBezTo>
                  <a:cubicBezTo>
                    <a:pt x="634103" y="1281345"/>
                    <a:pt x="382631" y="1281345"/>
                    <a:pt x="131160" y="1281345"/>
                  </a:cubicBezTo>
                  <a:cubicBezTo>
                    <a:pt x="55225" y="1281345"/>
                    <a:pt x="0" y="1221847"/>
                    <a:pt x="0" y="1140036"/>
                  </a:cubicBezTo>
                  <a:cubicBezTo>
                    <a:pt x="0" y="872292"/>
                    <a:pt x="0" y="603486"/>
                    <a:pt x="0" y="335742"/>
                  </a:cubicBezTo>
                  <a:cubicBezTo>
                    <a:pt x="0" y="315555"/>
                    <a:pt x="5917" y="298556"/>
                    <a:pt x="18737" y="283681"/>
                  </a:cubicBezTo>
                  <a:cubicBezTo>
                    <a:pt x="99603" y="198683"/>
                    <a:pt x="180468" y="113685"/>
                    <a:pt x="261333" y="28687"/>
                  </a:cubicBezTo>
                  <a:cubicBezTo>
                    <a:pt x="279084" y="9562"/>
                    <a:pt x="300780" y="0"/>
                    <a:pt x="32642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8" name="图片 7" descr="卡通人物&#10;&#10;中度可信度描述已自动生成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908631" y="-6060"/>
            <a:ext cx="1283368" cy="1680175"/>
          </a:xfrm>
          <a:prstGeom prst="rect">
            <a:avLst/>
          </a:prstGeom>
        </p:spPr>
      </p:pic>
      <p:pic>
        <p:nvPicPr>
          <p:cNvPr id="3" name="图片 2" descr="卡通人物&#10;&#10;低可信度描述已自动生成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007"/>
          <a:stretch>
            <a:fillRect/>
          </a:stretch>
        </p:blipFill>
        <p:spPr>
          <a:xfrm>
            <a:off x="504" y="5528570"/>
            <a:ext cx="12190992" cy="1329430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3.jpe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背景图案&#10;&#10;描述已自动生成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6.png" /><Relationship Id="rId4" Type="http://schemas.openxmlformats.org/officeDocument/2006/relationships/tags" Target="../tags/tag2.xml" /><Relationship Id="rId5" Type="http://schemas.openxmlformats.org/officeDocument/2006/relationships/image" Target="../media/image10.png" /><Relationship Id="rId6" Type="http://schemas.openxmlformats.org/officeDocument/2006/relationships/image" Target="../media/image7.png" /><Relationship Id="rId7" Type="http://schemas.openxmlformats.org/officeDocument/2006/relationships/image" Target="../media/image1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2.png" /><Relationship Id="rId4" Type="http://schemas.openxmlformats.org/officeDocument/2006/relationships/image" Target="../media/image11.png" /><Relationship Id="rId5" Type="http://schemas.openxmlformats.org/officeDocument/2006/relationships/image" Target="../media/image1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2.png" /><Relationship Id="rId4" Type="http://schemas.openxmlformats.org/officeDocument/2006/relationships/image" Target="../media/image11.png" /><Relationship Id="rId5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213330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卡通人物&#10;&#10;低可信度描述已自动生成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01"/>
          <a:stretch>
            <a:fillRect/>
          </a:stretch>
        </p:blipFill>
        <p:spPr>
          <a:xfrm>
            <a:off x="504" y="5213569"/>
            <a:ext cx="12190992" cy="1644431"/>
          </a:xfrm>
          <a:prstGeom prst="rect">
            <a:avLst/>
          </a:prstGeom>
        </p:spPr>
      </p:pic>
      <p:pic>
        <p:nvPicPr>
          <p:cNvPr id="5" name="图片 4" descr="卡通人物&#10;&#10;中度可信度描述已自动生成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060"/>
            <a:ext cx="2188283" cy="2864883"/>
          </a:xfrm>
          <a:prstGeom prst="rect">
            <a:avLst/>
          </a:prstGeom>
        </p:spPr>
      </p:pic>
      <p:sp>
        <p:nvSpPr>
          <p:cNvPr id="24" name="文本框 23"/>
          <p:cNvSpPr txBox="1"/>
          <p:nvPr/>
        </p:nvSpPr>
        <p:spPr>
          <a:xfrm>
            <a:off x="1303655" y="2005330"/>
            <a:ext cx="10252710" cy="13989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8500">
                <a:ln w="31750">
                  <a:noFill/>
                </a:ln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90000"/>
                        <a:lumOff val="10000"/>
                      </a:schemeClr>
                    </a:gs>
                  </a:gsLst>
                  <a:lin ang="5400000" scaled="1"/>
                </a:gradFill>
                <a:latin typeface="字体圈欣意冠黑体" panose="00000500000000000000" pitchFamily="2" charset="-122"/>
                <a:ea typeface="字体圈欣意冠黑体" panose="00000500000000000000" pitchFamily="2" charset="-122"/>
                <a:cs typeface="思源黑体 CN Normal" panose="020b0400000000000000" charset="-122"/>
                <a:sym typeface="+mn-ea"/>
              </a:rPr>
              <a:t>六年级毕业班家长会</a:t>
            </a:r>
            <a:endParaRPr lang="zh-CN" altLang="zh-CN" sz="8500">
              <a:ln w="31750">
                <a:noFill/>
              </a:ln>
              <a:gradFill>
                <a:gsLst>
                  <a:gs pos="100000">
                    <a:schemeClr val="accent1"/>
                  </a:gs>
                  <a:gs pos="0">
                    <a:schemeClr val="accent1">
                      <a:lumMod val="90000"/>
                      <a:lumOff val="10000"/>
                    </a:schemeClr>
                  </a:gs>
                </a:gsLst>
                <a:lin ang="5400000" scaled="1"/>
              </a:gradFill>
              <a:latin typeface="字体圈欣意冠黑体" panose="00000500000000000000" pitchFamily="2" charset="-122"/>
              <a:ea typeface="字体圈欣意冠黑体" panose="00000500000000000000" pitchFamily="2" charset="-122"/>
              <a:cs typeface="思源黑体 CN Normal" panose="020b0400000000000000" charset="-122"/>
              <a:sym typeface="+mn-ea"/>
            </a:endParaRPr>
          </a:p>
        </p:txBody>
      </p:sp>
      <p:sp>
        <p:nvSpPr>
          <p:cNvPr id="25" name="标题 1"/>
          <p:cNvSpPr txBox="1">
            <a:spLocks noGrp="1"/>
          </p:cNvSpPr>
          <p:nvPr/>
        </p:nvSpPr>
        <p:spPr>
          <a:xfrm>
            <a:off x="3106502" y="3595588"/>
            <a:ext cx="5978997" cy="460375"/>
          </a:xfr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>
              <a:lnSpc>
                <a:spcPct val="100000"/>
              </a:lnSpc>
              <a:buClrTx/>
              <a:buSzTx/>
              <a:buFontTx/>
            </a:pPr>
            <a:r>
              <a:rPr lang="zh-CN" altLang="zh-CN" sz="2400">
                <a:ln w="19050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思源黑体 CN Medium"/>
                <a:ea typeface="思源黑体 CN Medium"/>
                <a:cs typeface="思源黑体 CN Medium" panose="020b0600000000000000" charset="-122"/>
                <a:sym typeface="+mn-ea"/>
              </a:rPr>
              <a:t>—小学六年级家长会—</a:t>
            </a:r>
            <a:endParaRPr lang="zh-CN" altLang="zh-CN" sz="2400">
              <a:ln w="19050"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latin typeface="思源黑体 CN Medium"/>
              <a:ea typeface="思源黑体 CN Medium"/>
              <a:cs typeface="思源黑体 CN Medium" panose="020b0600000000000000" charset="-122"/>
              <a:sym typeface="+mn-ea"/>
            </a:endParaRPr>
          </a:p>
        </p:txBody>
      </p:sp>
      <p:pic>
        <p:nvPicPr>
          <p:cNvPr id="13" name="图片 12" descr="卡通人物&#10;&#10;中度可信度描述已自动生成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5662" y="4179152"/>
            <a:ext cx="2937795" cy="2658537"/>
          </a:xfrm>
          <a:prstGeom prst="rect">
            <a:avLst/>
          </a:prstGeom>
        </p:spPr>
      </p:pic>
      <p:pic>
        <p:nvPicPr>
          <p:cNvPr id="17" name="图片 16" descr="图片包含 徽标&#10;&#10;描述已自动生成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869" y="4500783"/>
            <a:ext cx="2396336" cy="2188733"/>
          </a:xfrm>
          <a:prstGeom prst="rect">
            <a:avLst/>
          </a:prstGeom>
        </p:spPr>
      </p:pic>
      <p:pic>
        <p:nvPicPr>
          <p:cNvPr id="9" name="图片 8" descr="形状&#10;&#10;低可信度描述已自动生成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0816" y="-761109"/>
            <a:ext cx="1487301" cy="1590924"/>
          </a:xfrm>
          <a:prstGeom prst="rect">
            <a:avLst/>
          </a:prstGeom>
        </p:spPr>
      </p:pic>
      <p:grpSp>
        <p:nvGrpSpPr>
          <p:cNvPr id="48" name="组合 47"/>
          <p:cNvGrpSpPr/>
          <p:nvPr/>
        </p:nvGrpSpPr>
        <p:grpSpPr>
          <a:xfrm>
            <a:off x="3878597" y="1394548"/>
            <a:ext cx="4434807" cy="720000"/>
            <a:chOff x="3575718" y="1479213"/>
            <a:chExt cx="4434807" cy="720000"/>
          </a:xfrm>
        </p:grpSpPr>
        <p:sp>
          <p:nvSpPr>
            <p:cNvPr id="26" name="文本框 25"/>
            <p:cNvSpPr txBox="1"/>
            <p:nvPr/>
          </p:nvSpPr>
          <p:spPr>
            <a:xfrm>
              <a:off x="4348480" y="1589191"/>
              <a:ext cx="3662045" cy="58356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dist">
                <a:buClrTx/>
                <a:buSzTx/>
                <a:buFontTx/>
              </a:pPr>
              <a:r>
                <a:rPr lang="zh-CN" altLang="zh-CN" sz="3200">
                  <a:ln w="19050"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latin typeface="思源黑体 CN Medium"/>
                  <a:ea typeface="思源黑体 CN Medium"/>
                  <a:cs typeface="思源黑体 CN Normal" panose="020b0400000000000000" charset="-122"/>
                  <a:sym typeface="+mn-ea"/>
                </a:rPr>
                <a:t>欢迎各位家长莅临</a:t>
              </a:r>
              <a:endParaRPr lang="zh-CN" altLang="zh-CN" sz="3200">
                <a:ln w="19050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思源黑体 CN Medium"/>
                <a:ea typeface="思源黑体 CN Medium"/>
                <a:cs typeface="思源黑体 CN Normal" panose="020b0400000000000000" charset="-122"/>
                <a:sym typeface="+mn-ea"/>
              </a:endParaRPr>
            </a:p>
          </p:txBody>
        </p:sp>
        <p:pic>
          <p:nvPicPr>
            <p:cNvPr id="47" name="图片 46" descr="卡通人物&#10;&#10;描述已自动生成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75718" y="1479213"/>
              <a:ext cx="683310" cy="720000"/>
            </a:xfrm>
            <a:prstGeom prst="rect">
              <a:avLst/>
            </a:prstGeom>
          </p:spPr>
        </p:pic>
      </p:grpSp>
      <p:pic>
        <p:nvPicPr>
          <p:cNvPr id="50" name="图片 49" descr="图片包含 游戏机, 花, 房间&#10;&#10;描述已自动生成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476"/>
          <a:stretch>
            <a:fillRect/>
          </a:stretch>
        </p:blipFill>
        <p:spPr>
          <a:xfrm>
            <a:off x="11405599" y="-19797"/>
            <a:ext cx="785897" cy="4004741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4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2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8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2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组合 16"/>
          <p:cNvGrpSpPr/>
          <p:nvPr/>
        </p:nvGrpSpPr>
        <p:grpSpPr>
          <a:xfrm>
            <a:off x="1303655" y="1058779"/>
            <a:ext cx="9584690" cy="4723953"/>
            <a:chOff x="1303655" y="914619"/>
            <a:chExt cx="9584690" cy="4800062"/>
          </a:xfrm>
        </p:grpSpPr>
        <p:sp>
          <p:nvSpPr>
            <p:cNvPr id="18" name="任意多边形: 形状 17"/>
            <p:cNvSpPr/>
            <p:nvPr/>
          </p:nvSpPr>
          <p:spPr>
            <a:xfrm>
              <a:off x="1303655" y="917263"/>
              <a:ext cx="9584690" cy="4797418"/>
            </a:xfrm>
            <a:custGeom>
              <a:gdLst>
                <a:gd name="connsiteX0" fmla="*/ 97263 w 9584690"/>
                <a:gd name="connsiteY0" fmla="*/ 0 h 4797418"/>
                <a:gd name="connsiteX1" fmla="*/ 9487427 w 9584690"/>
                <a:gd name="connsiteY1" fmla="*/ 0 h 4797418"/>
                <a:gd name="connsiteX2" fmla="*/ 9584690 w 9584690"/>
                <a:gd name="connsiteY2" fmla="*/ 97263 h 4797418"/>
                <a:gd name="connsiteX3" fmla="*/ 9584690 w 9584690"/>
                <a:gd name="connsiteY3" fmla="*/ 152400 h 4797418"/>
                <a:gd name="connsiteX4" fmla="*/ 9584690 w 9584690"/>
                <a:gd name="connsiteY4" fmla="*/ 486302 h 4797418"/>
                <a:gd name="connsiteX5" fmla="*/ 9584690 w 9584690"/>
                <a:gd name="connsiteY5" fmla="*/ 4311116 h 4797418"/>
                <a:gd name="connsiteX6" fmla="*/ 9584690 w 9584690"/>
                <a:gd name="connsiteY6" fmla="*/ 4518338 h 4797418"/>
                <a:gd name="connsiteX7" fmla="*/ 9584690 w 9584690"/>
                <a:gd name="connsiteY7" fmla="*/ 4700155 h 4797418"/>
                <a:gd name="connsiteX8" fmla="*/ 9487427 w 9584690"/>
                <a:gd name="connsiteY8" fmla="*/ 4797418 h 4797418"/>
                <a:gd name="connsiteX9" fmla="*/ 97263 w 9584690"/>
                <a:gd name="connsiteY9" fmla="*/ 4797418 h 4797418"/>
                <a:gd name="connsiteX10" fmla="*/ 0 w 9584690"/>
                <a:gd name="connsiteY10" fmla="*/ 4700155 h 4797418"/>
                <a:gd name="connsiteX11" fmla="*/ 0 w 9584690"/>
                <a:gd name="connsiteY11" fmla="*/ 4311116 h 4797418"/>
                <a:gd name="connsiteX12" fmla="*/ 0 w 9584690"/>
                <a:gd name="connsiteY12" fmla="*/ 4311116 h 4797418"/>
                <a:gd name="connsiteX13" fmla="*/ 0 w 9584690"/>
                <a:gd name="connsiteY13" fmla="*/ 486302 h 4797418"/>
                <a:gd name="connsiteX14" fmla="*/ 0 w 9584690"/>
                <a:gd name="connsiteY14" fmla="*/ 152400 h 4797418"/>
                <a:gd name="connsiteX15" fmla="*/ 0 w 9584690"/>
                <a:gd name="connsiteY15" fmla="*/ 97263 h 4797418"/>
                <a:gd name="connsiteX16" fmla="*/ 97263 w 9584690"/>
                <a:gd name="connsiteY16" fmla="*/ 0 h 47974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584690" h="4797418">
                  <a:moveTo>
                    <a:pt x="97263" y="0"/>
                  </a:moveTo>
                  <a:lnTo>
                    <a:pt x="9487427" y="0"/>
                  </a:lnTo>
                  <a:cubicBezTo>
                    <a:pt x="9541144" y="0"/>
                    <a:pt x="9584690" y="43546"/>
                    <a:pt x="9584690" y="97263"/>
                  </a:cubicBezTo>
                  <a:lnTo>
                    <a:pt x="9584690" y="152400"/>
                  </a:lnTo>
                  <a:lnTo>
                    <a:pt x="9584690" y="486302"/>
                  </a:lnTo>
                  <a:lnTo>
                    <a:pt x="9584690" y="4311116"/>
                  </a:lnTo>
                  <a:lnTo>
                    <a:pt x="9584690" y="4518338"/>
                  </a:lnTo>
                  <a:lnTo>
                    <a:pt x="9584690" y="4700155"/>
                  </a:lnTo>
                  <a:cubicBezTo>
                    <a:pt x="9584690" y="4753872"/>
                    <a:pt x="9541144" y="4797418"/>
                    <a:pt x="9487427" y="4797418"/>
                  </a:cubicBezTo>
                  <a:lnTo>
                    <a:pt x="97263" y="4797418"/>
                  </a:lnTo>
                  <a:cubicBezTo>
                    <a:pt x="43546" y="4797418"/>
                    <a:pt x="0" y="4753872"/>
                    <a:pt x="0" y="4700155"/>
                  </a:cubicBezTo>
                  <a:lnTo>
                    <a:pt x="0" y="4311116"/>
                  </a:lnTo>
                  <a:lnTo>
                    <a:pt x="0" y="4311116"/>
                  </a:lnTo>
                  <a:lnTo>
                    <a:pt x="0" y="486302"/>
                  </a:lnTo>
                  <a:lnTo>
                    <a:pt x="0" y="152400"/>
                  </a:lnTo>
                  <a:lnTo>
                    <a:pt x="0" y="97263"/>
                  </a:lnTo>
                  <a:cubicBezTo>
                    <a:pt x="0" y="43546"/>
                    <a:pt x="43546" y="0"/>
                    <a:pt x="9726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accent1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360000" rIns="36000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dist"/>
              <a:endParaRPr lang="zh-CN" altLang="en-US" sz="2400">
                <a:solidFill>
                  <a:schemeClr val="bg1"/>
                </a:solidFill>
              </a:endParaRPr>
            </a:p>
          </p:txBody>
        </p:sp>
        <p:sp>
          <p:nvSpPr>
            <p:cNvPr id="23" name="任意多边形: 形状 22"/>
            <p:cNvSpPr/>
            <p:nvPr/>
          </p:nvSpPr>
          <p:spPr>
            <a:xfrm>
              <a:off x="1303655" y="914619"/>
              <a:ext cx="9584690" cy="135248"/>
            </a:xfrm>
            <a:custGeom>
              <a:gdLst>
                <a:gd name="connsiteX0" fmla="*/ 97263 w 9584690"/>
                <a:gd name="connsiteY0" fmla="*/ 0 h 135248"/>
                <a:gd name="connsiteX1" fmla="*/ 9487427 w 9584690"/>
                <a:gd name="connsiteY1" fmla="*/ 0 h 135248"/>
                <a:gd name="connsiteX2" fmla="*/ 9584690 w 9584690"/>
                <a:gd name="connsiteY2" fmla="*/ 97263 h 135248"/>
                <a:gd name="connsiteX3" fmla="*/ 9584690 w 9584690"/>
                <a:gd name="connsiteY3" fmla="*/ 135248 h 135248"/>
                <a:gd name="connsiteX4" fmla="*/ 0 w 9584690"/>
                <a:gd name="connsiteY4" fmla="*/ 135248 h 135248"/>
                <a:gd name="connsiteX5" fmla="*/ 0 w 9584690"/>
                <a:gd name="connsiteY5" fmla="*/ 97263 h 135248"/>
                <a:gd name="connsiteX6" fmla="*/ 97263 w 9584690"/>
                <a:gd name="connsiteY6" fmla="*/ 0 h 1352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84690" h="135248">
                  <a:moveTo>
                    <a:pt x="97263" y="0"/>
                  </a:moveTo>
                  <a:lnTo>
                    <a:pt x="9487427" y="0"/>
                  </a:lnTo>
                  <a:cubicBezTo>
                    <a:pt x="9541144" y="0"/>
                    <a:pt x="9584690" y="43546"/>
                    <a:pt x="9584690" y="97263"/>
                  </a:cubicBezTo>
                  <a:lnTo>
                    <a:pt x="9584690" y="135248"/>
                  </a:lnTo>
                  <a:lnTo>
                    <a:pt x="0" y="135248"/>
                  </a:lnTo>
                  <a:lnTo>
                    <a:pt x="0" y="97263"/>
                  </a:lnTo>
                  <a:cubicBezTo>
                    <a:pt x="0" y="43546"/>
                    <a:pt x="43546" y="0"/>
                    <a:pt x="972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1" name="图片 10" descr="图片包含 徽标&#10;&#10;描述已自动生成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134" y="252706"/>
            <a:ext cx="2009463" cy="1835376"/>
          </a:xfrm>
          <a:prstGeom prst="rect">
            <a:avLst/>
          </a:prstGeom>
        </p:spPr>
      </p:pic>
      <p:sp>
        <p:nvSpPr>
          <p:cNvPr id="39" name="1"/>
          <p:cNvSpPr txBox="1"/>
          <p:nvPr>
            <p:custDataLst>
              <p:tags r:id="rId4"/>
            </p:custDataLst>
          </p:nvPr>
        </p:nvSpPr>
        <p:spPr>
          <a:xfrm>
            <a:off x="2429383" y="2810487"/>
            <a:ext cx="7301149" cy="17109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一是感谢你们在百忙之中</a:t>
            </a:r>
            <a:r>
              <a:rPr lang="en-US" altLang="zh-CN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,</a:t>
            </a:r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来到这里</a:t>
            </a:r>
            <a:r>
              <a:rPr lang="en-US" altLang="zh-CN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,</a:t>
            </a:r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和老师一起探讨孩子的教育问题。</a:t>
            </a:r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二是感谢你们平时在工作上对我的理解和支持。召开这次家长会的目的</a:t>
            </a:r>
            <a:r>
              <a:rPr lang="en-US" altLang="zh-CN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:</a:t>
            </a:r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更好地加强学校教师与家长的联系，更好地帮助孩子渡过小学阶段的最后一个关键时期，使孩子顺利迈进中学。</a:t>
            </a:r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40" name="矩形: 圆角 10"/>
          <p:cNvSpPr/>
          <p:nvPr/>
        </p:nvSpPr>
        <p:spPr>
          <a:xfrm>
            <a:off x="2253970" y="2123748"/>
            <a:ext cx="2160000" cy="504000"/>
          </a:xfrm>
          <a:prstGeom prst="roundRect">
            <a:avLst>
              <a:gd name="adj" fmla="val 50000"/>
            </a:avLst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508000" dist="63500" dir="5400000" sx="101000" sy="101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18000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</a:rPr>
              <a:t>感谢各位家长</a:t>
            </a:r>
            <a:endParaRPr lang="zh-CN" altLang="en-US" sz="2000">
              <a:solidFill>
                <a:schemeClr val="bg1"/>
              </a:solidFill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5003" y="4528152"/>
            <a:ext cx="2281257" cy="2321456"/>
          </a:xfrm>
          <a:prstGeom prst="rect">
            <a:avLst/>
          </a:prstGeom>
        </p:spPr>
      </p:pic>
      <p:pic>
        <p:nvPicPr>
          <p:cNvPr id="27" name="图片 26" descr="形状&#10;&#10;低可信度描述已自动生成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2871" y="609600"/>
            <a:ext cx="1487301" cy="1590924"/>
          </a:xfrm>
          <a:prstGeom prst="rect">
            <a:avLst/>
          </a:prstGeom>
        </p:spPr>
      </p:pic>
      <p:grpSp>
        <p:nvGrpSpPr>
          <p:cNvPr id="44" name="组合 43"/>
          <p:cNvGrpSpPr/>
          <p:nvPr/>
        </p:nvGrpSpPr>
        <p:grpSpPr>
          <a:xfrm>
            <a:off x="3107649" y="5147985"/>
            <a:ext cx="1032657" cy="338391"/>
            <a:chOff x="2489476" y="-778933"/>
            <a:chExt cx="1032657" cy="338391"/>
          </a:xfrm>
        </p:grpSpPr>
        <p:sp>
          <p:nvSpPr>
            <p:cNvPr id="29" name="乘号 28"/>
            <p:cNvSpPr/>
            <p:nvPr/>
          </p:nvSpPr>
          <p:spPr>
            <a:xfrm>
              <a:off x="2489476" y="-778933"/>
              <a:ext cx="338391" cy="338391"/>
            </a:xfrm>
            <a:prstGeom prst="mathMultiply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乘号 41"/>
            <p:cNvSpPr/>
            <p:nvPr/>
          </p:nvSpPr>
          <p:spPr>
            <a:xfrm>
              <a:off x="2836609" y="-778933"/>
              <a:ext cx="338391" cy="338391"/>
            </a:xfrm>
            <a:prstGeom prst="mathMultiply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乘号 42"/>
            <p:cNvSpPr/>
            <p:nvPr/>
          </p:nvSpPr>
          <p:spPr>
            <a:xfrm>
              <a:off x="3183742" y="-778933"/>
              <a:ext cx="338391" cy="338391"/>
            </a:xfrm>
            <a:prstGeom prst="mathMultiply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9" name="图片 18" descr="卡通人物&#10;&#10;中度可信度描述已自动生成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2" y="5163452"/>
            <a:ext cx="12184896" cy="1694548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3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1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椭圆 149"/>
          <p:cNvSpPr/>
          <p:nvPr/>
        </p:nvSpPr>
        <p:spPr>
          <a:xfrm>
            <a:off x="-729956" y="-834070"/>
            <a:ext cx="2121414" cy="212141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任意多边形: 形状 50"/>
          <p:cNvSpPr/>
          <p:nvPr/>
        </p:nvSpPr>
        <p:spPr>
          <a:xfrm flipH="1">
            <a:off x="9832090" y="5722651"/>
            <a:ext cx="2359910" cy="1135349"/>
          </a:xfrm>
          <a:custGeom>
            <a:gdLst>
              <a:gd name="connsiteX0" fmla="*/ 0 w 2359910"/>
              <a:gd name="connsiteY0" fmla="*/ 0 h 1135349"/>
              <a:gd name="connsiteX1" fmla="*/ 1030164 w 2359910"/>
              <a:gd name="connsiteY1" fmla="*/ 112941 h 1135349"/>
              <a:gd name="connsiteX2" fmla="*/ 2334365 w 2359910"/>
              <a:gd name="connsiteY2" fmla="*/ 1076277 h 1135349"/>
              <a:gd name="connsiteX3" fmla="*/ 2359910 w 2359910"/>
              <a:gd name="connsiteY3" fmla="*/ 1135349 h 1135349"/>
              <a:gd name="connsiteX4" fmla="*/ 0 w 2359910"/>
              <a:gd name="connsiteY4" fmla="*/ 1135349 h 11353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9910" h="1135349">
                <a:moveTo>
                  <a:pt x="0" y="0"/>
                </a:moveTo>
                <a:lnTo>
                  <a:pt x="1030164" y="112941"/>
                </a:lnTo>
                <a:cubicBezTo>
                  <a:pt x="1606567" y="175771"/>
                  <a:pt x="2104400" y="543988"/>
                  <a:pt x="2334365" y="1076277"/>
                </a:cubicBezTo>
                <a:lnTo>
                  <a:pt x="2359910" y="1135349"/>
                </a:lnTo>
                <a:lnTo>
                  <a:pt x="0" y="11353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组合 6"/>
          <p:cNvGrpSpPr/>
          <p:nvPr/>
        </p:nvGrpSpPr>
        <p:grpSpPr>
          <a:xfrm>
            <a:off x="4975237" y="1131370"/>
            <a:ext cx="5598480" cy="861774"/>
            <a:chOff x="4975237" y="1029772"/>
            <a:chExt cx="5598480" cy="861774"/>
          </a:xfrm>
        </p:grpSpPr>
        <p:sp>
          <p:nvSpPr>
            <p:cNvPr id="111" name="矩形: 圆角 110"/>
            <p:cNvSpPr/>
            <p:nvPr/>
          </p:nvSpPr>
          <p:spPr>
            <a:xfrm>
              <a:off x="5173717" y="1029772"/>
              <a:ext cx="5400000" cy="861774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accent1">
                  <a:lumMod val="20000"/>
                  <a:lumOff val="80000"/>
                </a:schemeClr>
              </a:solidFill>
            </a:ln>
            <a:effectLst>
              <a:outerShdw blurRad="254000" dist="50800" dir="54000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文本框 111"/>
            <p:cNvSpPr txBox="1"/>
            <p:nvPr/>
          </p:nvSpPr>
          <p:spPr>
            <a:xfrm>
              <a:off x="5285841" y="1068484"/>
              <a:ext cx="683199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en-US" altLang="zh-CN" sz="4400">
                  <a:solidFill>
                    <a:schemeClr val="accent1"/>
                  </a:solidFill>
                  <a:latin typeface="Bahnschrift SemiBold" panose="020b0502040204020203" pitchFamily="34" charset="0"/>
                </a:rPr>
                <a:t>01</a:t>
              </a:r>
              <a:endParaRPr lang="zh-CN" altLang="en-US" sz="4400">
                <a:solidFill>
                  <a:schemeClr val="accent1"/>
                </a:solidFill>
                <a:latin typeface="Bahnschrift SemiBold" panose="020b0502040204020203" pitchFamily="34" charset="0"/>
              </a:endParaRPr>
            </a:p>
          </p:txBody>
        </p:sp>
        <p:sp>
          <p:nvSpPr>
            <p:cNvPr id="113" name="文本框 112"/>
            <p:cNvSpPr txBox="1"/>
            <p:nvPr/>
          </p:nvSpPr>
          <p:spPr>
            <a:xfrm>
              <a:off x="6172221" y="1241565"/>
              <a:ext cx="1723549" cy="553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0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j-ea"/>
                  <a:ea typeface="+mj-ea"/>
                </a:rPr>
                <a:t>班级近况</a:t>
              </a:r>
              <a:endParaRPr lang="zh-CN" altLang="en-US" sz="30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endParaRPr>
            </a:p>
          </p:txBody>
        </p:sp>
        <p:sp>
          <p:nvSpPr>
            <p:cNvPr id="110" name="椭圆 109"/>
            <p:cNvSpPr/>
            <p:nvPr/>
          </p:nvSpPr>
          <p:spPr>
            <a:xfrm>
              <a:off x="4975237" y="1396956"/>
              <a:ext cx="252000" cy="252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1" name="TextBox 54"/>
          <p:cNvSpPr txBox="1"/>
          <p:nvPr/>
        </p:nvSpPr>
        <p:spPr>
          <a:xfrm>
            <a:off x="1864754" y="2416073"/>
            <a:ext cx="1310551" cy="2585291"/>
          </a:xfrm>
          <a:prstGeom prst="rect">
            <a:avLst/>
          </a:prstGeom>
          <a:noFill/>
        </p:spPr>
        <p:txBody>
          <a:bodyPr wrap="none" lIns="121888" tIns="60944" rIns="121888" bIns="60944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defRPr/>
            </a:pPr>
            <a:r>
              <a:rPr lang="zh-CN" altLang="en-US" sz="8000" spc="300">
                <a:solidFill>
                  <a:schemeClr val="accent1"/>
                </a:solidFill>
                <a:latin typeface="+mj-ea"/>
                <a:ea typeface="+mj-ea"/>
              </a:rPr>
              <a:t>目</a:t>
            </a:r>
            <a:endParaRPr lang="en-US" altLang="zh-CN" sz="8000" spc="300">
              <a:solidFill>
                <a:schemeClr val="accent1"/>
              </a:solidFill>
              <a:latin typeface="+mj-ea"/>
              <a:ea typeface="+mj-ea"/>
            </a:endParaRPr>
          </a:p>
          <a:p>
            <a:pPr defTabSz="914400">
              <a:defRPr/>
            </a:pPr>
            <a:r>
              <a:rPr lang="zh-CN" altLang="en-US" sz="8000" spc="300">
                <a:solidFill>
                  <a:schemeClr val="accent1"/>
                </a:solidFill>
                <a:latin typeface="+mj-ea"/>
                <a:ea typeface="+mj-ea"/>
              </a:rPr>
              <a:t>录</a:t>
            </a:r>
            <a:endParaRPr lang="zh-CN" altLang="en-US" sz="8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grpSp>
        <p:nvGrpSpPr>
          <p:cNvPr id="3" name="组合 2"/>
          <p:cNvGrpSpPr/>
          <p:nvPr/>
        </p:nvGrpSpPr>
        <p:grpSpPr>
          <a:xfrm rot="16200000">
            <a:off x="3129747" y="4253762"/>
            <a:ext cx="557589" cy="466472"/>
            <a:chOff x="7184008" y="1246634"/>
            <a:chExt cx="557589" cy="466472"/>
          </a:xfrm>
        </p:grpSpPr>
        <p:sp>
          <p:nvSpPr>
            <p:cNvPr id="43" name="等腰三角形 42"/>
            <p:cNvSpPr/>
            <p:nvPr/>
          </p:nvSpPr>
          <p:spPr>
            <a:xfrm rot="16200000" flipH="1" flipV="1">
              <a:off x="7151810" y="1278832"/>
              <a:ext cx="466472" cy="402075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accent1"/>
                </a:solidFill>
                <a:latin typeface="+mj-ea"/>
                <a:ea typeface="+mj-ea"/>
              </a:endParaRPr>
            </a:p>
          </p:txBody>
        </p:sp>
        <p:sp>
          <p:nvSpPr>
            <p:cNvPr id="93" name="等腰三角形 92"/>
            <p:cNvSpPr/>
            <p:nvPr/>
          </p:nvSpPr>
          <p:spPr>
            <a:xfrm rot="16200000" flipH="1" flipV="1">
              <a:off x="7405664" y="1324356"/>
              <a:ext cx="360840" cy="311026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accent2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accent1"/>
                </a:solidFill>
                <a:latin typeface="+mj-ea"/>
                <a:ea typeface="+mj-ea"/>
              </a:endParaRPr>
            </a:p>
          </p:txBody>
        </p:sp>
      </p:grpSp>
      <p:pic>
        <p:nvPicPr>
          <p:cNvPr id="42" name="图片 41" descr="卡通人物&#10;&#10;低可信度描述已自动生成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01"/>
          <a:stretch>
            <a:fillRect/>
          </a:stretch>
        </p:blipFill>
        <p:spPr>
          <a:xfrm>
            <a:off x="504" y="5213569"/>
            <a:ext cx="12190992" cy="1644431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4975237" y="2237420"/>
            <a:ext cx="5533106" cy="861774"/>
            <a:chOff x="5040611" y="2145141"/>
            <a:chExt cx="5533106" cy="861774"/>
          </a:xfrm>
        </p:grpSpPr>
        <p:sp>
          <p:nvSpPr>
            <p:cNvPr id="47" name="矩形: 圆角 46"/>
            <p:cNvSpPr/>
            <p:nvPr/>
          </p:nvSpPr>
          <p:spPr>
            <a:xfrm>
              <a:off x="5173717" y="2145141"/>
              <a:ext cx="5400000" cy="861774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accent1">
                  <a:lumMod val="20000"/>
                  <a:lumOff val="80000"/>
                </a:schemeClr>
              </a:solidFill>
            </a:ln>
            <a:effectLst>
              <a:outerShdw blurRad="254000" dist="50800" dir="54000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文本框 47"/>
            <p:cNvSpPr txBox="1"/>
            <p:nvPr/>
          </p:nvSpPr>
          <p:spPr>
            <a:xfrm>
              <a:off x="5285841" y="2183853"/>
              <a:ext cx="78739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en-US" altLang="zh-CN" sz="4400">
                  <a:solidFill>
                    <a:schemeClr val="accent2"/>
                  </a:solidFill>
                  <a:latin typeface="Bahnschrift SemiBold" panose="020b0502040204020203" pitchFamily="34" charset="0"/>
                </a:rPr>
                <a:t>02</a:t>
              </a:r>
              <a:endParaRPr lang="zh-CN" altLang="en-US" sz="4400">
                <a:solidFill>
                  <a:schemeClr val="accent2"/>
                </a:solidFill>
                <a:latin typeface="Bahnschrift SemiBold" panose="020b0502040204020203" pitchFamily="34" charset="0"/>
              </a:endParaRPr>
            </a:p>
          </p:txBody>
        </p:sp>
        <p:sp>
          <p:nvSpPr>
            <p:cNvPr id="49" name="文本框 48"/>
            <p:cNvSpPr txBox="1"/>
            <p:nvPr/>
          </p:nvSpPr>
          <p:spPr>
            <a:xfrm>
              <a:off x="6172221" y="2356934"/>
              <a:ext cx="3647152" cy="553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0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j-ea"/>
                  <a:ea typeface="+mj-ea"/>
                </a:rPr>
                <a:t>走出家庭教育的误区</a:t>
              </a:r>
              <a:endParaRPr lang="zh-CN" altLang="en-US" sz="30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endParaRPr>
            </a:p>
          </p:txBody>
        </p:sp>
        <p:sp>
          <p:nvSpPr>
            <p:cNvPr id="46" name="椭圆 45"/>
            <p:cNvSpPr/>
            <p:nvPr/>
          </p:nvSpPr>
          <p:spPr>
            <a:xfrm>
              <a:off x="5040611" y="2461526"/>
              <a:ext cx="252000" cy="252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4975237" y="3343470"/>
            <a:ext cx="5598480" cy="861774"/>
            <a:chOff x="4975237" y="3146522"/>
            <a:chExt cx="5598480" cy="861774"/>
          </a:xfrm>
        </p:grpSpPr>
        <p:sp>
          <p:nvSpPr>
            <p:cNvPr id="54" name="矩形: 圆角 53"/>
            <p:cNvSpPr/>
            <p:nvPr/>
          </p:nvSpPr>
          <p:spPr>
            <a:xfrm>
              <a:off x="5173717" y="3146522"/>
              <a:ext cx="5400000" cy="861774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accent1">
                  <a:lumMod val="20000"/>
                  <a:lumOff val="80000"/>
                </a:schemeClr>
              </a:solidFill>
            </a:ln>
            <a:effectLst>
              <a:outerShdw blurRad="254000" dist="50800" dir="54000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文本框 54"/>
            <p:cNvSpPr txBox="1"/>
            <p:nvPr/>
          </p:nvSpPr>
          <p:spPr>
            <a:xfrm>
              <a:off x="5285841" y="3185234"/>
              <a:ext cx="793807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en-US" altLang="zh-CN" sz="4400">
                  <a:solidFill>
                    <a:schemeClr val="accent1"/>
                  </a:solidFill>
                  <a:latin typeface="Bahnschrift SemiBold" panose="020b0502040204020203" pitchFamily="34" charset="0"/>
                </a:rPr>
                <a:t>03</a:t>
              </a:r>
              <a:endParaRPr lang="zh-CN" altLang="en-US" sz="4400">
                <a:solidFill>
                  <a:schemeClr val="accent1"/>
                </a:solidFill>
                <a:latin typeface="Bahnschrift SemiBold" panose="020b0502040204020203" pitchFamily="34" charset="0"/>
              </a:endParaRPr>
            </a:p>
          </p:txBody>
        </p:sp>
        <p:sp>
          <p:nvSpPr>
            <p:cNvPr id="56" name="文本框 55"/>
            <p:cNvSpPr txBox="1"/>
            <p:nvPr/>
          </p:nvSpPr>
          <p:spPr>
            <a:xfrm>
              <a:off x="6172221" y="3324449"/>
              <a:ext cx="3647152" cy="553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0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j-ea"/>
                  <a:ea typeface="+mj-ea"/>
                </a:rPr>
                <a:t>做好一个称职的家长</a:t>
              </a:r>
              <a:endParaRPr lang="zh-CN" altLang="en-US" sz="30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endParaRPr>
            </a:p>
          </p:txBody>
        </p:sp>
        <p:sp>
          <p:nvSpPr>
            <p:cNvPr id="53" name="椭圆 52"/>
            <p:cNvSpPr/>
            <p:nvPr/>
          </p:nvSpPr>
          <p:spPr>
            <a:xfrm>
              <a:off x="4975237" y="3462907"/>
              <a:ext cx="252000" cy="252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4975237" y="4449519"/>
            <a:ext cx="5598480" cy="861774"/>
            <a:chOff x="4975237" y="4347921"/>
            <a:chExt cx="5598480" cy="861774"/>
          </a:xfrm>
        </p:grpSpPr>
        <p:sp>
          <p:nvSpPr>
            <p:cNvPr id="60" name="矩形: 圆角 59"/>
            <p:cNvSpPr/>
            <p:nvPr/>
          </p:nvSpPr>
          <p:spPr>
            <a:xfrm>
              <a:off x="5173717" y="4347921"/>
              <a:ext cx="5400000" cy="861774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accent1">
                  <a:lumMod val="20000"/>
                  <a:lumOff val="80000"/>
                </a:schemeClr>
              </a:solidFill>
            </a:ln>
            <a:effectLst>
              <a:outerShdw blurRad="254000" dist="50800" dir="54000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文本框 60"/>
            <p:cNvSpPr txBox="1"/>
            <p:nvPr/>
          </p:nvSpPr>
          <p:spPr>
            <a:xfrm>
              <a:off x="5285841" y="4386633"/>
              <a:ext cx="816249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en-US" altLang="zh-CN" sz="4400">
                  <a:solidFill>
                    <a:schemeClr val="accent2"/>
                  </a:solidFill>
                  <a:latin typeface="Bahnschrift SemiBold" panose="020b0502040204020203" pitchFamily="34" charset="0"/>
                </a:rPr>
                <a:t>04</a:t>
              </a:r>
              <a:endParaRPr lang="zh-CN" altLang="en-US" sz="4400">
                <a:solidFill>
                  <a:schemeClr val="accent2"/>
                </a:solidFill>
                <a:latin typeface="Bahnschrift SemiBold" panose="020b0502040204020203" pitchFamily="34" charset="0"/>
              </a:endParaRPr>
            </a:p>
          </p:txBody>
        </p:sp>
        <p:sp>
          <p:nvSpPr>
            <p:cNvPr id="62" name="文本框 61"/>
            <p:cNvSpPr txBox="1"/>
            <p:nvPr/>
          </p:nvSpPr>
          <p:spPr>
            <a:xfrm>
              <a:off x="6172221" y="4525848"/>
              <a:ext cx="41344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j-ea"/>
                  <a:ea typeface="+mj-ea"/>
                </a:rPr>
                <a:t>给六年级学生家长的建议</a:t>
              </a:r>
              <a:endParaRPr lang="zh-CN" altLang="en-US" sz="28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endParaRPr>
            </a:p>
          </p:txBody>
        </p:sp>
        <p:sp>
          <p:nvSpPr>
            <p:cNvPr id="59" name="椭圆 58"/>
            <p:cNvSpPr/>
            <p:nvPr/>
          </p:nvSpPr>
          <p:spPr>
            <a:xfrm>
              <a:off x="4975237" y="4664306"/>
              <a:ext cx="252000" cy="252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5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0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5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" grpId="0"/>
      <p:bldP spid="51" grpId="0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0042" y="3923406"/>
            <a:ext cx="3010906" cy="2832481"/>
          </a:xfrm>
          <a:prstGeom prst="rect">
            <a:avLst/>
          </a:prstGeom>
        </p:spPr>
      </p:pic>
      <p:sp>
        <p:nvSpPr>
          <p:cNvPr id="20" name="TextBox 17"/>
          <p:cNvSpPr txBox="1"/>
          <p:nvPr/>
        </p:nvSpPr>
        <p:spPr>
          <a:xfrm>
            <a:off x="3717048" y="4178205"/>
            <a:ext cx="5953579" cy="552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1200" b="1">
                <a:solidFill>
                  <a:schemeClr val="tx1">
                    <a:lumMod val="85000"/>
                    <a:lumOff val="15000"/>
                  </a:schemeClr>
                </a:solidFill>
                <a:ea typeface="Roboto Light" charset="0"/>
                <a:cs typeface="Roboto Light" charset="0"/>
              </a:rPr>
              <a:t>Lorem Ipsum </a:t>
            </a:r>
            <a:r>
              <a:rPr lang="en-US" sz="1200">
                <a:solidFill>
                  <a:schemeClr val="tx1">
                    <a:lumMod val="85000"/>
                    <a:lumOff val="15000"/>
                  </a:schemeClr>
                </a:solidFill>
                <a:ea typeface="Roboto Light" charset="0"/>
                <a:cs typeface="Roboto Light" charset="0"/>
              </a:rPr>
              <a:t>is simply dummy text of the printing and typesetting industry. Lorem Ipsum has been the industry's standard dummy text ever since</a:t>
            </a:r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ea typeface="Roboto Light" charset="0"/>
              <a:cs typeface="Roboto Light" charset="0"/>
            </a:endParaRPr>
          </a:p>
        </p:txBody>
      </p:sp>
      <p:sp>
        <p:nvSpPr>
          <p:cNvPr id="21" name="圆角矩形 11"/>
          <p:cNvSpPr/>
          <p:nvPr/>
        </p:nvSpPr>
        <p:spPr>
          <a:xfrm>
            <a:off x="1764863" y="2419211"/>
            <a:ext cx="1700228" cy="1700228"/>
          </a:xfrm>
          <a:prstGeom prst="ellipse">
            <a:avLst/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254000" dist="101600" dir="5400000" algn="ctr" rotWithShape="0">
              <a:schemeClr val="accent1">
                <a:alpha val="23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14400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600">
                <a:ln w="19050">
                  <a:noFill/>
                </a:ln>
                <a:solidFill>
                  <a:schemeClr val="bg1"/>
                </a:solidFill>
                <a:latin typeface="Bahnschrift SemiBold" panose="020b0502040204020203" pitchFamily="34" charset="0"/>
                <a:ea typeface="+mj-ea"/>
              </a:rPr>
              <a:t>01</a:t>
            </a:r>
            <a:endParaRPr lang="zh-CN" altLang="en-US" sz="6600">
              <a:ln w="19050">
                <a:noFill/>
              </a:ln>
              <a:solidFill>
                <a:schemeClr val="bg1"/>
              </a:solidFill>
              <a:latin typeface="Bahnschrift SemiBold" panose="020b0502040204020203" pitchFamily="34" charset="0"/>
              <a:ea typeface="+mj-ea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3664648" y="2361103"/>
            <a:ext cx="547935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8000" kern="1200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90000"/>
                        <a:lumOff val="10000"/>
                      </a:schemeClr>
                    </a:gs>
                  </a:gsLst>
                  <a:lin ang="5400000" scaled="1"/>
                </a:gradFill>
                <a:effectLst>
                  <a:outerShdw blurRad="254000" dist="50800" dir="5400000" algn="ctr" rotWithShape="0">
                    <a:schemeClr val="accent1">
                      <a:alpha val="23000"/>
                    </a:schemeClr>
                  </a:outerShdw>
                </a:effectLst>
                <a:latin typeface="汉仪雅酷黑 85W" panose="020b0904020202020204" pitchFamily="34" charset="-122"/>
                <a:ea typeface="汉仪雅酷黑 85W" panose="020b0904020202020204" pitchFamily="34" charset="-122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9000" spc="300">
                <a:solidFill>
                  <a:schemeClr val="tx1">
                    <a:lumMod val="85000"/>
                    <a:lumOff val="15000"/>
                  </a:schemeClr>
                </a:solidFill>
                <a:latin typeface="字体圈欣意冠黑体" panose="00000500000000000000" pitchFamily="2" charset="-122"/>
                <a:ea typeface="字体圈欣意冠黑体" panose="00000500000000000000" pitchFamily="2" charset="-122"/>
              </a:rPr>
              <a:t>班级近况</a:t>
            </a:r>
            <a:endParaRPr lang="zh-CN" altLang="en-US" sz="9000" spc="300">
              <a:solidFill>
                <a:schemeClr val="tx1">
                  <a:lumMod val="85000"/>
                  <a:lumOff val="15000"/>
                </a:schemeClr>
              </a:solidFill>
              <a:latin typeface="字体圈欣意冠黑体" panose="00000500000000000000" pitchFamily="2" charset="-122"/>
              <a:ea typeface="字体圈欣意冠黑体" panose="00000500000000000000" pitchFamily="2" charset="-122"/>
            </a:endParaRPr>
          </a:p>
        </p:txBody>
      </p:sp>
      <p:cxnSp>
        <p:nvCxnSpPr>
          <p:cNvPr id="24" name="直接连接符 23"/>
          <p:cNvCxnSpPr/>
          <p:nvPr/>
        </p:nvCxnSpPr>
        <p:spPr>
          <a:xfrm>
            <a:off x="3812298" y="3986089"/>
            <a:ext cx="1800000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椭圆 24"/>
          <p:cNvSpPr/>
          <p:nvPr/>
        </p:nvSpPr>
        <p:spPr>
          <a:xfrm>
            <a:off x="1592171" y="2114002"/>
            <a:ext cx="381000" cy="381000"/>
          </a:xfrm>
          <a:prstGeom prst="ellipse">
            <a:avLst/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254000" dist="101600" dir="5400000" algn="ctr" rotWithShape="0">
              <a:schemeClr val="accent1">
                <a:alpha val="23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 sz="4000" spc="500">
              <a:ln w="19050">
                <a:noFill/>
              </a:ln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6" name="椭圆 25"/>
          <p:cNvSpPr/>
          <p:nvPr/>
        </p:nvSpPr>
        <p:spPr>
          <a:xfrm>
            <a:off x="3082048" y="4110239"/>
            <a:ext cx="381000" cy="381000"/>
          </a:xfrm>
          <a:prstGeom prst="ellipse">
            <a:avLst/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254000" dist="101600" dir="5400000" algn="ctr" rotWithShape="0">
              <a:schemeClr val="accent1">
                <a:alpha val="23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 sz="4000" spc="500">
              <a:ln w="19050">
                <a:noFill/>
              </a:ln>
              <a:solidFill>
                <a:schemeClr val="bg1"/>
              </a:solidFill>
              <a:latin typeface="+mj-ea"/>
              <a:ea typeface="+mj-ea"/>
            </a:endParaRPr>
          </a:p>
        </p:txBody>
      </p:sp>
      <p:pic>
        <p:nvPicPr>
          <p:cNvPr id="28" name="图片 27" descr="卡通人物&#10;&#10;中度可信度描述已自动生成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2" y="5163452"/>
            <a:ext cx="12184896" cy="1694548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589562" y="0"/>
            <a:ext cx="3602438" cy="3602438"/>
          </a:xfrm>
          <a:prstGeom prst="rect">
            <a:avLst/>
          </a:prstGeom>
        </p:spPr>
      </p:pic>
      <p:sp>
        <p:nvSpPr>
          <p:cNvPr id="34" name="文本框 33"/>
          <p:cNvSpPr txBox="1"/>
          <p:nvPr/>
        </p:nvSpPr>
        <p:spPr>
          <a:xfrm>
            <a:off x="3256821" y="586216"/>
            <a:ext cx="6385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1200"/>
              <a:t>家</a:t>
            </a:r>
            <a:r>
              <a:rPr lang="en-US" altLang="zh-CN" sz="1200"/>
              <a:t>/</a:t>
            </a:r>
            <a:r>
              <a:rPr lang="zh-CN" altLang="en-US" sz="1200"/>
              <a:t>校</a:t>
            </a:r>
            <a:r>
              <a:rPr lang="en-US" altLang="zh-CN" sz="1200"/>
              <a:t>/</a:t>
            </a:r>
            <a:r>
              <a:rPr lang="zh-CN" altLang="en-US" sz="1200"/>
              <a:t>共</a:t>
            </a:r>
            <a:r>
              <a:rPr lang="en-US" altLang="zh-CN" sz="1200"/>
              <a:t>/</a:t>
            </a:r>
            <a:r>
              <a:rPr lang="zh-CN" altLang="en-US" sz="1200"/>
              <a:t>育</a:t>
            </a:r>
            <a:r>
              <a:rPr lang="en-US" altLang="zh-CN" sz="1200"/>
              <a:t>/</a:t>
            </a:r>
            <a:r>
              <a:rPr lang="zh-CN" altLang="en-US" sz="1200"/>
              <a:t>筑</a:t>
            </a:r>
            <a:r>
              <a:rPr lang="en-US" altLang="zh-CN" sz="1200"/>
              <a:t>/</a:t>
            </a:r>
            <a:r>
              <a:rPr lang="zh-CN" altLang="en-US" sz="1200"/>
              <a:t>梦</a:t>
            </a:r>
            <a:r>
              <a:rPr lang="en-US" altLang="zh-CN" sz="1200"/>
              <a:t>/</a:t>
            </a:r>
            <a:r>
              <a:rPr lang="zh-CN" altLang="en-US" sz="1200"/>
              <a:t>未</a:t>
            </a:r>
            <a:r>
              <a:rPr lang="en-US" altLang="zh-CN" sz="1200"/>
              <a:t>/</a:t>
            </a:r>
            <a:r>
              <a:rPr lang="zh-CN" altLang="en-US" sz="1200"/>
              <a:t>来</a:t>
            </a:r>
            <a:endParaRPr lang="zh-CN" altLang="en-US" sz="1200"/>
          </a:p>
        </p:txBody>
      </p:sp>
      <p:sp>
        <p:nvSpPr>
          <p:cNvPr id="35" name="任意多边形: 形状 34"/>
          <p:cNvSpPr/>
          <p:nvPr/>
        </p:nvSpPr>
        <p:spPr>
          <a:xfrm>
            <a:off x="570514" y="516941"/>
            <a:ext cx="1097673" cy="298197"/>
          </a:xfrm>
          <a:custGeom>
            <a:gdLst>
              <a:gd name="connsiteX0" fmla="*/ 871774 w 1097673"/>
              <a:gd name="connsiteY0" fmla="*/ 0 h 298197"/>
              <a:gd name="connsiteX1" fmla="*/ 948575 w 1097673"/>
              <a:gd name="connsiteY1" fmla="*/ 76800 h 298197"/>
              <a:gd name="connsiteX2" fmla="*/ 1025375 w 1097673"/>
              <a:gd name="connsiteY2" fmla="*/ 0 h 298197"/>
              <a:gd name="connsiteX3" fmla="*/ 1097673 w 1097673"/>
              <a:gd name="connsiteY3" fmla="*/ 72298 h 298197"/>
              <a:gd name="connsiteX4" fmla="*/ 1020873 w 1097673"/>
              <a:gd name="connsiteY4" fmla="*/ 149099 h 298197"/>
              <a:gd name="connsiteX5" fmla="*/ 1097673 w 1097673"/>
              <a:gd name="connsiteY5" fmla="*/ 225899 h 298197"/>
              <a:gd name="connsiteX6" fmla="*/ 1025375 w 1097673"/>
              <a:gd name="connsiteY6" fmla="*/ 298197 h 298197"/>
              <a:gd name="connsiteX7" fmla="*/ 948575 w 1097673"/>
              <a:gd name="connsiteY7" fmla="*/ 221397 h 298197"/>
              <a:gd name="connsiteX8" fmla="*/ 871774 w 1097673"/>
              <a:gd name="connsiteY8" fmla="*/ 298197 h 298197"/>
              <a:gd name="connsiteX9" fmla="*/ 799476 w 1097673"/>
              <a:gd name="connsiteY9" fmla="*/ 225899 h 298197"/>
              <a:gd name="connsiteX10" fmla="*/ 876276 w 1097673"/>
              <a:gd name="connsiteY10" fmla="*/ 149099 h 298197"/>
              <a:gd name="connsiteX11" fmla="*/ 799476 w 1097673"/>
              <a:gd name="connsiteY11" fmla="*/ 72298 h 298197"/>
              <a:gd name="connsiteX12" fmla="*/ 472036 w 1097673"/>
              <a:gd name="connsiteY12" fmla="*/ 0 h 298197"/>
              <a:gd name="connsiteX13" fmla="*/ 548837 w 1097673"/>
              <a:gd name="connsiteY13" fmla="*/ 76800 h 298197"/>
              <a:gd name="connsiteX14" fmla="*/ 625637 w 1097673"/>
              <a:gd name="connsiteY14" fmla="*/ 0 h 298197"/>
              <a:gd name="connsiteX15" fmla="*/ 697935 w 1097673"/>
              <a:gd name="connsiteY15" fmla="*/ 72298 h 298197"/>
              <a:gd name="connsiteX16" fmla="*/ 621135 w 1097673"/>
              <a:gd name="connsiteY16" fmla="*/ 149099 h 298197"/>
              <a:gd name="connsiteX17" fmla="*/ 697935 w 1097673"/>
              <a:gd name="connsiteY17" fmla="*/ 225899 h 298197"/>
              <a:gd name="connsiteX18" fmla="*/ 625637 w 1097673"/>
              <a:gd name="connsiteY18" fmla="*/ 298197 h 298197"/>
              <a:gd name="connsiteX19" fmla="*/ 548837 w 1097673"/>
              <a:gd name="connsiteY19" fmla="*/ 221397 h 298197"/>
              <a:gd name="connsiteX20" fmla="*/ 472036 w 1097673"/>
              <a:gd name="connsiteY20" fmla="*/ 298197 h 298197"/>
              <a:gd name="connsiteX21" fmla="*/ 399738 w 1097673"/>
              <a:gd name="connsiteY21" fmla="*/ 225899 h 298197"/>
              <a:gd name="connsiteX22" fmla="*/ 476538 w 1097673"/>
              <a:gd name="connsiteY22" fmla="*/ 149099 h 298197"/>
              <a:gd name="connsiteX23" fmla="*/ 399738 w 1097673"/>
              <a:gd name="connsiteY23" fmla="*/ 72298 h 298197"/>
              <a:gd name="connsiteX24" fmla="*/ 72298 w 1097673"/>
              <a:gd name="connsiteY24" fmla="*/ 0 h 298197"/>
              <a:gd name="connsiteX25" fmla="*/ 149099 w 1097673"/>
              <a:gd name="connsiteY25" fmla="*/ 76800 h 298197"/>
              <a:gd name="connsiteX26" fmla="*/ 225899 w 1097673"/>
              <a:gd name="connsiteY26" fmla="*/ 0 h 298197"/>
              <a:gd name="connsiteX27" fmla="*/ 298197 w 1097673"/>
              <a:gd name="connsiteY27" fmla="*/ 72298 h 298197"/>
              <a:gd name="connsiteX28" fmla="*/ 221397 w 1097673"/>
              <a:gd name="connsiteY28" fmla="*/ 149099 h 298197"/>
              <a:gd name="connsiteX29" fmla="*/ 298197 w 1097673"/>
              <a:gd name="connsiteY29" fmla="*/ 225899 h 298197"/>
              <a:gd name="connsiteX30" fmla="*/ 225899 w 1097673"/>
              <a:gd name="connsiteY30" fmla="*/ 298197 h 298197"/>
              <a:gd name="connsiteX31" fmla="*/ 149099 w 1097673"/>
              <a:gd name="connsiteY31" fmla="*/ 221397 h 298197"/>
              <a:gd name="connsiteX32" fmla="*/ 72298 w 1097673"/>
              <a:gd name="connsiteY32" fmla="*/ 298197 h 298197"/>
              <a:gd name="connsiteX33" fmla="*/ 0 w 1097673"/>
              <a:gd name="connsiteY33" fmla="*/ 225899 h 298197"/>
              <a:gd name="connsiteX34" fmla="*/ 76800 w 1097673"/>
              <a:gd name="connsiteY34" fmla="*/ 149099 h 298197"/>
              <a:gd name="connsiteX35" fmla="*/ 0 w 1097673"/>
              <a:gd name="connsiteY35" fmla="*/ 72298 h 2981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7673" h="298197">
                <a:moveTo>
                  <a:pt x="871774" y="0"/>
                </a:moveTo>
                <a:lnTo>
                  <a:pt x="948575" y="76800"/>
                </a:lnTo>
                <a:lnTo>
                  <a:pt x="1025375" y="0"/>
                </a:lnTo>
                <a:lnTo>
                  <a:pt x="1097673" y="72298"/>
                </a:lnTo>
                <a:lnTo>
                  <a:pt x="1020873" y="149099"/>
                </a:lnTo>
                <a:lnTo>
                  <a:pt x="1097673" y="225899"/>
                </a:lnTo>
                <a:lnTo>
                  <a:pt x="1025375" y="298197"/>
                </a:lnTo>
                <a:lnTo>
                  <a:pt x="948575" y="221397"/>
                </a:lnTo>
                <a:lnTo>
                  <a:pt x="871774" y="298197"/>
                </a:lnTo>
                <a:lnTo>
                  <a:pt x="799476" y="225899"/>
                </a:lnTo>
                <a:lnTo>
                  <a:pt x="876276" y="149099"/>
                </a:lnTo>
                <a:lnTo>
                  <a:pt x="799476" y="72298"/>
                </a:lnTo>
                <a:close/>
                <a:moveTo>
                  <a:pt x="472036" y="0"/>
                </a:moveTo>
                <a:lnTo>
                  <a:pt x="548837" y="76800"/>
                </a:lnTo>
                <a:lnTo>
                  <a:pt x="625637" y="0"/>
                </a:lnTo>
                <a:lnTo>
                  <a:pt x="697935" y="72298"/>
                </a:lnTo>
                <a:lnTo>
                  <a:pt x="621135" y="149099"/>
                </a:lnTo>
                <a:lnTo>
                  <a:pt x="697935" y="225899"/>
                </a:lnTo>
                <a:lnTo>
                  <a:pt x="625637" y="298197"/>
                </a:lnTo>
                <a:lnTo>
                  <a:pt x="548837" y="221397"/>
                </a:lnTo>
                <a:lnTo>
                  <a:pt x="472036" y="298197"/>
                </a:lnTo>
                <a:lnTo>
                  <a:pt x="399738" y="225899"/>
                </a:lnTo>
                <a:lnTo>
                  <a:pt x="476538" y="149099"/>
                </a:lnTo>
                <a:lnTo>
                  <a:pt x="399738" y="72298"/>
                </a:lnTo>
                <a:close/>
                <a:moveTo>
                  <a:pt x="72298" y="0"/>
                </a:moveTo>
                <a:lnTo>
                  <a:pt x="149099" y="76800"/>
                </a:lnTo>
                <a:lnTo>
                  <a:pt x="225899" y="0"/>
                </a:lnTo>
                <a:lnTo>
                  <a:pt x="298197" y="72298"/>
                </a:lnTo>
                <a:lnTo>
                  <a:pt x="221397" y="149099"/>
                </a:lnTo>
                <a:lnTo>
                  <a:pt x="298197" y="225899"/>
                </a:lnTo>
                <a:lnTo>
                  <a:pt x="225899" y="298197"/>
                </a:lnTo>
                <a:lnTo>
                  <a:pt x="149099" y="221397"/>
                </a:lnTo>
                <a:lnTo>
                  <a:pt x="72298" y="298197"/>
                </a:lnTo>
                <a:lnTo>
                  <a:pt x="0" y="225899"/>
                </a:lnTo>
                <a:lnTo>
                  <a:pt x="76800" y="149099"/>
                </a:lnTo>
                <a:lnTo>
                  <a:pt x="0" y="72298"/>
                </a:lnTo>
                <a:close/>
              </a:path>
            </a:pathLst>
          </a:cu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3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5" grpId="0"/>
      <p:bldP spid="26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" name="文本框 47"/>
          <p:cNvSpPr txBox="1"/>
          <p:nvPr/>
        </p:nvSpPr>
        <p:spPr>
          <a:xfrm>
            <a:off x="1507170" y="607886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班级近况</a:t>
            </a:r>
            <a:endParaRPr lang="zh-CN" altLang="en-US" sz="28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42" name="文本框 41"/>
          <p:cNvSpPr txBox="1"/>
          <p:nvPr/>
        </p:nvSpPr>
        <p:spPr>
          <a:xfrm>
            <a:off x="5437371" y="2966185"/>
            <a:ext cx="5169535" cy="25533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200000"/>
              </a:lnSpc>
              <a:buClrTx/>
              <a:buSzTx/>
              <a:buFontTx/>
            </a:pPr>
            <a:r>
              <a:rPr lang="zh-CN" altLang="zh-CN" sz="2000">
                <a:ln w="19050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思源黑体 CN Medium"/>
                <a:ea typeface="思源黑体 CN Medium"/>
                <a:cs typeface="思源黑体 CN Normal" panose="020b0400000000000000" charset="-122"/>
                <a:sym typeface="思源黑体 CN Normal" panose="020b0400000000000000" charset="-122"/>
              </a:rPr>
              <a:t>大部分孩子能认识到六年级的重要性，能遵守纪律，积极主动地投入学习。自从实行作业等级制以来，学生书写更认真、做题更细心，周末能力所能及的多做一些课外习题。</a:t>
            </a:r>
            <a:endParaRPr lang="zh-CN" altLang="zh-CN" sz="2000">
              <a:ln w="19050"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latin typeface="思源黑体 CN Medium"/>
              <a:ea typeface="思源黑体 CN Medium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2" name="矩形: 圆角 11"/>
          <p:cNvSpPr/>
          <p:nvPr/>
        </p:nvSpPr>
        <p:spPr>
          <a:xfrm>
            <a:off x="5437371" y="2269441"/>
            <a:ext cx="2122232" cy="523220"/>
          </a:xfrm>
          <a:prstGeom prst="roundRect">
            <a:avLst>
              <a:gd name="adj" fmla="val 50000"/>
            </a:avLst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508000" dist="63500" dir="5400000" sx="101000" sy="101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18000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sym typeface="思源黑体 CN Regular" panose="020b0500000000000000" pitchFamily="34" charset="-122"/>
              </a:rPr>
              <a:t>学习情况</a:t>
            </a:r>
            <a:endParaRPr lang="zh-CN" altLang="en-US" sz="2400">
              <a:solidFill>
                <a:schemeClr val="bg1"/>
              </a:solidFill>
              <a:sym typeface="思源黑体 CN Regular" panose="020b0500000000000000" pitchFamily="34" charset="-122"/>
            </a:endParaRPr>
          </a:p>
        </p:txBody>
      </p:sp>
      <p:pic>
        <p:nvPicPr>
          <p:cNvPr id="5" name="图片 4" descr="图片包含 形状&#10;&#10;描述已自动生成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3312" y="2438401"/>
            <a:ext cx="3027767" cy="3081120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" name="文本框 30"/>
          <p:cNvSpPr txBox="1"/>
          <p:nvPr/>
        </p:nvSpPr>
        <p:spPr>
          <a:xfrm>
            <a:off x="6179084" y="2313844"/>
            <a:ext cx="6402705" cy="5917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20000"/>
              </a:lnSpc>
            </a:pPr>
            <a:r>
              <a:rPr lang="zh-CN" altLang="en-US" sz="1400">
                <a:solidFill>
                  <a:schemeClr val="tx1"/>
                </a:solidFill>
                <a:latin typeface="思源黑体 CN Medium"/>
                <a:ea typeface="思源黑体 CN Medium"/>
                <a:cs typeface="思源黑体 CN Normal" panose="020b0400000000000000" charset="-122"/>
                <a:sym typeface="思源黑体 CN Normal" panose="020b0400000000000000" charset="-122"/>
              </a:rPr>
              <a:t>有个别学生书写不认真，卷面很潦草，做题不肯动脑筋；</a:t>
            </a:r>
            <a:endParaRPr lang="zh-CN" altLang="en-US" sz="1400">
              <a:solidFill>
                <a:schemeClr val="tx1"/>
              </a:solidFill>
              <a:latin typeface="思源黑体 CN Medium"/>
              <a:ea typeface="思源黑体 CN Medium"/>
              <a:cs typeface="思源黑体 CN Normal" panose="020b0400000000000000" charset="-122"/>
              <a:sym typeface="思源黑体 CN Normal" panose="020b0400000000000000" charset="-122"/>
            </a:endParaRPr>
          </a:p>
          <a:p>
            <a:pPr fontAlgn="auto">
              <a:lnSpc>
                <a:spcPct val="120000"/>
              </a:lnSpc>
            </a:pPr>
            <a:r>
              <a:rPr lang="zh-CN" altLang="en-US" sz="1400">
                <a:solidFill>
                  <a:schemeClr val="tx1"/>
                </a:solidFill>
                <a:latin typeface="思源黑体 CN Medium"/>
                <a:ea typeface="思源黑体 CN Medium"/>
                <a:cs typeface="思源黑体 CN Normal" panose="020b0400000000000000" charset="-122"/>
                <a:sym typeface="思源黑体 CN Normal" panose="020b0400000000000000" charset="-122"/>
              </a:rPr>
              <a:t>遇到难题是左抄右问，投机取巧，以做完为目标。</a:t>
            </a:r>
            <a:endParaRPr lang="zh-CN" altLang="en-US" sz="1400">
              <a:solidFill>
                <a:schemeClr val="tx1"/>
              </a:solidFill>
              <a:latin typeface="思源黑体 CN Medium"/>
              <a:ea typeface="思源黑体 CN Medium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6179084" y="3194088"/>
            <a:ext cx="4537042" cy="5917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 marL="0" algn="l" defTabSz="457200" rtl="0" eaLnBrk="1" fontAlgn="auto" latinLnBrk="0" hangingPunct="1">
              <a:lnSpc>
                <a:spcPct val="120000"/>
              </a:lnSpc>
              <a:defRPr sz="1600" kern="1200">
                <a:solidFill>
                  <a:schemeClr val="tx1"/>
                </a:solidFill>
                <a:latin typeface="思源黑体 CN Medium"/>
                <a:ea typeface="思源黑体 CN Medium"/>
                <a:cs typeface="思源黑体 CN Normal" panose="020b0400000000000000" charset="-122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ym typeface="思源黑体 CN Normal" panose="020b0400000000000000" charset="-122"/>
              </a:rPr>
              <a:t>有几个学生难以静下心来，有些马大哈，不够细心，就像这次期中检测中很多是由于审题不清而导致做错。</a:t>
            </a:r>
            <a:endParaRPr lang="zh-CN" altLang="en-US" sz="1400">
              <a:sym typeface="思源黑体 CN Normal" panose="020b0400000000000000" charset="-122"/>
            </a:endParaRPr>
          </a:p>
        </p:txBody>
      </p:sp>
      <p:sp>
        <p:nvSpPr>
          <p:cNvPr id="33" name="文本框 32"/>
          <p:cNvSpPr txBox="1"/>
          <p:nvPr/>
        </p:nvSpPr>
        <p:spPr>
          <a:xfrm>
            <a:off x="6179084" y="4117679"/>
            <a:ext cx="5256530" cy="5917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 marL="0" algn="l" defTabSz="457200" rtl="0" eaLnBrk="1" fontAlgn="auto" latinLnBrk="0" hangingPunct="1">
              <a:lnSpc>
                <a:spcPct val="120000"/>
              </a:lnSpc>
              <a:defRPr sz="1600" kern="1200">
                <a:solidFill>
                  <a:schemeClr val="tx1"/>
                </a:solidFill>
                <a:latin typeface="思源黑体 CN Medium"/>
                <a:ea typeface="思源黑体 CN Medium"/>
                <a:cs typeface="思源黑体 CN Normal" panose="020b0400000000000000" charset="-122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ym typeface="思源黑体 CN Normal" panose="020b0400000000000000" charset="-122"/>
              </a:rPr>
              <a:t>学习自觉性较差，极易分心，也容易受干扰。</a:t>
            </a:r>
            <a:endParaRPr lang="zh-CN" altLang="en-US" sz="1400">
              <a:sym typeface="思源黑体 CN Normal" panose="020b0400000000000000" charset="-122"/>
            </a:endParaRPr>
          </a:p>
          <a:p>
            <a:r>
              <a:rPr lang="zh-CN" altLang="en-US" sz="1400">
                <a:sym typeface="思源黑体 CN Normal" panose="020b0400000000000000" charset="-122"/>
              </a:rPr>
              <a:t>学习任务老师不督促、不检查就不落实。</a:t>
            </a:r>
            <a:endParaRPr lang="zh-CN" altLang="en-US" sz="1400">
              <a:sym typeface="思源黑体 CN Normal" panose="020b0400000000000000" charset="-122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6179084" y="5056643"/>
            <a:ext cx="4344537" cy="5917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 marL="0" algn="l" defTabSz="457200" rtl="0" eaLnBrk="1" fontAlgn="auto" latinLnBrk="0" hangingPunct="1">
              <a:lnSpc>
                <a:spcPct val="120000"/>
              </a:lnSpc>
              <a:defRPr sz="1400" kern="1200">
                <a:solidFill>
                  <a:schemeClr val="tx1"/>
                </a:solidFill>
                <a:latin typeface="思源黑体 CN Medium"/>
                <a:ea typeface="思源黑体 CN Medium"/>
                <a:cs typeface="思源黑体 CN Normal" panose="020b0400000000000000" charset="-122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思源黑体 CN Normal" panose="020b0400000000000000" charset="-122"/>
              </a:rPr>
              <a:t>偏科现象较为严重。不少学生学习成绩参差不齐，不能做好各科齐头并进。</a:t>
            </a:r>
            <a:endParaRPr lang="zh-CN" altLang="en-US">
              <a:sym typeface="思源黑体 CN Normal" panose="020b0400000000000000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507170" y="607886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班级近况</a:t>
            </a:r>
            <a:endParaRPr lang="zh-CN" altLang="en-US" sz="28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4697647" y="2334807"/>
            <a:ext cx="1260000" cy="3205892"/>
            <a:chOff x="4697647" y="2334807"/>
            <a:chExt cx="1260000" cy="3205892"/>
          </a:xfrm>
        </p:grpSpPr>
        <p:cxnSp>
          <p:nvCxnSpPr>
            <p:cNvPr id="5" name="直接连接符 4"/>
            <p:cNvCxnSpPr/>
            <p:nvPr/>
          </p:nvCxnSpPr>
          <p:spPr>
            <a:xfrm flipH="1">
              <a:off x="5323821" y="2729691"/>
              <a:ext cx="1" cy="2376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矩形: 圆角 10"/>
            <p:cNvSpPr/>
            <p:nvPr/>
          </p:nvSpPr>
          <p:spPr>
            <a:xfrm>
              <a:off x="4697647" y="2334807"/>
              <a:ext cx="1260000" cy="504000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/>
                </a:gs>
                <a:gs pos="0">
                  <a:schemeClr val="accent1">
                    <a:lumMod val="90000"/>
                    <a:lumOff val="10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0" dist="63500" dir="5400000" sx="101000" sy="101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8000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不认真</a:t>
              </a:r>
              <a:endPara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  <p:sp>
          <p:nvSpPr>
            <p:cNvPr id="12" name="矩形: 圆角 11"/>
            <p:cNvSpPr/>
            <p:nvPr/>
          </p:nvSpPr>
          <p:spPr>
            <a:xfrm>
              <a:off x="4697647" y="3235438"/>
              <a:ext cx="1260000" cy="504000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/>
                </a:gs>
                <a:gs pos="0">
                  <a:schemeClr val="accent1">
                    <a:lumMod val="90000"/>
                    <a:lumOff val="10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0" dist="63500" dir="5400000" sx="101000" sy="101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8000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不静心</a:t>
              </a:r>
              <a:endPara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  <p:sp>
          <p:nvSpPr>
            <p:cNvPr id="13" name="矩形: 圆角 12"/>
            <p:cNvSpPr/>
            <p:nvPr/>
          </p:nvSpPr>
          <p:spPr>
            <a:xfrm>
              <a:off x="4697647" y="4136069"/>
              <a:ext cx="1260000" cy="504000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/>
                </a:gs>
                <a:gs pos="0">
                  <a:schemeClr val="accent1">
                    <a:lumMod val="90000"/>
                    <a:lumOff val="10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0" dist="63500" dir="5400000" sx="101000" sy="101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8000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不自觉</a:t>
              </a:r>
              <a:endPara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  <p:sp>
          <p:nvSpPr>
            <p:cNvPr id="14" name="矩形: 圆角 13"/>
            <p:cNvSpPr/>
            <p:nvPr/>
          </p:nvSpPr>
          <p:spPr>
            <a:xfrm>
              <a:off x="4697647" y="5036699"/>
              <a:ext cx="1260000" cy="504000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/>
                </a:gs>
                <a:gs pos="0">
                  <a:schemeClr val="accent1">
                    <a:lumMod val="90000"/>
                    <a:lumOff val="10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0" dist="63500" dir="5400000" sx="101000" sy="101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8000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有偏科</a:t>
              </a:r>
              <a:endPara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</p:grpSp>
      <p:pic>
        <p:nvPicPr>
          <p:cNvPr id="3" name="图片 2" descr="卡通人物&#10;&#10;描述已自动生成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875" y="1846017"/>
            <a:ext cx="4143348" cy="4143348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3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1507170" y="607886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班级近况</a:t>
            </a:r>
            <a:endParaRPr lang="zh-CN" altLang="en-US" sz="28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矩形: 圆角 6"/>
          <p:cNvSpPr/>
          <p:nvPr/>
        </p:nvSpPr>
        <p:spPr>
          <a:xfrm>
            <a:off x="2397458" y="2261745"/>
            <a:ext cx="2488200" cy="677146"/>
          </a:xfrm>
          <a:prstGeom prst="roundRect">
            <a:avLst>
              <a:gd name="adj" fmla="val 50000"/>
            </a:avLst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508000" dist="63500" dir="5400000" sx="101000" sy="101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18000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+mj-ea"/>
                <a:ea typeface="+mj-ea"/>
                <a:sym typeface="思源黑体 CN Regular" panose="020b0500000000000000" pitchFamily="34" charset="-122"/>
              </a:rPr>
              <a:t>阅读情况</a:t>
            </a:r>
            <a:endParaRPr lang="zh-CN" altLang="en-US" sz="2800">
              <a:solidFill>
                <a:schemeClr val="bg1"/>
              </a:solidFill>
              <a:latin typeface="+mj-ea"/>
              <a:ea typeface="+mj-ea"/>
              <a:sym typeface="思源黑体 CN Regular" panose="020b0500000000000000" pitchFamily="34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347537" y="3288632"/>
            <a:ext cx="4588042" cy="2342147"/>
            <a:chOff x="1347537" y="3288632"/>
            <a:chExt cx="4588042" cy="2342147"/>
          </a:xfrm>
        </p:grpSpPr>
        <p:sp>
          <p:nvSpPr>
            <p:cNvPr id="2" name="文本框 1"/>
            <p:cNvSpPr txBox="1"/>
            <p:nvPr/>
          </p:nvSpPr>
          <p:spPr>
            <a:xfrm>
              <a:off x="1483501" y="3570312"/>
              <a:ext cx="4316114" cy="17109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/>
                <a:t>阅读面不广，知识面狭窄。可阅读的书籍相对较少，导致不少时间被虚度。尤其是那些学习不自觉，从来不看课外书的学生，课外知识积累几乎空白。</a:t>
              </a:r>
              <a:endParaRPr lang="zh-CN" altLang="en-US"/>
            </a:p>
          </p:txBody>
        </p:sp>
        <p:sp>
          <p:nvSpPr>
            <p:cNvPr id="14" name="任意多边形: 形状 13"/>
            <p:cNvSpPr/>
            <p:nvPr/>
          </p:nvSpPr>
          <p:spPr>
            <a:xfrm>
              <a:off x="1347537" y="3288632"/>
              <a:ext cx="4588042" cy="2342147"/>
            </a:xfrm>
            <a:custGeom>
              <a:gdLst>
                <a:gd name="connsiteX0" fmla="*/ 153891 w 4588042"/>
                <a:gd name="connsiteY0" fmla="*/ 0 h 2572655"/>
                <a:gd name="connsiteX1" fmla="*/ 4434151 w 4588042"/>
                <a:gd name="connsiteY1" fmla="*/ 0 h 2572655"/>
                <a:gd name="connsiteX2" fmla="*/ 4588042 w 4588042"/>
                <a:gd name="connsiteY2" fmla="*/ 153891 h 2572655"/>
                <a:gd name="connsiteX3" fmla="*/ 4588042 w 4588042"/>
                <a:gd name="connsiteY3" fmla="*/ 267081 h 2572655"/>
                <a:gd name="connsiteX4" fmla="*/ 4588042 w 4588042"/>
                <a:gd name="connsiteY4" fmla="*/ 769439 h 2572655"/>
                <a:gd name="connsiteX5" fmla="*/ 4588042 w 4588042"/>
                <a:gd name="connsiteY5" fmla="*/ 1803216 h 2572655"/>
                <a:gd name="connsiteX6" fmla="*/ 4588042 w 4588042"/>
                <a:gd name="connsiteY6" fmla="*/ 2184112 h 2572655"/>
                <a:gd name="connsiteX7" fmla="*/ 4588042 w 4588042"/>
                <a:gd name="connsiteY7" fmla="*/ 2418764 h 2572655"/>
                <a:gd name="connsiteX8" fmla="*/ 4434151 w 4588042"/>
                <a:gd name="connsiteY8" fmla="*/ 2572655 h 2572655"/>
                <a:gd name="connsiteX9" fmla="*/ 153891 w 4588042"/>
                <a:gd name="connsiteY9" fmla="*/ 2572655 h 2572655"/>
                <a:gd name="connsiteX10" fmla="*/ 0 w 4588042"/>
                <a:gd name="connsiteY10" fmla="*/ 2418764 h 2572655"/>
                <a:gd name="connsiteX11" fmla="*/ 0 w 4588042"/>
                <a:gd name="connsiteY11" fmla="*/ 2184112 h 2572655"/>
                <a:gd name="connsiteX12" fmla="*/ 0 w 4588042"/>
                <a:gd name="connsiteY12" fmla="*/ 1803216 h 2572655"/>
                <a:gd name="connsiteX13" fmla="*/ 0 w 4588042"/>
                <a:gd name="connsiteY13" fmla="*/ 769439 h 2572655"/>
                <a:gd name="connsiteX14" fmla="*/ 0 w 4588042"/>
                <a:gd name="connsiteY14" fmla="*/ 267081 h 2572655"/>
                <a:gd name="connsiteX15" fmla="*/ 0 w 4588042"/>
                <a:gd name="connsiteY15" fmla="*/ 153891 h 2572655"/>
                <a:gd name="connsiteX16" fmla="*/ 153891 w 4588042"/>
                <a:gd name="connsiteY16" fmla="*/ 0 h 257265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588042" h="2572655">
                  <a:moveTo>
                    <a:pt x="153891" y="0"/>
                  </a:moveTo>
                  <a:lnTo>
                    <a:pt x="4434151" y="0"/>
                  </a:lnTo>
                  <a:cubicBezTo>
                    <a:pt x="4519143" y="0"/>
                    <a:pt x="4588042" y="68899"/>
                    <a:pt x="4588042" y="153891"/>
                  </a:cubicBezTo>
                  <a:lnTo>
                    <a:pt x="4588042" y="267081"/>
                  </a:lnTo>
                  <a:lnTo>
                    <a:pt x="4588042" y="769439"/>
                  </a:lnTo>
                  <a:lnTo>
                    <a:pt x="4588042" y="1803216"/>
                  </a:lnTo>
                  <a:lnTo>
                    <a:pt x="4588042" y="2184112"/>
                  </a:lnTo>
                  <a:lnTo>
                    <a:pt x="4588042" y="2418764"/>
                  </a:lnTo>
                  <a:cubicBezTo>
                    <a:pt x="4588042" y="2503756"/>
                    <a:pt x="4519143" y="2572655"/>
                    <a:pt x="4434151" y="2572655"/>
                  </a:cubicBezTo>
                  <a:lnTo>
                    <a:pt x="153891" y="2572655"/>
                  </a:lnTo>
                  <a:cubicBezTo>
                    <a:pt x="68899" y="2572655"/>
                    <a:pt x="0" y="2503756"/>
                    <a:pt x="0" y="2418764"/>
                  </a:cubicBezTo>
                  <a:lnTo>
                    <a:pt x="0" y="2184112"/>
                  </a:lnTo>
                  <a:lnTo>
                    <a:pt x="0" y="1803216"/>
                  </a:lnTo>
                  <a:lnTo>
                    <a:pt x="0" y="769439"/>
                  </a:lnTo>
                  <a:lnTo>
                    <a:pt x="0" y="267081"/>
                  </a:lnTo>
                  <a:lnTo>
                    <a:pt x="0" y="153891"/>
                  </a:lnTo>
                  <a:cubicBezTo>
                    <a:pt x="0" y="68899"/>
                    <a:pt x="68899" y="0"/>
                    <a:pt x="153891" y="0"/>
                  </a:cubicBezTo>
                  <a:close/>
                </a:path>
              </a:pathLst>
            </a:cu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" name="矩形: 圆角 16"/>
          <p:cNvSpPr/>
          <p:nvPr/>
        </p:nvSpPr>
        <p:spPr>
          <a:xfrm>
            <a:off x="7234546" y="2261745"/>
            <a:ext cx="2488200" cy="677146"/>
          </a:xfrm>
          <a:prstGeom prst="roundRect">
            <a:avLst>
              <a:gd name="adj" fmla="val 50000"/>
            </a:avLst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508000" dist="63500" dir="5400000" sx="101000" sy="101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18000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+mj-ea"/>
                <a:ea typeface="+mj-ea"/>
                <a:sym typeface="思源黑体 CN Regular" panose="020b0500000000000000" pitchFamily="34" charset="-122"/>
              </a:rPr>
              <a:t>健康情况</a:t>
            </a:r>
            <a:endParaRPr lang="zh-CN" altLang="en-US" sz="2800">
              <a:solidFill>
                <a:schemeClr val="bg1"/>
              </a:solidFill>
              <a:latin typeface="+mj-ea"/>
              <a:ea typeface="+mj-ea"/>
              <a:sym typeface="思源黑体 CN Regular" panose="020b0500000000000000" pitchFamily="34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6184625" y="3288632"/>
            <a:ext cx="4588042" cy="2342147"/>
            <a:chOff x="6184625" y="3288632"/>
            <a:chExt cx="4588042" cy="2342147"/>
          </a:xfrm>
        </p:grpSpPr>
        <p:sp>
          <p:nvSpPr>
            <p:cNvPr id="18" name="文本框 17"/>
            <p:cNvSpPr txBox="1"/>
            <p:nvPr/>
          </p:nvSpPr>
          <p:spPr>
            <a:xfrm>
              <a:off x="6320589" y="3570312"/>
              <a:ext cx="4316114" cy="14290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000"/>
                <a:t>很多学生眼睛看不清楚，建议检查视力，该佩戴眼镜的请及时佩戴！以免视力下降更加严重。</a:t>
              </a:r>
              <a:endParaRPr lang="zh-CN" altLang="en-US" sz="2000"/>
            </a:p>
          </p:txBody>
        </p:sp>
        <p:sp>
          <p:nvSpPr>
            <p:cNvPr id="19" name="任意多边形: 形状 18"/>
            <p:cNvSpPr/>
            <p:nvPr/>
          </p:nvSpPr>
          <p:spPr>
            <a:xfrm>
              <a:off x="6184625" y="3288632"/>
              <a:ext cx="4588042" cy="2342147"/>
            </a:xfrm>
            <a:custGeom>
              <a:gdLst>
                <a:gd name="connsiteX0" fmla="*/ 153891 w 4588042"/>
                <a:gd name="connsiteY0" fmla="*/ 0 h 2572655"/>
                <a:gd name="connsiteX1" fmla="*/ 4434151 w 4588042"/>
                <a:gd name="connsiteY1" fmla="*/ 0 h 2572655"/>
                <a:gd name="connsiteX2" fmla="*/ 4588042 w 4588042"/>
                <a:gd name="connsiteY2" fmla="*/ 153891 h 2572655"/>
                <a:gd name="connsiteX3" fmla="*/ 4588042 w 4588042"/>
                <a:gd name="connsiteY3" fmla="*/ 267081 h 2572655"/>
                <a:gd name="connsiteX4" fmla="*/ 4588042 w 4588042"/>
                <a:gd name="connsiteY4" fmla="*/ 769439 h 2572655"/>
                <a:gd name="connsiteX5" fmla="*/ 4588042 w 4588042"/>
                <a:gd name="connsiteY5" fmla="*/ 1803216 h 2572655"/>
                <a:gd name="connsiteX6" fmla="*/ 4588042 w 4588042"/>
                <a:gd name="connsiteY6" fmla="*/ 2184112 h 2572655"/>
                <a:gd name="connsiteX7" fmla="*/ 4588042 w 4588042"/>
                <a:gd name="connsiteY7" fmla="*/ 2418764 h 2572655"/>
                <a:gd name="connsiteX8" fmla="*/ 4434151 w 4588042"/>
                <a:gd name="connsiteY8" fmla="*/ 2572655 h 2572655"/>
                <a:gd name="connsiteX9" fmla="*/ 153891 w 4588042"/>
                <a:gd name="connsiteY9" fmla="*/ 2572655 h 2572655"/>
                <a:gd name="connsiteX10" fmla="*/ 0 w 4588042"/>
                <a:gd name="connsiteY10" fmla="*/ 2418764 h 2572655"/>
                <a:gd name="connsiteX11" fmla="*/ 0 w 4588042"/>
                <a:gd name="connsiteY11" fmla="*/ 2184112 h 2572655"/>
                <a:gd name="connsiteX12" fmla="*/ 0 w 4588042"/>
                <a:gd name="connsiteY12" fmla="*/ 1803216 h 2572655"/>
                <a:gd name="connsiteX13" fmla="*/ 0 w 4588042"/>
                <a:gd name="connsiteY13" fmla="*/ 769439 h 2572655"/>
                <a:gd name="connsiteX14" fmla="*/ 0 w 4588042"/>
                <a:gd name="connsiteY14" fmla="*/ 267081 h 2572655"/>
                <a:gd name="connsiteX15" fmla="*/ 0 w 4588042"/>
                <a:gd name="connsiteY15" fmla="*/ 153891 h 2572655"/>
                <a:gd name="connsiteX16" fmla="*/ 153891 w 4588042"/>
                <a:gd name="connsiteY16" fmla="*/ 0 h 257265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588042" h="2572655">
                  <a:moveTo>
                    <a:pt x="153891" y="0"/>
                  </a:moveTo>
                  <a:lnTo>
                    <a:pt x="4434151" y="0"/>
                  </a:lnTo>
                  <a:cubicBezTo>
                    <a:pt x="4519143" y="0"/>
                    <a:pt x="4588042" y="68899"/>
                    <a:pt x="4588042" y="153891"/>
                  </a:cubicBezTo>
                  <a:lnTo>
                    <a:pt x="4588042" y="267081"/>
                  </a:lnTo>
                  <a:lnTo>
                    <a:pt x="4588042" y="769439"/>
                  </a:lnTo>
                  <a:lnTo>
                    <a:pt x="4588042" y="1803216"/>
                  </a:lnTo>
                  <a:lnTo>
                    <a:pt x="4588042" y="2184112"/>
                  </a:lnTo>
                  <a:lnTo>
                    <a:pt x="4588042" y="2418764"/>
                  </a:lnTo>
                  <a:cubicBezTo>
                    <a:pt x="4588042" y="2503756"/>
                    <a:pt x="4519143" y="2572655"/>
                    <a:pt x="4434151" y="2572655"/>
                  </a:cubicBezTo>
                  <a:lnTo>
                    <a:pt x="153891" y="2572655"/>
                  </a:lnTo>
                  <a:cubicBezTo>
                    <a:pt x="68899" y="2572655"/>
                    <a:pt x="0" y="2503756"/>
                    <a:pt x="0" y="2418764"/>
                  </a:cubicBezTo>
                  <a:lnTo>
                    <a:pt x="0" y="2184112"/>
                  </a:lnTo>
                  <a:lnTo>
                    <a:pt x="0" y="1803216"/>
                  </a:lnTo>
                  <a:lnTo>
                    <a:pt x="0" y="769439"/>
                  </a:lnTo>
                  <a:lnTo>
                    <a:pt x="0" y="267081"/>
                  </a:lnTo>
                  <a:lnTo>
                    <a:pt x="0" y="153891"/>
                  </a:lnTo>
                  <a:cubicBezTo>
                    <a:pt x="0" y="68899"/>
                    <a:pt x="68899" y="0"/>
                    <a:pt x="153891" y="0"/>
                  </a:cubicBezTo>
                  <a:close/>
                </a:path>
              </a:pathLst>
            </a:cu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1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507170" y="607886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班级近况</a:t>
            </a:r>
            <a:endParaRPr lang="zh-CN" altLang="en-US" sz="28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4776764" y="2389779"/>
            <a:ext cx="5641120" cy="481263"/>
            <a:chOff x="4776764" y="2389779"/>
            <a:chExt cx="5641120" cy="481263"/>
          </a:xfrm>
        </p:grpSpPr>
        <p:sp>
          <p:nvSpPr>
            <p:cNvPr id="6" name="矩形: 圆角 5"/>
            <p:cNvSpPr/>
            <p:nvPr/>
          </p:nvSpPr>
          <p:spPr>
            <a:xfrm>
              <a:off x="4776764" y="2389779"/>
              <a:ext cx="720000" cy="481263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/>
                </a:gs>
                <a:gs pos="0">
                  <a:schemeClr val="accent1">
                    <a:lumMod val="90000"/>
                    <a:lumOff val="10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0" dist="63500" dir="5400000" sx="101000" sy="101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rIns="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01</a:t>
              </a:r>
              <a:endParaRPr lang="zh-CN" altLang="en-US" sz="24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  <p:sp>
          <p:nvSpPr>
            <p:cNvPr id="7" name="矩形: 圆角 6"/>
            <p:cNvSpPr/>
            <p:nvPr/>
          </p:nvSpPr>
          <p:spPr>
            <a:xfrm>
              <a:off x="5610748" y="2389779"/>
              <a:ext cx="4807136" cy="48126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accent1"/>
              </a:solidFill>
            </a:ln>
            <a:effectLst>
              <a:outerShdw blurRad="508000" dist="63500" dir="5400000" sx="101000" sy="101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21600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olidFill>
                    <a:schemeClr val="tx1">
                      <a:lumMod val="85000"/>
                      <a:lumOff val="15000"/>
                    </a:schemeClr>
                  </a:solidFill>
                  <a:sym typeface="思源黑体 CN Regular" panose="020b0500000000000000" pitchFamily="34" charset="-122"/>
                </a:rPr>
                <a:t>利用每天一切能利用的时间培优补差</a:t>
              </a:r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  <a:sym typeface="思源黑体 CN Regular" panose="020b0500000000000000" pitchFamily="34" charset="-122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4776764" y="3602847"/>
            <a:ext cx="5641120" cy="481263"/>
            <a:chOff x="4776764" y="3602847"/>
            <a:chExt cx="5641120" cy="481263"/>
          </a:xfrm>
        </p:grpSpPr>
        <p:sp>
          <p:nvSpPr>
            <p:cNvPr id="10" name="矩形: 圆角 9"/>
            <p:cNvSpPr/>
            <p:nvPr/>
          </p:nvSpPr>
          <p:spPr>
            <a:xfrm>
              <a:off x="4776764" y="3602847"/>
              <a:ext cx="720000" cy="481263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/>
                </a:gs>
                <a:gs pos="0">
                  <a:schemeClr val="accent1">
                    <a:lumMod val="90000"/>
                    <a:lumOff val="10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0" dist="63500" dir="5400000" sx="101000" sy="101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rIns="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02</a:t>
              </a:r>
              <a:endParaRPr lang="zh-CN" altLang="en-US" sz="24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  <p:sp>
          <p:nvSpPr>
            <p:cNvPr id="11" name="矩形: 圆角 10"/>
            <p:cNvSpPr/>
            <p:nvPr/>
          </p:nvSpPr>
          <p:spPr>
            <a:xfrm>
              <a:off x="5610748" y="3602847"/>
              <a:ext cx="4807136" cy="48126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accent1"/>
              </a:solidFill>
            </a:ln>
            <a:effectLst>
              <a:outerShdw blurRad="508000" dist="63500" dir="5400000" sx="101000" sy="101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21600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olidFill>
                    <a:schemeClr val="tx1">
                      <a:lumMod val="85000"/>
                      <a:lumOff val="15000"/>
                    </a:schemeClr>
                  </a:solidFill>
                  <a:sym typeface="思源黑体 CN Regular" panose="020b0500000000000000" pitchFamily="34" charset="-122"/>
                </a:rPr>
                <a:t>加强学生的积累背诵和灵活运用的能力</a:t>
              </a:r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  <a:sym typeface="思源黑体 CN Regular" panose="020b0500000000000000" pitchFamily="34" charset="-122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4776764" y="4815914"/>
            <a:ext cx="5641120" cy="481263"/>
            <a:chOff x="4776764" y="4815914"/>
            <a:chExt cx="5641120" cy="481263"/>
          </a:xfrm>
        </p:grpSpPr>
        <p:sp>
          <p:nvSpPr>
            <p:cNvPr id="13" name="矩形: 圆角 12"/>
            <p:cNvSpPr/>
            <p:nvPr/>
          </p:nvSpPr>
          <p:spPr>
            <a:xfrm>
              <a:off x="4776764" y="4815914"/>
              <a:ext cx="720000" cy="481263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/>
                </a:gs>
                <a:gs pos="0">
                  <a:schemeClr val="accent1">
                    <a:lumMod val="90000"/>
                    <a:lumOff val="10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0" dist="63500" dir="5400000" sx="101000" sy="101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rIns="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03</a:t>
              </a:r>
              <a:endParaRPr lang="zh-CN" altLang="en-US" sz="24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  <p:sp>
          <p:nvSpPr>
            <p:cNvPr id="14" name="矩形: 圆角 13"/>
            <p:cNvSpPr/>
            <p:nvPr/>
          </p:nvSpPr>
          <p:spPr>
            <a:xfrm>
              <a:off x="5610748" y="4815914"/>
              <a:ext cx="4807136" cy="48126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chemeClr val="accent1"/>
              </a:solidFill>
            </a:ln>
            <a:effectLst>
              <a:outerShdw blurRad="508000" dist="63500" dir="5400000" sx="101000" sy="101000" algn="ctr" rotWithShape="0">
                <a:srgbClr val="000000">
                  <a:alpha val="10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21600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olidFill>
                    <a:schemeClr val="tx1">
                      <a:lumMod val="85000"/>
                      <a:lumOff val="15000"/>
                    </a:schemeClr>
                  </a:solidFill>
                  <a:sym typeface="思源黑体 CN Regular" panose="020b0500000000000000" pitchFamily="34" charset="-122"/>
                </a:rPr>
                <a:t>加强一些综合性的练习训练，熟能生巧</a:t>
              </a:r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  <a:sym typeface="思源黑体 CN Regular" panose="020b0500000000000000" pitchFamily="34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1422505" y="2350167"/>
            <a:ext cx="2995136" cy="2995136"/>
            <a:chOff x="1246043" y="2350167"/>
            <a:chExt cx="2995136" cy="2995136"/>
          </a:xfrm>
        </p:grpSpPr>
        <p:sp>
          <p:nvSpPr>
            <p:cNvPr id="5" name="矩形: 圆角 4"/>
            <p:cNvSpPr/>
            <p:nvPr/>
          </p:nvSpPr>
          <p:spPr>
            <a:xfrm>
              <a:off x="1514501" y="2618625"/>
              <a:ext cx="2458220" cy="2458220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/>
                </a:gs>
                <a:gs pos="0">
                  <a:schemeClr val="accent1">
                    <a:lumMod val="90000"/>
                    <a:lumOff val="10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0" dist="63500" dir="5400000" sx="101000" sy="101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rIns="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班主任</a:t>
              </a:r>
              <a:endParaRPr lang="en-US" altLang="zh-CN" sz="36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  <a:p>
              <a:pPr algn="ctr"/>
              <a:r>
                <a:rPr lang="zh-CN" altLang="en-US" sz="36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计划</a:t>
              </a:r>
              <a:endParaRPr lang="zh-CN" altLang="en-US" sz="36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  <p:sp>
          <p:nvSpPr>
            <p:cNvPr id="15" name="矩形: 圆角 14"/>
            <p:cNvSpPr/>
            <p:nvPr/>
          </p:nvSpPr>
          <p:spPr>
            <a:xfrm>
              <a:off x="1246043" y="2350167"/>
              <a:ext cx="2995136" cy="2995136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accent1">
                  <a:alpha val="50000"/>
                </a:schemeClr>
              </a:solidFill>
            </a:ln>
            <a:effectLst>
              <a:outerShdw blurRad="508000" dist="63500" dir="5400000" sx="101000" sy="101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rIns="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</p:grp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0042" y="3923406"/>
            <a:ext cx="3010906" cy="2832481"/>
          </a:xfrm>
          <a:prstGeom prst="rect">
            <a:avLst/>
          </a:prstGeom>
        </p:spPr>
      </p:pic>
      <p:sp>
        <p:nvSpPr>
          <p:cNvPr id="23" name="TextBox 17"/>
          <p:cNvSpPr txBox="1"/>
          <p:nvPr/>
        </p:nvSpPr>
        <p:spPr>
          <a:xfrm>
            <a:off x="3508502" y="4130079"/>
            <a:ext cx="5953579" cy="552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1200" b="1">
                <a:solidFill>
                  <a:schemeClr val="tx1">
                    <a:lumMod val="85000"/>
                    <a:lumOff val="15000"/>
                  </a:schemeClr>
                </a:solidFill>
                <a:ea typeface="Roboto Light" charset="0"/>
                <a:cs typeface="Roboto Light" charset="0"/>
              </a:rPr>
              <a:t>Lorem Ipsum </a:t>
            </a:r>
            <a:r>
              <a:rPr lang="en-US" sz="1200">
                <a:solidFill>
                  <a:schemeClr val="tx1">
                    <a:lumMod val="85000"/>
                    <a:lumOff val="15000"/>
                  </a:schemeClr>
                </a:solidFill>
                <a:ea typeface="Roboto Light" charset="0"/>
                <a:cs typeface="Roboto Light" charset="0"/>
              </a:rPr>
              <a:t>is simply dummy text of the printing and typesetting industry. Lorem Ipsum has been the industry's standard dummy text ever since</a:t>
            </a:r>
            <a:endParaRPr lang="en-US" sz="1200">
              <a:solidFill>
                <a:schemeClr val="tx1">
                  <a:lumMod val="85000"/>
                  <a:lumOff val="15000"/>
                </a:schemeClr>
              </a:solidFill>
              <a:ea typeface="Roboto Light" charset="0"/>
              <a:cs typeface="Roboto Light" charset="0"/>
            </a:endParaRPr>
          </a:p>
        </p:txBody>
      </p:sp>
      <p:sp>
        <p:nvSpPr>
          <p:cNvPr id="27" name="圆角矩形 11"/>
          <p:cNvSpPr/>
          <p:nvPr/>
        </p:nvSpPr>
        <p:spPr>
          <a:xfrm>
            <a:off x="1556317" y="2371085"/>
            <a:ext cx="1700228" cy="1700228"/>
          </a:xfrm>
          <a:prstGeom prst="ellipse">
            <a:avLst/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254000" dist="101600" dir="5400000" algn="ctr" rotWithShape="0">
              <a:schemeClr val="accent1">
                <a:alpha val="23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14400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600">
                <a:ln w="19050">
                  <a:noFill/>
                </a:ln>
                <a:solidFill>
                  <a:schemeClr val="bg1"/>
                </a:solidFill>
                <a:latin typeface="Bahnschrift SemiBold" panose="020b0502040204020203" pitchFamily="34" charset="0"/>
                <a:ea typeface="+mj-ea"/>
              </a:rPr>
              <a:t>02</a:t>
            </a:r>
            <a:endParaRPr lang="zh-CN" altLang="en-US" sz="6600">
              <a:ln w="19050">
                <a:noFill/>
              </a:ln>
              <a:solidFill>
                <a:schemeClr val="bg1"/>
              </a:solidFill>
              <a:latin typeface="Bahnschrift SemiBold" panose="020b0502040204020203" pitchFamily="34" charset="0"/>
              <a:ea typeface="+mj-ea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3456102" y="2601733"/>
            <a:ext cx="700865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8000" kern="1200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90000"/>
                        <a:lumOff val="10000"/>
                      </a:schemeClr>
                    </a:gs>
                  </a:gsLst>
                  <a:lin ang="5400000" scaled="1"/>
                </a:gradFill>
                <a:effectLst>
                  <a:outerShdw blurRad="254000" dist="50800" dir="5400000" algn="ctr" rotWithShape="0">
                    <a:schemeClr val="accent1">
                      <a:alpha val="23000"/>
                    </a:schemeClr>
                  </a:outerShdw>
                </a:effectLst>
                <a:latin typeface="汉仪雅酷黑 85W" panose="020b0904020202020204" pitchFamily="34" charset="-122"/>
                <a:ea typeface="汉仪雅酷黑 85W" panose="020b0904020202020204" pitchFamily="34" charset="-122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spc="300">
                <a:solidFill>
                  <a:schemeClr val="tx1">
                    <a:lumMod val="85000"/>
                    <a:lumOff val="15000"/>
                  </a:schemeClr>
                </a:solidFill>
                <a:latin typeface="字体圈欣意冠黑体" panose="00000500000000000000" pitchFamily="2" charset="-122"/>
                <a:ea typeface="字体圈欣意冠黑体" panose="00000500000000000000" pitchFamily="2" charset="-122"/>
              </a:rPr>
              <a:t>走出家庭教育的误区</a:t>
            </a:r>
            <a:endParaRPr lang="zh-CN" altLang="en-US" sz="6600" spc="300">
              <a:solidFill>
                <a:schemeClr val="tx1">
                  <a:lumMod val="85000"/>
                  <a:lumOff val="15000"/>
                </a:schemeClr>
              </a:solidFill>
              <a:latin typeface="字体圈欣意冠黑体" panose="00000500000000000000" pitchFamily="2" charset="-122"/>
              <a:ea typeface="字体圈欣意冠黑体" panose="00000500000000000000" pitchFamily="2" charset="-122"/>
            </a:endParaRPr>
          </a:p>
        </p:txBody>
      </p:sp>
      <p:cxnSp>
        <p:nvCxnSpPr>
          <p:cNvPr id="33" name="直接连接符 32"/>
          <p:cNvCxnSpPr/>
          <p:nvPr/>
        </p:nvCxnSpPr>
        <p:spPr>
          <a:xfrm>
            <a:off x="3603752" y="3937963"/>
            <a:ext cx="1800000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/>
        </p:nvSpPr>
        <p:spPr>
          <a:xfrm>
            <a:off x="1383625" y="2065876"/>
            <a:ext cx="381000" cy="381000"/>
          </a:xfrm>
          <a:prstGeom prst="ellipse">
            <a:avLst/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254000" dist="101600" dir="5400000" algn="ctr" rotWithShape="0">
              <a:schemeClr val="accent1">
                <a:alpha val="23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 sz="4000" spc="500">
              <a:ln w="19050">
                <a:noFill/>
              </a:ln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38" name="椭圆 37"/>
          <p:cNvSpPr/>
          <p:nvPr/>
        </p:nvSpPr>
        <p:spPr>
          <a:xfrm>
            <a:off x="2873502" y="4062113"/>
            <a:ext cx="381000" cy="381000"/>
          </a:xfrm>
          <a:prstGeom prst="ellipse">
            <a:avLst/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254000" dist="101600" dir="5400000" algn="ctr" rotWithShape="0">
              <a:schemeClr val="accent1">
                <a:alpha val="23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 sz="4000" spc="500">
              <a:ln w="19050">
                <a:noFill/>
              </a:ln>
              <a:solidFill>
                <a:schemeClr val="bg1"/>
              </a:solidFill>
              <a:latin typeface="+mj-ea"/>
              <a:ea typeface="+mj-ea"/>
            </a:endParaRPr>
          </a:p>
        </p:txBody>
      </p:sp>
      <p:pic>
        <p:nvPicPr>
          <p:cNvPr id="39" name="图片 38" descr="卡通人物&#10;&#10;中度可信度描述已自动生成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2" y="5163452"/>
            <a:ext cx="12184896" cy="1694548"/>
          </a:xfrm>
          <a:prstGeom prst="rect">
            <a:avLst/>
          </a:prstGeom>
        </p:spPr>
      </p:pic>
      <p:pic>
        <p:nvPicPr>
          <p:cNvPr id="40" name="图片 3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589562" y="0"/>
            <a:ext cx="3602438" cy="3602438"/>
          </a:xfrm>
          <a:prstGeom prst="rect">
            <a:avLst/>
          </a:prstGeom>
        </p:spPr>
      </p:pic>
      <p:sp>
        <p:nvSpPr>
          <p:cNvPr id="41" name="文本框 40"/>
          <p:cNvSpPr txBox="1"/>
          <p:nvPr/>
        </p:nvSpPr>
        <p:spPr>
          <a:xfrm>
            <a:off x="3256821" y="586216"/>
            <a:ext cx="6385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1200"/>
              <a:t>家</a:t>
            </a:r>
            <a:r>
              <a:rPr lang="en-US" altLang="zh-CN" sz="1200"/>
              <a:t>/</a:t>
            </a:r>
            <a:r>
              <a:rPr lang="zh-CN" altLang="en-US" sz="1200"/>
              <a:t>校</a:t>
            </a:r>
            <a:r>
              <a:rPr lang="en-US" altLang="zh-CN" sz="1200"/>
              <a:t>/</a:t>
            </a:r>
            <a:r>
              <a:rPr lang="zh-CN" altLang="en-US" sz="1200"/>
              <a:t>共</a:t>
            </a:r>
            <a:r>
              <a:rPr lang="en-US" altLang="zh-CN" sz="1200"/>
              <a:t>/</a:t>
            </a:r>
            <a:r>
              <a:rPr lang="zh-CN" altLang="en-US" sz="1200"/>
              <a:t>育</a:t>
            </a:r>
            <a:r>
              <a:rPr lang="en-US" altLang="zh-CN" sz="1200"/>
              <a:t>/</a:t>
            </a:r>
            <a:r>
              <a:rPr lang="zh-CN" altLang="en-US" sz="1200"/>
              <a:t>筑</a:t>
            </a:r>
            <a:r>
              <a:rPr lang="en-US" altLang="zh-CN" sz="1200"/>
              <a:t>/</a:t>
            </a:r>
            <a:r>
              <a:rPr lang="zh-CN" altLang="en-US" sz="1200"/>
              <a:t>梦</a:t>
            </a:r>
            <a:r>
              <a:rPr lang="en-US" altLang="zh-CN" sz="1200"/>
              <a:t>/</a:t>
            </a:r>
            <a:r>
              <a:rPr lang="zh-CN" altLang="en-US" sz="1200"/>
              <a:t>未</a:t>
            </a:r>
            <a:r>
              <a:rPr lang="en-US" altLang="zh-CN" sz="1200"/>
              <a:t>/</a:t>
            </a:r>
            <a:r>
              <a:rPr lang="zh-CN" altLang="en-US" sz="1200"/>
              <a:t>来</a:t>
            </a:r>
            <a:endParaRPr lang="zh-CN" altLang="en-US" sz="1200"/>
          </a:p>
        </p:txBody>
      </p:sp>
      <p:sp>
        <p:nvSpPr>
          <p:cNvPr id="42" name="任意多边形: 形状 41"/>
          <p:cNvSpPr/>
          <p:nvPr/>
        </p:nvSpPr>
        <p:spPr>
          <a:xfrm>
            <a:off x="570514" y="516941"/>
            <a:ext cx="1097673" cy="298197"/>
          </a:xfrm>
          <a:custGeom>
            <a:gdLst>
              <a:gd name="connsiteX0" fmla="*/ 871774 w 1097673"/>
              <a:gd name="connsiteY0" fmla="*/ 0 h 298197"/>
              <a:gd name="connsiteX1" fmla="*/ 948575 w 1097673"/>
              <a:gd name="connsiteY1" fmla="*/ 76800 h 298197"/>
              <a:gd name="connsiteX2" fmla="*/ 1025375 w 1097673"/>
              <a:gd name="connsiteY2" fmla="*/ 0 h 298197"/>
              <a:gd name="connsiteX3" fmla="*/ 1097673 w 1097673"/>
              <a:gd name="connsiteY3" fmla="*/ 72298 h 298197"/>
              <a:gd name="connsiteX4" fmla="*/ 1020873 w 1097673"/>
              <a:gd name="connsiteY4" fmla="*/ 149099 h 298197"/>
              <a:gd name="connsiteX5" fmla="*/ 1097673 w 1097673"/>
              <a:gd name="connsiteY5" fmla="*/ 225899 h 298197"/>
              <a:gd name="connsiteX6" fmla="*/ 1025375 w 1097673"/>
              <a:gd name="connsiteY6" fmla="*/ 298197 h 298197"/>
              <a:gd name="connsiteX7" fmla="*/ 948575 w 1097673"/>
              <a:gd name="connsiteY7" fmla="*/ 221397 h 298197"/>
              <a:gd name="connsiteX8" fmla="*/ 871774 w 1097673"/>
              <a:gd name="connsiteY8" fmla="*/ 298197 h 298197"/>
              <a:gd name="connsiteX9" fmla="*/ 799476 w 1097673"/>
              <a:gd name="connsiteY9" fmla="*/ 225899 h 298197"/>
              <a:gd name="connsiteX10" fmla="*/ 876276 w 1097673"/>
              <a:gd name="connsiteY10" fmla="*/ 149099 h 298197"/>
              <a:gd name="connsiteX11" fmla="*/ 799476 w 1097673"/>
              <a:gd name="connsiteY11" fmla="*/ 72298 h 298197"/>
              <a:gd name="connsiteX12" fmla="*/ 472036 w 1097673"/>
              <a:gd name="connsiteY12" fmla="*/ 0 h 298197"/>
              <a:gd name="connsiteX13" fmla="*/ 548837 w 1097673"/>
              <a:gd name="connsiteY13" fmla="*/ 76800 h 298197"/>
              <a:gd name="connsiteX14" fmla="*/ 625637 w 1097673"/>
              <a:gd name="connsiteY14" fmla="*/ 0 h 298197"/>
              <a:gd name="connsiteX15" fmla="*/ 697935 w 1097673"/>
              <a:gd name="connsiteY15" fmla="*/ 72298 h 298197"/>
              <a:gd name="connsiteX16" fmla="*/ 621135 w 1097673"/>
              <a:gd name="connsiteY16" fmla="*/ 149099 h 298197"/>
              <a:gd name="connsiteX17" fmla="*/ 697935 w 1097673"/>
              <a:gd name="connsiteY17" fmla="*/ 225899 h 298197"/>
              <a:gd name="connsiteX18" fmla="*/ 625637 w 1097673"/>
              <a:gd name="connsiteY18" fmla="*/ 298197 h 298197"/>
              <a:gd name="connsiteX19" fmla="*/ 548837 w 1097673"/>
              <a:gd name="connsiteY19" fmla="*/ 221397 h 298197"/>
              <a:gd name="connsiteX20" fmla="*/ 472036 w 1097673"/>
              <a:gd name="connsiteY20" fmla="*/ 298197 h 298197"/>
              <a:gd name="connsiteX21" fmla="*/ 399738 w 1097673"/>
              <a:gd name="connsiteY21" fmla="*/ 225899 h 298197"/>
              <a:gd name="connsiteX22" fmla="*/ 476538 w 1097673"/>
              <a:gd name="connsiteY22" fmla="*/ 149099 h 298197"/>
              <a:gd name="connsiteX23" fmla="*/ 399738 w 1097673"/>
              <a:gd name="connsiteY23" fmla="*/ 72298 h 298197"/>
              <a:gd name="connsiteX24" fmla="*/ 72298 w 1097673"/>
              <a:gd name="connsiteY24" fmla="*/ 0 h 298197"/>
              <a:gd name="connsiteX25" fmla="*/ 149099 w 1097673"/>
              <a:gd name="connsiteY25" fmla="*/ 76800 h 298197"/>
              <a:gd name="connsiteX26" fmla="*/ 225899 w 1097673"/>
              <a:gd name="connsiteY26" fmla="*/ 0 h 298197"/>
              <a:gd name="connsiteX27" fmla="*/ 298197 w 1097673"/>
              <a:gd name="connsiteY27" fmla="*/ 72298 h 298197"/>
              <a:gd name="connsiteX28" fmla="*/ 221397 w 1097673"/>
              <a:gd name="connsiteY28" fmla="*/ 149099 h 298197"/>
              <a:gd name="connsiteX29" fmla="*/ 298197 w 1097673"/>
              <a:gd name="connsiteY29" fmla="*/ 225899 h 298197"/>
              <a:gd name="connsiteX30" fmla="*/ 225899 w 1097673"/>
              <a:gd name="connsiteY30" fmla="*/ 298197 h 298197"/>
              <a:gd name="connsiteX31" fmla="*/ 149099 w 1097673"/>
              <a:gd name="connsiteY31" fmla="*/ 221397 h 298197"/>
              <a:gd name="connsiteX32" fmla="*/ 72298 w 1097673"/>
              <a:gd name="connsiteY32" fmla="*/ 298197 h 298197"/>
              <a:gd name="connsiteX33" fmla="*/ 0 w 1097673"/>
              <a:gd name="connsiteY33" fmla="*/ 225899 h 298197"/>
              <a:gd name="connsiteX34" fmla="*/ 76800 w 1097673"/>
              <a:gd name="connsiteY34" fmla="*/ 149099 h 298197"/>
              <a:gd name="connsiteX35" fmla="*/ 0 w 1097673"/>
              <a:gd name="connsiteY35" fmla="*/ 72298 h 2981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7673" h="298197">
                <a:moveTo>
                  <a:pt x="871774" y="0"/>
                </a:moveTo>
                <a:lnTo>
                  <a:pt x="948575" y="76800"/>
                </a:lnTo>
                <a:lnTo>
                  <a:pt x="1025375" y="0"/>
                </a:lnTo>
                <a:lnTo>
                  <a:pt x="1097673" y="72298"/>
                </a:lnTo>
                <a:lnTo>
                  <a:pt x="1020873" y="149099"/>
                </a:lnTo>
                <a:lnTo>
                  <a:pt x="1097673" y="225899"/>
                </a:lnTo>
                <a:lnTo>
                  <a:pt x="1025375" y="298197"/>
                </a:lnTo>
                <a:lnTo>
                  <a:pt x="948575" y="221397"/>
                </a:lnTo>
                <a:lnTo>
                  <a:pt x="871774" y="298197"/>
                </a:lnTo>
                <a:lnTo>
                  <a:pt x="799476" y="225899"/>
                </a:lnTo>
                <a:lnTo>
                  <a:pt x="876276" y="149099"/>
                </a:lnTo>
                <a:lnTo>
                  <a:pt x="799476" y="72298"/>
                </a:lnTo>
                <a:close/>
                <a:moveTo>
                  <a:pt x="472036" y="0"/>
                </a:moveTo>
                <a:lnTo>
                  <a:pt x="548837" y="76800"/>
                </a:lnTo>
                <a:lnTo>
                  <a:pt x="625637" y="0"/>
                </a:lnTo>
                <a:lnTo>
                  <a:pt x="697935" y="72298"/>
                </a:lnTo>
                <a:lnTo>
                  <a:pt x="621135" y="149099"/>
                </a:lnTo>
                <a:lnTo>
                  <a:pt x="697935" y="225899"/>
                </a:lnTo>
                <a:lnTo>
                  <a:pt x="625637" y="298197"/>
                </a:lnTo>
                <a:lnTo>
                  <a:pt x="548837" y="221397"/>
                </a:lnTo>
                <a:lnTo>
                  <a:pt x="472036" y="298197"/>
                </a:lnTo>
                <a:lnTo>
                  <a:pt x="399738" y="225899"/>
                </a:lnTo>
                <a:lnTo>
                  <a:pt x="476538" y="149099"/>
                </a:lnTo>
                <a:lnTo>
                  <a:pt x="399738" y="72298"/>
                </a:lnTo>
                <a:close/>
                <a:moveTo>
                  <a:pt x="72298" y="0"/>
                </a:moveTo>
                <a:lnTo>
                  <a:pt x="149099" y="76800"/>
                </a:lnTo>
                <a:lnTo>
                  <a:pt x="225899" y="0"/>
                </a:lnTo>
                <a:lnTo>
                  <a:pt x="298197" y="72298"/>
                </a:lnTo>
                <a:lnTo>
                  <a:pt x="221397" y="149099"/>
                </a:lnTo>
                <a:lnTo>
                  <a:pt x="298197" y="225899"/>
                </a:lnTo>
                <a:lnTo>
                  <a:pt x="225899" y="298197"/>
                </a:lnTo>
                <a:lnTo>
                  <a:pt x="149099" y="221397"/>
                </a:lnTo>
                <a:lnTo>
                  <a:pt x="72298" y="298197"/>
                </a:lnTo>
                <a:lnTo>
                  <a:pt x="0" y="225899"/>
                </a:lnTo>
                <a:lnTo>
                  <a:pt x="76800" y="149099"/>
                </a:lnTo>
                <a:lnTo>
                  <a:pt x="0" y="72298"/>
                </a:lnTo>
                <a:close/>
              </a:path>
            </a:pathLst>
          </a:cu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3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7" grpId="0"/>
      <p:bldP spid="29" grpId="0"/>
      <p:bldP spid="37" grpId="0"/>
      <p:bldP spid="38" grpId="0"/>
      <p:bldP spid="41" grpId="0"/>
      <p:bldP spid="4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1570990" y="3052278"/>
            <a:ext cx="9603424" cy="2887482"/>
            <a:chOff x="1570990" y="3116446"/>
            <a:chExt cx="9603424" cy="2887482"/>
          </a:xfrm>
        </p:grpSpPr>
        <p:sp>
          <p:nvSpPr>
            <p:cNvPr id="10" name="任意多边形: 形状 9"/>
            <p:cNvSpPr/>
            <p:nvPr/>
          </p:nvSpPr>
          <p:spPr>
            <a:xfrm>
              <a:off x="1723390" y="3268846"/>
              <a:ext cx="9451024" cy="2735082"/>
            </a:xfrm>
            <a:custGeom>
              <a:gdLst>
                <a:gd name="connsiteX0" fmla="*/ 184472 w 9451024"/>
                <a:gd name="connsiteY0" fmla="*/ 0 h 2735082"/>
                <a:gd name="connsiteX1" fmla="*/ 9266552 w 9451024"/>
                <a:gd name="connsiteY1" fmla="*/ 0 h 2735082"/>
                <a:gd name="connsiteX2" fmla="*/ 9451024 w 9451024"/>
                <a:gd name="connsiteY2" fmla="*/ 184472 h 2735082"/>
                <a:gd name="connsiteX3" fmla="*/ 9451024 w 9451024"/>
                <a:gd name="connsiteY3" fmla="*/ 659138 h 2735082"/>
                <a:gd name="connsiteX4" fmla="*/ 9451024 w 9451024"/>
                <a:gd name="connsiteY4" fmla="*/ 922336 h 2735082"/>
                <a:gd name="connsiteX5" fmla="*/ 9451024 w 9451024"/>
                <a:gd name="connsiteY5" fmla="*/ 1812746 h 2735082"/>
                <a:gd name="connsiteX6" fmla="*/ 9451024 w 9451024"/>
                <a:gd name="connsiteY6" fmla="*/ 2132626 h 2735082"/>
                <a:gd name="connsiteX7" fmla="*/ 9451024 w 9451024"/>
                <a:gd name="connsiteY7" fmla="*/ 2550610 h 2735082"/>
                <a:gd name="connsiteX8" fmla="*/ 9266552 w 9451024"/>
                <a:gd name="connsiteY8" fmla="*/ 2735082 h 2735082"/>
                <a:gd name="connsiteX9" fmla="*/ 184472 w 9451024"/>
                <a:gd name="connsiteY9" fmla="*/ 2735082 h 2735082"/>
                <a:gd name="connsiteX10" fmla="*/ 0 w 9451024"/>
                <a:gd name="connsiteY10" fmla="*/ 2550610 h 2735082"/>
                <a:gd name="connsiteX11" fmla="*/ 0 w 9451024"/>
                <a:gd name="connsiteY11" fmla="*/ 1812746 h 2735082"/>
                <a:gd name="connsiteX12" fmla="*/ 0 w 9451024"/>
                <a:gd name="connsiteY12" fmla="*/ 1812746 h 2735082"/>
                <a:gd name="connsiteX13" fmla="*/ 0 w 9451024"/>
                <a:gd name="connsiteY13" fmla="*/ 922336 h 2735082"/>
                <a:gd name="connsiteX14" fmla="*/ 0 w 9451024"/>
                <a:gd name="connsiteY14" fmla="*/ 659138 h 2735082"/>
                <a:gd name="connsiteX15" fmla="*/ 0 w 9451024"/>
                <a:gd name="connsiteY15" fmla="*/ 184472 h 2735082"/>
                <a:gd name="connsiteX16" fmla="*/ 184472 w 9451024"/>
                <a:gd name="connsiteY16" fmla="*/ 0 h 27350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451024" h="2735082">
                  <a:moveTo>
                    <a:pt x="184472" y="0"/>
                  </a:moveTo>
                  <a:lnTo>
                    <a:pt x="9266552" y="0"/>
                  </a:lnTo>
                  <a:cubicBezTo>
                    <a:pt x="9368433" y="0"/>
                    <a:pt x="9451024" y="82591"/>
                    <a:pt x="9451024" y="184472"/>
                  </a:cubicBezTo>
                  <a:lnTo>
                    <a:pt x="9451024" y="659138"/>
                  </a:lnTo>
                  <a:lnTo>
                    <a:pt x="9451024" y="922336"/>
                  </a:lnTo>
                  <a:lnTo>
                    <a:pt x="9451024" y="1812746"/>
                  </a:lnTo>
                  <a:lnTo>
                    <a:pt x="9451024" y="2132626"/>
                  </a:lnTo>
                  <a:lnTo>
                    <a:pt x="9451024" y="2550610"/>
                  </a:lnTo>
                  <a:cubicBezTo>
                    <a:pt x="9451024" y="2652491"/>
                    <a:pt x="9368433" y="2735082"/>
                    <a:pt x="9266552" y="2735082"/>
                  </a:cubicBezTo>
                  <a:lnTo>
                    <a:pt x="184472" y="2735082"/>
                  </a:lnTo>
                  <a:cubicBezTo>
                    <a:pt x="82591" y="2735082"/>
                    <a:pt x="0" y="2652491"/>
                    <a:pt x="0" y="2550610"/>
                  </a:cubicBezTo>
                  <a:lnTo>
                    <a:pt x="0" y="1812746"/>
                  </a:lnTo>
                  <a:lnTo>
                    <a:pt x="0" y="1812746"/>
                  </a:lnTo>
                  <a:lnTo>
                    <a:pt x="0" y="922336"/>
                  </a:lnTo>
                  <a:lnTo>
                    <a:pt x="0" y="659138"/>
                  </a:lnTo>
                  <a:lnTo>
                    <a:pt x="0" y="184472"/>
                  </a:lnTo>
                  <a:cubicBezTo>
                    <a:pt x="0" y="82591"/>
                    <a:pt x="82591" y="0"/>
                    <a:pt x="184472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任意多边形: 形状 8"/>
            <p:cNvSpPr/>
            <p:nvPr/>
          </p:nvSpPr>
          <p:spPr>
            <a:xfrm>
              <a:off x="1570990" y="3116446"/>
              <a:ext cx="9451024" cy="2735082"/>
            </a:xfrm>
            <a:custGeom>
              <a:gdLst>
                <a:gd name="connsiteX0" fmla="*/ 184472 w 9451024"/>
                <a:gd name="connsiteY0" fmla="*/ 0 h 2735082"/>
                <a:gd name="connsiteX1" fmla="*/ 9266552 w 9451024"/>
                <a:gd name="connsiteY1" fmla="*/ 0 h 2735082"/>
                <a:gd name="connsiteX2" fmla="*/ 9451024 w 9451024"/>
                <a:gd name="connsiteY2" fmla="*/ 184472 h 2735082"/>
                <a:gd name="connsiteX3" fmla="*/ 9451024 w 9451024"/>
                <a:gd name="connsiteY3" fmla="*/ 659138 h 2735082"/>
                <a:gd name="connsiteX4" fmla="*/ 9451024 w 9451024"/>
                <a:gd name="connsiteY4" fmla="*/ 922336 h 2735082"/>
                <a:gd name="connsiteX5" fmla="*/ 9451024 w 9451024"/>
                <a:gd name="connsiteY5" fmla="*/ 1812746 h 2735082"/>
                <a:gd name="connsiteX6" fmla="*/ 9451024 w 9451024"/>
                <a:gd name="connsiteY6" fmla="*/ 2132626 h 2735082"/>
                <a:gd name="connsiteX7" fmla="*/ 9451024 w 9451024"/>
                <a:gd name="connsiteY7" fmla="*/ 2550610 h 2735082"/>
                <a:gd name="connsiteX8" fmla="*/ 9266552 w 9451024"/>
                <a:gd name="connsiteY8" fmla="*/ 2735082 h 2735082"/>
                <a:gd name="connsiteX9" fmla="*/ 184472 w 9451024"/>
                <a:gd name="connsiteY9" fmla="*/ 2735082 h 2735082"/>
                <a:gd name="connsiteX10" fmla="*/ 0 w 9451024"/>
                <a:gd name="connsiteY10" fmla="*/ 2550610 h 2735082"/>
                <a:gd name="connsiteX11" fmla="*/ 0 w 9451024"/>
                <a:gd name="connsiteY11" fmla="*/ 1812746 h 2735082"/>
                <a:gd name="connsiteX12" fmla="*/ 0 w 9451024"/>
                <a:gd name="connsiteY12" fmla="*/ 1812746 h 2735082"/>
                <a:gd name="connsiteX13" fmla="*/ 0 w 9451024"/>
                <a:gd name="connsiteY13" fmla="*/ 922336 h 2735082"/>
                <a:gd name="connsiteX14" fmla="*/ 0 w 9451024"/>
                <a:gd name="connsiteY14" fmla="*/ 659138 h 2735082"/>
                <a:gd name="connsiteX15" fmla="*/ 0 w 9451024"/>
                <a:gd name="connsiteY15" fmla="*/ 184472 h 2735082"/>
                <a:gd name="connsiteX16" fmla="*/ 184472 w 9451024"/>
                <a:gd name="connsiteY16" fmla="*/ 0 h 27350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451024" h="2735082">
                  <a:moveTo>
                    <a:pt x="184472" y="0"/>
                  </a:moveTo>
                  <a:lnTo>
                    <a:pt x="9266552" y="0"/>
                  </a:lnTo>
                  <a:cubicBezTo>
                    <a:pt x="9368433" y="0"/>
                    <a:pt x="9451024" y="82591"/>
                    <a:pt x="9451024" y="184472"/>
                  </a:cubicBezTo>
                  <a:lnTo>
                    <a:pt x="9451024" y="659138"/>
                  </a:lnTo>
                  <a:lnTo>
                    <a:pt x="9451024" y="922336"/>
                  </a:lnTo>
                  <a:lnTo>
                    <a:pt x="9451024" y="1812746"/>
                  </a:lnTo>
                  <a:lnTo>
                    <a:pt x="9451024" y="2132626"/>
                  </a:lnTo>
                  <a:lnTo>
                    <a:pt x="9451024" y="2550610"/>
                  </a:lnTo>
                  <a:cubicBezTo>
                    <a:pt x="9451024" y="2652491"/>
                    <a:pt x="9368433" y="2735082"/>
                    <a:pt x="9266552" y="2735082"/>
                  </a:cubicBezTo>
                  <a:lnTo>
                    <a:pt x="184472" y="2735082"/>
                  </a:lnTo>
                  <a:cubicBezTo>
                    <a:pt x="82591" y="2735082"/>
                    <a:pt x="0" y="2652491"/>
                    <a:pt x="0" y="2550610"/>
                  </a:cubicBezTo>
                  <a:lnTo>
                    <a:pt x="0" y="1812746"/>
                  </a:lnTo>
                  <a:lnTo>
                    <a:pt x="0" y="1812746"/>
                  </a:lnTo>
                  <a:lnTo>
                    <a:pt x="0" y="922336"/>
                  </a:lnTo>
                  <a:lnTo>
                    <a:pt x="0" y="659138"/>
                  </a:lnTo>
                  <a:lnTo>
                    <a:pt x="0" y="184472"/>
                  </a:lnTo>
                  <a:cubicBezTo>
                    <a:pt x="0" y="82591"/>
                    <a:pt x="82591" y="0"/>
                    <a:pt x="184472" y="0"/>
                  </a:cubicBezTo>
                  <a:close/>
                </a:path>
              </a:pathLst>
            </a:cu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2" name="矩形 101"/>
          <p:cNvSpPr/>
          <p:nvPr/>
        </p:nvSpPr>
        <p:spPr>
          <a:xfrm>
            <a:off x="1860550" y="3263032"/>
            <a:ext cx="8760460" cy="24098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u="none" kern="1200" baseline="0">
                <a:solidFill>
                  <a:schemeClr val="tx1"/>
                </a:solidFill>
                <a:latin typeface="Tahoma" panose="020b0604030504040204" pitchFamily="2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8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4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20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宋体" panose="02010600030101010101" pitchFamily="2" charset="-122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just">
              <a:lnSpc>
                <a:spcPct val="200000"/>
              </a:lnSpc>
              <a:spcBef>
                <a:spcPct val="0"/>
              </a:spcBef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思源黑体 CN Medium"/>
                <a:ea typeface="思源黑体 CN Medium"/>
                <a:cs typeface="思源黑体 CN Normal" panose="020b0400000000000000" charset="-122"/>
                <a:sym typeface="思源黑体 CN Normal" panose="020b0400000000000000" charset="-122"/>
              </a:rPr>
              <a:t>一个学校最重大的事是</a:t>
            </a:r>
            <a:r>
              <a:rPr lang="zh-CN" altLang="zh-CN" sz="1800">
                <a:ln w="19050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思源黑体 CN Medium"/>
                <a:ea typeface="思源黑体 CN Medium"/>
                <a:cs typeface="思源黑体 CN Normal" panose="020b0400000000000000" charset="-122"/>
                <a:sym typeface="思源黑体 CN Normal" panose="020b0400000000000000" charset="-122"/>
              </a:rPr>
              <a:t>教育孩子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思源黑体 CN Medium"/>
                <a:ea typeface="思源黑体 CN Medium"/>
                <a:cs typeface="思源黑体 CN Normal" panose="020b0400000000000000" charset="-122"/>
                <a:sym typeface="思源黑体 CN Normal" panose="020b0400000000000000" charset="-122"/>
              </a:rPr>
              <a:t>，一个家庭最重要的事同样也是</a:t>
            </a:r>
            <a:r>
              <a:rPr lang="zh-CN" altLang="zh-CN" sz="1800">
                <a:ln w="19050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思源黑体 CN Medium"/>
                <a:ea typeface="思源黑体 CN Medium"/>
                <a:cs typeface="思源黑体 CN Normal" panose="020b0400000000000000" charset="-122"/>
                <a:sym typeface="思源黑体 CN Normal" panose="020b0400000000000000" charset="-122"/>
              </a:rPr>
              <a:t>教育孩子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思源黑体 CN Medium"/>
                <a:ea typeface="思源黑体 CN Medium"/>
                <a:cs typeface="思源黑体 CN Normal" panose="020b0400000000000000" charset="-122"/>
                <a:sym typeface="思源黑体 CN Normal" panose="020b0400000000000000" charset="-122"/>
              </a:rPr>
              <a:t>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思源黑体 CN Medium"/>
              <a:ea typeface="思源黑体 CN Medium"/>
              <a:cs typeface="思源黑体 CN Normal" panose="020b0400000000000000" charset="-122"/>
              <a:sym typeface="思源黑体 CN Normal" panose="020b0400000000000000" charset="-122"/>
            </a:endParaRPr>
          </a:p>
          <a:p>
            <a:pPr marL="0" lvl="0" indent="0" algn="just">
              <a:lnSpc>
                <a:spcPct val="200000"/>
              </a:lnSpc>
              <a:spcBef>
                <a:spcPct val="0"/>
              </a:spcBef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思源黑体 CN Medium"/>
                <a:ea typeface="思源黑体 CN Medium"/>
                <a:cs typeface="思源黑体 CN Normal" panose="020b0400000000000000" charset="-122"/>
                <a:sym typeface="思源黑体 CN Normal" panose="020b0400000000000000" charset="-122"/>
              </a:rPr>
              <a:t>而往往我们当中有很多家长会认为，孩子上了学，吃穿问题由家长解决，而教育问题全部由教师去管。这种观点是不对的，你想，同样一个教师在同样一个班级上课，为什么有的学生学习成绩好，而有的学生学习成绩差一些呢？这其中关键在于</a:t>
            </a:r>
            <a:r>
              <a:rPr lang="zh-CN" altLang="zh-CN" sz="1800">
                <a:ln w="19050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思源黑体 CN Medium"/>
                <a:ea typeface="思源黑体 CN Medium"/>
                <a:cs typeface="思源黑体 CN Normal" panose="020b0400000000000000" charset="-122"/>
                <a:sym typeface="思源黑体 CN Normal" panose="020b0400000000000000" charset="-122"/>
              </a:rPr>
              <a:t>家庭教育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思源黑体 CN Medium"/>
                <a:ea typeface="思源黑体 CN Medium"/>
                <a:cs typeface="思源黑体 CN Normal" panose="020b0400000000000000" charset="-122"/>
                <a:sym typeface="思源黑体 CN Normal" panose="020b0400000000000000" charset="-122"/>
              </a:rPr>
              <a:t>。 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思源黑体 CN Medium"/>
              <a:ea typeface="思源黑体 CN Medium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507170" y="607886"/>
            <a:ext cx="34163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走出家庭教育的误区</a:t>
            </a:r>
            <a:endParaRPr lang="zh-CN" altLang="en-US" sz="28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5" name="矩形: 圆角 4"/>
          <p:cNvSpPr/>
          <p:nvPr/>
        </p:nvSpPr>
        <p:spPr>
          <a:xfrm>
            <a:off x="1585944" y="2203939"/>
            <a:ext cx="3055556" cy="657726"/>
          </a:xfrm>
          <a:prstGeom prst="roundRect">
            <a:avLst>
              <a:gd name="adj" fmla="val 50000"/>
            </a:avLst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508000" dist="63500" dir="5400000" sx="101000" sy="101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rIns="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sym typeface="思源黑体 CN Regular" panose="020b0500000000000000" pitchFamily="34" charset="-122"/>
              </a:rPr>
              <a:t>家庭教育的重要性</a:t>
            </a:r>
            <a:endParaRPr lang="zh-CN" altLang="en-US" sz="2400">
              <a:solidFill>
                <a:schemeClr val="bg1"/>
              </a:solidFill>
              <a:sym typeface="思源黑体 CN Regular" panose="020b0500000000000000" pitchFamily="34" charset="-122"/>
            </a:endParaRPr>
          </a:p>
        </p:txBody>
      </p:sp>
      <p:pic>
        <p:nvPicPr>
          <p:cNvPr id="11" name="图片 10" descr="电脑游戏的截图&#10;&#10;低可信度描述已自动生成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7518" y="1738705"/>
            <a:ext cx="2011514" cy="1389773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/>
        </p:nvSpPr>
        <p:spPr>
          <a:xfrm>
            <a:off x="1507170" y="607886"/>
            <a:ext cx="34163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走出家庭教育的误区</a:t>
            </a:r>
            <a:endParaRPr lang="zh-CN" altLang="en-US" sz="28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1" name="矩形: 圆角 10"/>
          <p:cNvSpPr/>
          <p:nvPr/>
        </p:nvSpPr>
        <p:spPr>
          <a:xfrm>
            <a:off x="5067868" y="2429881"/>
            <a:ext cx="2465324" cy="540000"/>
          </a:xfrm>
          <a:prstGeom prst="roundRect">
            <a:avLst>
              <a:gd name="adj" fmla="val 50000"/>
            </a:avLst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508000" dist="63500" dir="5400000" sx="101000" sy="101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rIns="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rPr>
              <a:t>学习至上型</a:t>
            </a:r>
            <a:endParaRPr lang="zh-CN" altLang="en-US" sz="2000">
              <a:solidFill>
                <a:schemeClr val="bg1"/>
              </a:solidFill>
              <a:sym typeface="思源黑体 CN Regular" panose="020b0500000000000000" pitchFamily="34" charset="-122"/>
            </a:endParaRPr>
          </a:p>
        </p:txBody>
      </p:sp>
      <p:sp>
        <p:nvSpPr>
          <p:cNvPr id="12" name="矩形: 圆角 11"/>
          <p:cNvSpPr/>
          <p:nvPr/>
        </p:nvSpPr>
        <p:spPr>
          <a:xfrm>
            <a:off x="7747938" y="2429881"/>
            <a:ext cx="2466000" cy="540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/>
            </a:solidFill>
          </a:ln>
          <a:effectLst>
            <a:outerShdw blurRad="508000" dist="63500" dir="5400000" sx="101000" sy="101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rIns="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sym typeface="思源黑体 CN Regular" panose="020b0500000000000000" pitchFamily="34" charset="-122"/>
              </a:rPr>
              <a:t>以偏概全型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sym typeface="思源黑体 CN Regular" panose="020b0500000000000000" pitchFamily="34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1569230" y="2478504"/>
            <a:ext cx="2995136" cy="2995136"/>
            <a:chOff x="1246043" y="2350167"/>
            <a:chExt cx="2995136" cy="2995136"/>
          </a:xfrm>
        </p:grpSpPr>
        <p:sp>
          <p:nvSpPr>
            <p:cNvPr id="14" name="矩形: 圆角 13"/>
            <p:cNvSpPr/>
            <p:nvPr/>
          </p:nvSpPr>
          <p:spPr>
            <a:xfrm>
              <a:off x="1514501" y="2618625"/>
              <a:ext cx="2458220" cy="2458220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/>
                </a:gs>
                <a:gs pos="0">
                  <a:schemeClr val="accent1">
                    <a:lumMod val="90000"/>
                    <a:lumOff val="10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0" dist="63500" dir="5400000" sx="101000" sy="101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rIns="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0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心理</a:t>
              </a:r>
              <a:endParaRPr lang="en-US" altLang="zh-CN" sz="40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  <a:p>
              <a:pPr algn="ctr"/>
              <a:r>
                <a:rPr lang="zh-CN" altLang="en-US" sz="40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误区</a:t>
              </a:r>
              <a:endParaRPr lang="zh-CN" altLang="en-US" sz="40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  <p:sp>
          <p:nvSpPr>
            <p:cNvPr id="15" name="矩形: 圆角 14"/>
            <p:cNvSpPr/>
            <p:nvPr/>
          </p:nvSpPr>
          <p:spPr>
            <a:xfrm>
              <a:off x="1246043" y="2350167"/>
              <a:ext cx="2995136" cy="2995136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accent1">
                  <a:alpha val="50000"/>
                </a:schemeClr>
              </a:solidFill>
            </a:ln>
            <a:effectLst>
              <a:outerShdw blurRad="508000" dist="63500" dir="5400000" sx="101000" sy="101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rIns="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</p:grpSp>
      <p:sp>
        <p:nvSpPr>
          <p:cNvPr id="16" name="矩形: 圆角 15"/>
          <p:cNvSpPr/>
          <p:nvPr/>
        </p:nvSpPr>
        <p:spPr>
          <a:xfrm>
            <a:off x="5067868" y="3668887"/>
            <a:ext cx="2465324" cy="540000"/>
          </a:xfrm>
          <a:prstGeom prst="roundRect">
            <a:avLst>
              <a:gd name="adj" fmla="val 50000"/>
            </a:avLst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508000" dist="63500" dir="5400000" sx="101000" sy="101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rIns="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rPr>
              <a:t>急功近利型</a:t>
            </a:r>
            <a:endParaRPr lang="zh-CN" altLang="en-US" sz="2000">
              <a:solidFill>
                <a:schemeClr val="bg1"/>
              </a:solidFill>
              <a:sym typeface="思源黑体 CN Regular" panose="020b0500000000000000" pitchFamily="34" charset="-122"/>
            </a:endParaRPr>
          </a:p>
        </p:txBody>
      </p:sp>
      <p:sp>
        <p:nvSpPr>
          <p:cNvPr id="17" name="矩形: 圆角 16"/>
          <p:cNvSpPr/>
          <p:nvPr/>
        </p:nvSpPr>
        <p:spPr>
          <a:xfrm>
            <a:off x="5067868" y="4907893"/>
            <a:ext cx="2465324" cy="540000"/>
          </a:xfrm>
          <a:prstGeom prst="roundRect">
            <a:avLst>
              <a:gd name="adj" fmla="val 50000"/>
            </a:avLst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508000" dist="63500" dir="5400000" sx="101000" sy="101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rIns="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rPr>
              <a:t>低估质疑型</a:t>
            </a:r>
            <a:endParaRPr lang="zh-CN" altLang="en-US" sz="2000">
              <a:solidFill>
                <a:schemeClr val="bg1"/>
              </a:solidFill>
              <a:sym typeface="思源黑体 CN Regular" panose="020b0500000000000000" pitchFamily="34" charset="-122"/>
            </a:endParaRPr>
          </a:p>
        </p:txBody>
      </p:sp>
      <p:sp>
        <p:nvSpPr>
          <p:cNvPr id="18" name="矩形: 圆角 17"/>
          <p:cNvSpPr/>
          <p:nvPr/>
        </p:nvSpPr>
        <p:spPr>
          <a:xfrm>
            <a:off x="7747938" y="3668887"/>
            <a:ext cx="2466000" cy="540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/>
            </a:solidFill>
          </a:ln>
          <a:effectLst>
            <a:outerShdw blurRad="508000" dist="63500" dir="5400000" sx="101000" sy="101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rIns="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sym typeface="思源黑体 CN Regular" panose="020b0500000000000000" pitchFamily="34" charset="-122"/>
              </a:rPr>
              <a:t>庸俗功利型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sym typeface="思源黑体 CN Regular" panose="020b0500000000000000" pitchFamily="34" charset="-122"/>
            </a:endParaRPr>
          </a:p>
        </p:txBody>
      </p:sp>
      <p:sp>
        <p:nvSpPr>
          <p:cNvPr id="19" name="矩形: 圆角 18"/>
          <p:cNvSpPr/>
          <p:nvPr/>
        </p:nvSpPr>
        <p:spPr>
          <a:xfrm>
            <a:off x="7747938" y="4907893"/>
            <a:ext cx="2466000" cy="540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/>
            </a:solidFill>
          </a:ln>
          <a:effectLst>
            <a:outerShdw blurRad="508000" dist="63500" dir="5400000" sx="101000" sy="101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rIns="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sym typeface="思源黑体 CN Regular" panose="020b0500000000000000" pitchFamily="34" charset="-122"/>
              </a:rPr>
              <a:t>忽略优点型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sym typeface="思源黑体 CN Regular" panose="020b0500000000000000" pitchFamily="34" charset="-122"/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2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7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6" grpId="0"/>
      <p:bldP spid="17" grpId="0"/>
      <p:bldP spid="18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0"/>
          <p:cNvSpPr txBox="1"/>
          <p:nvPr/>
        </p:nvSpPr>
        <p:spPr>
          <a:xfrm>
            <a:off x="1507170" y="607886"/>
            <a:ext cx="34163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走出家庭教育的误区</a:t>
            </a:r>
            <a:endParaRPr lang="zh-CN" altLang="en-US" sz="28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矩形: 圆角 11"/>
          <p:cNvSpPr/>
          <p:nvPr/>
        </p:nvSpPr>
        <p:spPr>
          <a:xfrm>
            <a:off x="1297973" y="2484297"/>
            <a:ext cx="4798027" cy="540000"/>
          </a:xfrm>
          <a:prstGeom prst="roundRect">
            <a:avLst>
              <a:gd name="adj" fmla="val 50000"/>
            </a:avLst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508000" dist="63500" dir="5400000" sx="101000" sy="101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rIns="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rPr>
              <a:t>家庭教育的误区</a:t>
            </a:r>
            <a:r>
              <a:rPr lang="en-US" altLang="zh-CN" sz="2000">
                <a:solidFill>
                  <a:schemeClr val="bg1"/>
                </a:solidFill>
                <a:sym typeface="思源黑体 CN Regular" panose="020b0500000000000000" pitchFamily="34" charset="-122"/>
              </a:rPr>
              <a:t>——</a:t>
            </a:r>
            <a:r>
              <a: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rPr>
              <a:t>教育方式误区</a:t>
            </a:r>
            <a:endParaRPr lang="zh-CN" altLang="en-US" sz="2000">
              <a:solidFill>
                <a:schemeClr val="bg1"/>
              </a:solidFill>
              <a:sym typeface="思源黑体 CN Regular" panose="020b0500000000000000" pitchFamily="34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507171" y="3487613"/>
            <a:ext cx="1852744" cy="767219"/>
            <a:chOff x="1507171" y="3429000"/>
            <a:chExt cx="1852744" cy="767219"/>
          </a:xfrm>
        </p:grpSpPr>
        <p:sp>
          <p:nvSpPr>
            <p:cNvPr id="2" name="矩形: 圆角 1"/>
            <p:cNvSpPr/>
            <p:nvPr/>
          </p:nvSpPr>
          <p:spPr>
            <a:xfrm>
              <a:off x="1507171" y="3429000"/>
              <a:ext cx="1852744" cy="767219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accent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/>
            </a:p>
          </p:txBody>
        </p:sp>
        <p:sp>
          <p:nvSpPr>
            <p:cNvPr id="14" name="矩形: 圆角 13"/>
            <p:cNvSpPr/>
            <p:nvPr/>
          </p:nvSpPr>
          <p:spPr>
            <a:xfrm>
              <a:off x="1569543" y="3488609"/>
              <a:ext cx="1728000" cy="648000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/>
                <a:t>过分宠爱</a:t>
              </a:r>
              <a:endParaRPr lang="zh-CN" altLang="en-US" sz="2400"/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3606677" y="3487613"/>
            <a:ext cx="1852744" cy="767219"/>
            <a:chOff x="1507171" y="3429000"/>
            <a:chExt cx="1852744" cy="767219"/>
          </a:xfrm>
        </p:grpSpPr>
        <p:sp>
          <p:nvSpPr>
            <p:cNvPr id="17" name="矩形: 圆角 16"/>
            <p:cNvSpPr/>
            <p:nvPr/>
          </p:nvSpPr>
          <p:spPr>
            <a:xfrm>
              <a:off x="1507171" y="3429000"/>
              <a:ext cx="1852744" cy="767219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accent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/>
            </a:p>
          </p:txBody>
        </p:sp>
        <p:sp>
          <p:nvSpPr>
            <p:cNvPr id="18" name="矩形: 圆角 17"/>
            <p:cNvSpPr/>
            <p:nvPr/>
          </p:nvSpPr>
          <p:spPr>
            <a:xfrm>
              <a:off x="1569543" y="3488609"/>
              <a:ext cx="1728000" cy="648000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/>
                <a:t>过分专制</a:t>
              </a:r>
              <a:endParaRPr lang="zh-CN" altLang="en-US" sz="2400"/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5706183" y="3487613"/>
            <a:ext cx="1852744" cy="767219"/>
            <a:chOff x="1507171" y="3429000"/>
            <a:chExt cx="1852744" cy="767219"/>
          </a:xfrm>
        </p:grpSpPr>
        <p:sp>
          <p:nvSpPr>
            <p:cNvPr id="20" name="矩形: 圆角 19"/>
            <p:cNvSpPr/>
            <p:nvPr/>
          </p:nvSpPr>
          <p:spPr>
            <a:xfrm>
              <a:off x="1507171" y="3429000"/>
              <a:ext cx="1852744" cy="767219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accent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/>
            </a:p>
          </p:txBody>
        </p:sp>
        <p:sp>
          <p:nvSpPr>
            <p:cNvPr id="21" name="矩形: 圆角 20"/>
            <p:cNvSpPr/>
            <p:nvPr/>
          </p:nvSpPr>
          <p:spPr>
            <a:xfrm>
              <a:off x="1569543" y="3488609"/>
              <a:ext cx="1728000" cy="648000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/>
                <a:t>乱发脾气</a:t>
              </a:r>
              <a:endParaRPr lang="zh-CN" altLang="en-US" sz="2400"/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7805689" y="3487613"/>
            <a:ext cx="1852744" cy="767219"/>
            <a:chOff x="1507171" y="3429000"/>
            <a:chExt cx="1852744" cy="767219"/>
          </a:xfrm>
        </p:grpSpPr>
        <p:sp>
          <p:nvSpPr>
            <p:cNvPr id="23" name="矩形: 圆角 22"/>
            <p:cNvSpPr/>
            <p:nvPr/>
          </p:nvSpPr>
          <p:spPr>
            <a:xfrm>
              <a:off x="1507171" y="3429000"/>
              <a:ext cx="1852744" cy="767219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accent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/>
            </a:p>
          </p:txBody>
        </p:sp>
        <p:sp>
          <p:nvSpPr>
            <p:cNvPr id="24" name="矩形: 圆角 23"/>
            <p:cNvSpPr/>
            <p:nvPr/>
          </p:nvSpPr>
          <p:spPr>
            <a:xfrm>
              <a:off x="1569543" y="3488609"/>
              <a:ext cx="1728000" cy="648000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/>
                <a:t>过度保护</a:t>
              </a:r>
              <a:endParaRPr lang="zh-CN" altLang="en-US" sz="2400"/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1507171" y="4584751"/>
            <a:ext cx="1852744" cy="767219"/>
            <a:chOff x="1507171" y="3429000"/>
            <a:chExt cx="1852744" cy="767219"/>
          </a:xfrm>
        </p:grpSpPr>
        <p:sp>
          <p:nvSpPr>
            <p:cNvPr id="26" name="矩形: 圆角 25"/>
            <p:cNvSpPr/>
            <p:nvPr/>
          </p:nvSpPr>
          <p:spPr>
            <a:xfrm>
              <a:off x="1507171" y="3429000"/>
              <a:ext cx="1852744" cy="767219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accent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/>
            </a:p>
          </p:txBody>
        </p:sp>
        <p:sp>
          <p:nvSpPr>
            <p:cNvPr id="36" name="矩形: 圆角 35"/>
            <p:cNvSpPr/>
            <p:nvPr/>
          </p:nvSpPr>
          <p:spPr>
            <a:xfrm>
              <a:off x="1569543" y="3488609"/>
              <a:ext cx="1728000" cy="648000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/>
                <a:t>过度放纵</a:t>
              </a:r>
              <a:endParaRPr lang="zh-CN" altLang="en-US" sz="2400"/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3606677" y="4584751"/>
            <a:ext cx="1852744" cy="767219"/>
            <a:chOff x="1507171" y="3429000"/>
            <a:chExt cx="1852744" cy="767219"/>
          </a:xfrm>
        </p:grpSpPr>
        <p:sp>
          <p:nvSpPr>
            <p:cNvPr id="38" name="矩形: 圆角 37"/>
            <p:cNvSpPr/>
            <p:nvPr/>
          </p:nvSpPr>
          <p:spPr>
            <a:xfrm>
              <a:off x="1507171" y="3429000"/>
              <a:ext cx="1852744" cy="767219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accent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/>
            </a:p>
          </p:txBody>
        </p:sp>
        <p:sp>
          <p:nvSpPr>
            <p:cNvPr id="39" name="矩形: 圆角 38"/>
            <p:cNvSpPr/>
            <p:nvPr/>
          </p:nvSpPr>
          <p:spPr>
            <a:xfrm>
              <a:off x="1569543" y="3488609"/>
              <a:ext cx="1728000" cy="648000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/>
                <a:t>限制说话</a:t>
              </a:r>
              <a:endParaRPr lang="zh-CN" altLang="en-US" sz="2400"/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5706183" y="4584751"/>
            <a:ext cx="1852744" cy="767219"/>
            <a:chOff x="1507171" y="3429000"/>
            <a:chExt cx="1852744" cy="767219"/>
          </a:xfrm>
        </p:grpSpPr>
        <p:sp>
          <p:nvSpPr>
            <p:cNvPr id="41" name="矩形: 圆角 40"/>
            <p:cNvSpPr/>
            <p:nvPr/>
          </p:nvSpPr>
          <p:spPr>
            <a:xfrm>
              <a:off x="1507171" y="3429000"/>
              <a:ext cx="1852744" cy="767219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accent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/>
            </a:p>
          </p:txBody>
        </p:sp>
        <p:sp>
          <p:nvSpPr>
            <p:cNvPr id="42" name="矩形: 圆角 41"/>
            <p:cNvSpPr/>
            <p:nvPr/>
          </p:nvSpPr>
          <p:spPr>
            <a:xfrm>
              <a:off x="1569543" y="3488609"/>
              <a:ext cx="1728000" cy="648000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/>
                <a:t>脸色严厉</a:t>
              </a:r>
              <a:endParaRPr lang="zh-CN" altLang="en-US" sz="2400"/>
            </a:p>
          </p:txBody>
        </p:sp>
      </p:grpSp>
      <p:grpSp>
        <p:nvGrpSpPr>
          <p:cNvPr id="43" name="组合 42"/>
          <p:cNvGrpSpPr/>
          <p:nvPr/>
        </p:nvGrpSpPr>
        <p:grpSpPr>
          <a:xfrm>
            <a:off x="7805689" y="4584751"/>
            <a:ext cx="1852744" cy="767219"/>
            <a:chOff x="1507171" y="3429000"/>
            <a:chExt cx="1852744" cy="767219"/>
          </a:xfrm>
        </p:grpSpPr>
        <p:sp>
          <p:nvSpPr>
            <p:cNvPr id="44" name="矩形: 圆角 43"/>
            <p:cNvSpPr/>
            <p:nvPr/>
          </p:nvSpPr>
          <p:spPr>
            <a:xfrm>
              <a:off x="1507171" y="3429000"/>
              <a:ext cx="1852744" cy="767219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accent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/>
            </a:p>
          </p:txBody>
        </p:sp>
        <p:sp>
          <p:nvSpPr>
            <p:cNvPr id="45" name="矩形: 圆角 44"/>
            <p:cNvSpPr/>
            <p:nvPr/>
          </p:nvSpPr>
          <p:spPr>
            <a:xfrm>
              <a:off x="1569543" y="3488609"/>
              <a:ext cx="1728000" cy="648000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/>
                <a:t>漠不关心</a:t>
              </a:r>
              <a:endParaRPr lang="zh-CN" altLang="en-US" sz="2400"/>
            </a:p>
          </p:txBody>
        </p:sp>
      </p:grp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1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6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/>
        </p:nvSpPr>
        <p:spPr>
          <a:xfrm>
            <a:off x="1507170" y="607886"/>
            <a:ext cx="34163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走出家庭教育的误区</a:t>
            </a:r>
            <a:endParaRPr lang="zh-CN" altLang="en-US" sz="28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1" name="矩形: 圆角 10"/>
          <p:cNvSpPr/>
          <p:nvPr/>
        </p:nvSpPr>
        <p:spPr>
          <a:xfrm>
            <a:off x="4530009" y="1846902"/>
            <a:ext cx="3131983" cy="542877"/>
          </a:xfrm>
          <a:prstGeom prst="roundRect">
            <a:avLst>
              <a:gd name="adj" fmla="val 50000"/>
            </a:avLst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508000" dist="63500" dir="5400000" sx="101000" sy="101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rIns="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rPr>
              <a:t>怎样走出家庭误区</a:t>
            </a:r>
            <a:endParaRPr lang="zh-CN" altLang="en-US" sz="2000">
              <a:solidFill>
                <a:schemeClr val="bg1"/>
              </a:solidFill>
              <a:sym typeface="思源黑体 CN Regular" panose="020b0500000000000000" pitchFamily="34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1143564" y="3014822"/>
            <a:ext cx="3131984" cy="2726681"/>
            <a:chOff x="1093460" y="3102504"/>
            <a:chExt cx="3131984" cy="2726681"/>
          </a:xfrm>
        </p:grpSpPr>
        <p:sp>
          <p:nvSpPr>
            <p:cNvPr id="16" name="任意多边形: 形状 15"/>
            <p:cNvSpPr/>
            <p:nvPr/>
          </p:nvSpPr>
          <p:spPr>
            <a:xfrm>
              <a:off x="1093460" y="3336504"/>
              <a:ext cx="3131984" cy="2492681"/>
            </a:xfrm>
            <a:custGeom>
              <a:gdLst>
                <a:gd name="connsiteX0" fmla="*/ 93947 w 3131984"/>
                <a:gd name="connsiteY0" fmla="*/ 0 h 2793304"/>
                <a:gd name="connsiteX1" fmla="*/ 3038037 w 3131984"/>
                <a:gd name="connsiteY1" fmla="*/ 0 h 2793304"/>
                <a:gd name="connsiteX2" fmla="*/ 3131984 w 3131984"/>
                <a:gd name="connsiteY2" fmla="*/ 93947 h 2793304"/>
                <a:gd name="connsiteX3" fmla="*/ 3131984 w 3131984"/>
                <a:gd name="connsiteY3" fmla="*/ 313149 h 2793304"/>
                <a:gd name="connsiteX4" fmla="*/ 3131984 w 3131984"/>
                <a:gd name="connsiteY4" fmla="*/ 469724 h 2793304"/>
                <a:gd name="connsiteX5" fmla="*/ 3131984 w 3131984"/>
                <a:gd name="connsiteY5" fmla="*/ 2323580 h 2793304"/>
                <a:gd name="connsiteX6" fmla="*/ 3131984 w 3131984"/>
                <a:gd name="connsiteY6" fmla="*/ 2555310 h 2793304"/>
                <a:gd name="connsiteX7" fmla="*/ 3131984 w 3131984"/>
                <a:gd name="connsiteY7" fmla="*/ 2699357 h 2793304"/>
                <a:gd name="connsiteX8" fmla="*/ 3038037 w 3131984"/>
                <a:gd name="connsiteY8" fmla="*/ 2793304 h 2793304"/>
                <a:gd name="connsiteX9" fmla="*/ 93947 w 3131984"/>
                <a:gd name="connsiteY9" fmla="*/ 2793304 h 2793304"/>
                <a:gd name="connsiteX10" fmla="*/ 0 w 3131984"/>
                <a:gd name="connsiteY10" fmla="*/ 2699357 h 2793304"/>
                <a:gd name="connsiteX11" fmla="*/ 0 w 3131984"/>
                <a:gd name="connsiteY11" fmla="*/ 2323580 h 2793304"/>
                <a:gd name="connsiteX12" fmla="*/ 0 w 3131984"/>
                <a:gd name="connsiteY12" fmla="*/ 2323580 h 2793304"/>
                <a:gd name="connsiteX13" fmla="*/ 0 w 3131984"/>
                <a:gd name="connsiteY13" fmla="*/ 469724 h 2793304"/>
                <a:gd name="connsiteX14" fmla="*/ 0 w 3131984"/>
                <a:gd name="connsiteY14" fmla="*/ 313149 h 2793304"/>
                <a:gd name="connsiteX15" fmla="*/ 0 w 3131984"/>
                <a:gd name="connsiteY15" fmla="*/ 93947 h 2793304"/>
                <a:gd name="connsiteX16" fmla="*/ 93947 w 3131984"/>
                <a:gd name="connsiteY16" fmla="*/ 0 h 27933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31984" h="2793304">
                  <a:moveTo>
                    <a:pt x="93947" y="0"/>
                  </a:moveTo>
                  <a:lnTo>
                    <a:pt x="3038037" y="0"/>
                  </a:lnTo>
                  <a:cubicBezTo>
                    <a:pt x="3089922" y="0"/>
                    <a:pt x="3131984" y="42062"/>
                    <a:pt x="3131984" y="93947"/>
                  </a:cubicBezTo>
                  <a:lnTo>
                    <a:pt x="3131984" y="313149"/>
                  </a:lnTo>
                  <a:lnTo>
                    <a:pt x="3131984" y="469724"/>
                  </a:lnTo>
                  <a:lnTo>
                    <a:pt x="3131984" y="2323580"/>
                  </a:lnTo>
                  <a:lnTo>
                    <a:pt x="3131984" y="2555310"/>
                  </a:lnTo>
                  <a:lnTo>
                    <a:pt x="3131984" y="2699357"/>
                  </a:lnTo>
                  <a:cubicBezTo>
                    <a:pt x="3131984" y="2751242"/>
                    <a:pt x="3089922" y="2793304"/>
                    <a:pt x="3038037" y="2793304"/>
                  </a:cubicBezTo>
                  <a:lnTo>
                    <a:pt x="93947" y="2793304"/>
                  </a:lnTo>
                  <a:cubicBezTo>
                    <a:pt x="42062" y="2793304"/>
                    <a:pt x="0" y="2751242"/>
                    <a:pt x="0" y="2699357"/>
                  </a:cubicBezTo>
                  <a:lnTo>
                    <a:pt x="0" y="2323580"/>
                  </a:lnTo>
                  <a:lnTo>
                    <a:pt x="0" y="2323580"/>
                  </a:lnTo>
                  <a:lnTo>
                    <a:pt x="0" y="469724"/>
                  </a:lnTo>
                  <a:lnTo>
                    <a:pt x="0" y="313149"/>
                  </a:lnTo>
                  <a:lnTo>
                    <a:pt x="0" y="93947"/>
                  </a:lnTo>
                  <a:cubicBezTo>
                    <a:pt x="0" y="42062"/>
                    <a:pt x="42062" y="0"/>
                    <a:pt x="9394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矩形: 圆角 16"/>
            <p:cNvSpPr/>
            <p:nvPr/>
          </p:nvSpPr>
          <p:spPr>
            <a:xfrm>
              <a:off x="1818234" y="3102504"/>
              <a:ext cx="1682436" cy="468000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/>
                </a:gs>
                <a:gs pos="0">
                  <a:schemeClr val="accent1">
                    <a:lumMod val="90000"/>
                    <a:lumOff val="10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0" dist="63500" dir="5400000" sx="101000" sy="101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rIns="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平等原则</a:t>
              </a:r>
              <a:endPara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  <p:sp>
          <p:nvSpPr>
            <p:cNvPr id="3" name="文本框 2"/>
            <p:cNvSpPr txBox="1"/>
            <p:nvPr/>
          </p:nvSpPr>
          <p:spPr>
            <a:xfrm>
              <a:off x="1309452" y="3777924"/>
              <a:ext cx="2700000" cy="17873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500"/>
                <a:t>若能让孩子与父母有原则的平等讨论争辩问题事情，这不仅是互爱的充分体现，而且能够帮助孩子树立信心，明辨是非，丰富想象力和创造力</a:t>
              </a:r>
              <a:endParaRPr lang="zh-CN" altLang="en-US" sz="1500"/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4439555" y="3014822"/>
            <a:ext cx="3131984" cy="2726681"/>
            <a:chOff x="1093460" y="3102504"/>
            <a:chExt cx="3131984" cy="2726681"/>
          </a:xfrm>
        </p:grpSpPr>
        <p:sp>
          <p:nvSpPr>
            <p:cNvPr id="21" name="任意多边形: 形状 20"/>
            <p:cNvSpPr/>
            <p:nvPr/>
          </p:nvSpPr>
          <p:spPr>
            <a:xfrm>
              <a:off x="1093460" y="3336504"/>
              <a:ext cx="3131984" cy="2492681"/>
            </a:xfrm>
            <a:custGeom>
              <a:gdLst>
                <a:gd name="connsiteX0" fmla="*/ 93947 w 3131984"/>
                <a:gd name="connsiteY0" fmla="*/ 0 h 2793304"/>
                <a:gd name="connsiteX1" fmla="*/ 3038037 w 3131984"/>
                <a:gd name="connsiteY1" fmla="*/ 0 h 2793304"/>
                <a:gd name="connsiteX2" fmla="*/ 3131984 w 3131984"/>
                <a:gd name="connsiteY2" fmla="*/ 93947 h 2793304"/>
                <a:gd name="connsiteX3" fmla="*/ 3131984 w 3131984"/>
                <a:gd name="connsiteY3" fmla="*/ 313149 h 2793304"/>
                <a:gd name="connsiteX4" fmla="*/ 3131984 w 3131984"/>
                <a:gd name="connsiteY4" fmla="*/ 469724 h 2793304"/>
                <a:gd name="connsiteX5" fmla="*/ 3131984 w 3131984"/>
                <a:gd name="connsiteY5" fmla="*/ 2323580 h 2793304"/>
                <a:gd name="connsiteX6" fmla="*/ 3131984 w 3131984"/>
                <a:gd name="connsiteY6" fmla="*/ 2555310 h 2793304"/>
                <a:gd name="connsiteX7" fmla="*/ 3131984 w 3131984"/>
                <a:gd name="connsiteY7" fmla="*/ 2699357 h 2793304"/>
                <a:gd name="connsiteX8" fmla="*/ 3038037 w 3131984"/>
                <a:gd name="connsiteY8" fmla="*/ 2793304 h 2793304"/>
                <a:gd name="connsiteX9" fmla="*/ 93947 w 3131984"/>
                <a:gd name="connsiteY9" fmla="*/ 2793304 h 2793304"/>
                <a:gd name="connsiteX10" fmla="*/ 0 w 3131984"/>
                <a:gd name="connsiteY10" fmla="*/ 2699357 h 2793304"/>
                <a:gd name="connsiteX11" fmla="*/ 0 w 3131984"/>
                <a:gd name="connsiteY11" fmla="*/ 2323580 h 2793304"/>
                <a:gd name="connsiteX12" fmla="*/ 0 w 3131984"/>
                <a:gd name="connsiteY12" fmla="*/ 2323580 h 2793304"/>
                <a:gd name="connsiteX13" fmla="*/ 0 w 3131984"/>
                <a:gd name="connsiteY13" fmla="*/ 469724 h 2793304"/>
                <a:gd name="connsiteX14" fmla="*/ 0 w 3131984"/>
                <a:gd name="connsiteY14" fmla="*/ 313149 h 2793304"/>
                <a:gd name="connsiteX15" fmla="*/ 0 w 3131984"/>
                <a:gd name="connsiteY15" fmla="*/ 93947 h 2793304"/>
                <a:gd name="connsiteX16" fmla="*/ 93947 w 3131984"/>
                <a:gd name="connsiteY16" fmla="*/ 0 h 27933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31984" h="2793304">
                  <a:moveTo>
                    <a:pt x="93947" y="0"/>
                  </a:moveTo>
                  <a:lnTo>
                    <a:pt x="3038037" y="0"/>
                  </a:lnTo>
                  <a:cubicBezTo>
                    <a:pt x="3089922" y="0"/>
                    <a:pt x="3131984" y="42062"/>
                    <a:pt x="3131984" y="93947"/>
                  </a:cubicBezTo>
                  <a:lnTo>
                    <a:pt x="3131984" y="313149"/>
                  </a:lnTo>
                  <a:lnTo>
                    <a:pt x="3131984" y="469724"/>
                  </a:lnTo>
                  <a:lnTo>
                    <a:pt x="3131984" y="2323580"/>
                  </a:lnTo>
                  <a:lnTo>
                    <a:pt x="3131984" y="2555310"/>
                  </a:lnTo>
                  <a:lnTo>
                    <a:pt x="3131984" y="2699357"/>
                  </a:lnTo>
                  <a:cubicBezTo>
                    <a:pt x="3131984" y="2751242"/>
                    <a:pt x="3089922" y="2793304"/>
                    <a:pt x="3038037" y="2793304"/>
                  </a:cubicBezTo>
                  <a:lnTo>
                    <a:pt x="93947" y="2793304"/>
                  </a:lnTo>
                  <a:cubicBezTo>
                    <a:pt x="42062" y="2793304"/>
                    <a:pt x="0" y="2751242"/>
                    <a:pt x="0" y="2699357"/>
                  </a:cubicBezTo>
                  <a:lnTo>
                    <a:pt x="0" y="2323580"/>
                  </a:lnTo>
                  <a:lnTo>
                    <a:pt x="0" y="2323580"/>
                  </a:lnTo>
                  <a:lnTo>
                    <a:pt x="0" y="469724"/>
                  </a:lnTo>
                  <a:lnTo>
                    <a:pt x="0" y="313149"/>
                  </a:lnTo>
                  <a:lnTo>
                    <a:pt x="0" y="93947"/>
                  </a:lnTo>
                  <a:cubicBezTo>
                    <a:pt x="0" y="42062"/>
                    <a:pt x="42062" y="0"/>
                    <a:pt x="9394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矩形: 圆角 21"/>
            <p:cNvSpPr/>
            <p:nvPr/>
          </p:nvSpPr>
          <p:spPr>
            <a:xfrm>
              <a:off x="1818234" y="3102504"/>
              <a:ext cx="1682436" cy="468000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/>
                </a:gs>
                <a:gs pos="0">
                  <a:schemeClr val="accent1">
                    <a:lumMod val="90000"/>
                    <a:lumOff val="10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0" dist="63500" dir="5400000" sx="101000" sy="101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rIns="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尊重原则</a:t>
              </a:r>
              <a:endPara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1309452" y="3777924"/>
              <a:ext cx="2700000" cy="10948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500"/>
                <a:t>尊重与被尊重是相互的，只有家长尊重孩子，孩子才会更好地尊重家长。</a:t>
              </a:r>
              <a:endParaRPr lang="zh-CN" altLang="en-US" sz="1500"/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7735545" y="3014822"/>
            <a:ext cx="3131984" cy="2726681"/>
            <a:chOff x="1093460" y="3102504"/>
            <a:chExt cx="3131984" cy="2726681"/>
          </a:xfrm>
        </p:grpSpPr>
        <p:sp>
          <p:nvSpPr>
            <p:cNvPr id="25" name="任意多边形: 形状 24"/>
            <p:cNvSpPr/>
            <p:nvPr/>
          </p:nvSpPr>
          <p:spPr>
            <a:xfrm>
              <a:off x="1093460" y="3336504"/>
              <a:ext cx="3131984" cy="2492681"/>
            </a:xfrm>
            <a:custGeom>
              <a:gdLst>
                <a:gd name="connsiteX0" fmla="*/ 93947 w 3131984"/>
                <a:gd name="connsiteY0" fmla="*/ 0 h 2793304"/>
                <a:gd name="connsiteX1" fmla="*/ 3038037 w 3131984"/>
                <a:gd name="connsiteY1" fmla="*/ 0 h 2793304"/>
                <a:gd name="connsiteX2" fmla="*/ 3131984 w 3131984"/>
                <a:gd name="connsiteY2" fmla="*/ 93947 h 2793304"/>
                <a:gd name="connsiteX3" fmla="*/ 3131984 w 3131984"/>
                <a:gd name="connsiteY3" fmla="*/ 313149 h 2793304"/>
                <a:gd name="connsiteX4" fmla="*/ 3131984 w 3131984"/>
                <a:gd name="connsiteY4" fmla="*/ 469724 h 2793304"/>
                <a:gd name="connsiteX5" fmla="*/ 3131984 w 3131984"/>
                <a:gd name="connsiteY5" fmla="*/ 2323580 h 2793304"/>
                <a:gd name="connsiteX6" fmla="*/ 3131984 w 3131984"/>
                <a:gd name="connsiteY6" fmla="*/ 2555310 h 2793304"/>
                <a:gd name="connsiteX7" fmla="*/ 3131984 w 3131984"/>
                <a:gd name="connsiteY7" fmla="*/ 2699357 h 2793304"/>
                <a:gd name="connsiteX8" fmla="*/ 3038037 w 3131984"/>
                <a:gd name="connsiteY8" fmla="*/ 2793304 h 2793304"/>
                <a:gd name="connsiteX9" fmla="*/ 93947 w 3131984"/>
                <a:gd name="connsiteY9" fmla="*/ 2793304 h 2793304"/>
                <a:gd name="connsiteX10" fmla="*/ 0 w 3131984"/>
                <a:gd name="connsiteY10" fmla="*/ 2699357 h 2793304"/>
                <a:gd name="connsiteX11" fmla="*/ 0 w 3131984"/>
                <a:gd name="connsiteY11" fmla="*/ 2323580 h 2793304"/>
                <a:gd name="connsiteX12" fmla="*/ 0 w 3131984"/>
                <a:gd name="connsiteY12" fmla="*/ 2323580 h 2793304"/>
                <a:gd name="connsiteX13" fmla="*/ 0 w 3131984"/>
                <a:gd name="connsiteY13" fmla="*/ 469724 h 2793304"/>
                <a:gd name="connsiteX14" fmla="*/ 0 w 3131984"/>
                <a:gd name="connsiteY14" fmla="*/ 313149 h 2793304"/>
                <a:gd name="connsiteX15" fmla="*/ 0 w 3131984"/>
                <a:gd name="connsiteY15" fmla="*/ 93947 h 2793304"/>
                <a:gd name="connsiteX16" fmla="*/ 93947 w 3131984"/>
                <a:gd name="connsiteY16" fmla="*/ 0 h 27933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31984" h="2793304">
                  <a:moveTo>
                    <a:pt x="93947" y="0"/>
                  </a:moveTo>
                  <a:lnTo>
                    <a:pt x="3038037" y="0"/>
                  </a:lnTo>
                  <a:cubicBezTo>
                    <a:pt x="3089922" y="0"/>
                    <a:pt x="3131984" y="42062"/>
                    <a:pt x="3131984" y="93947"/>
                  </a:cubicBezTo>
                  <a:lnTo>
                    <a:pt x="3131984" y="313149"/>
                  </a:lnTo>
                  <a:lnTo>
                    <a:pt x="3131984" y="469724"/>
                  </a:lnTo>
                  <a:lnTo>
                    <a:pt x="3131984" y="2323580"/>
                  </a:lnTo>
                  <a:lnTo>
                    <a:pt x="3131984" y="2555310"/>
                  </a:lnTo>
                  <a:lnTo>
                    <a:pt x="3131984" y="2699357"/>
                  </a:lnTo>
                  <a:cubicBezTo>
                    <a:pt x="3131984" y="2751242"/>
                    <a:pt x="3089922" y="2793304"/>
                    <a:pt x="3038037" y="2793304"/>
                  </a:cubicBezTo>
                  <a:lnTo>
                    <a:pt x="93947" y="2793304"/>
                  </a:lnTo>
                  <a:cubicBezTo>
                    <a:pt x="42062" y="2793304"/>
                    <a:pt x="0" y="2751242"/>
                    <a:pt x="0" y="2699357"/>
                  </a:cubicBezTo>
                  <a:lnTo>
                    <a:pt x="0" y="2323580"/>
                  </a:lnTo>
                  <a:lnTo>
                    <a:pt x="0" y="2323580"/>
                  </a:lnTo>
                  <a:lnTo>
                    <a:pt x="0" y="469724"/>
                  </a:lnTo>
                  <a:lnTo>
                    <a:pt x="0" y="313149"/>
                  </a:lnTo>
                  <a:lnTo>
                    <a:pt x="0" y="93947"/>
                  </a:lnTo>
                  <a:cubicBezTo>
                    <a:pt x="0" y="42062"/>
                    <a:pt x="42062" y="0"/>
                    <a:pt x="9394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: 圆角 25"/>
            <p:cNvSpPr/>
            <p:nvPr/>
          </p:nvSpPr>
          <p:spPr>
            <a:xfrm>
              <a:off x="1818234" y="3102504"/>
              <a:ext cx="1682436" cy="468000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/>
                </a:gs>
                <a:gs pos="0">
                  <a:schemeClr val="accent1">
                    <a:lumMod val="90000"/>
                    <a:lumOff val="10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0" dist="63500" dir="5400000" sx="101000" sy="101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rIns="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交流原则</a:t>
              </a:r>
              <a:endPara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  <p:sp>
          <p:nvSpPr>
            <p:cNvPr id="27" name="文本框 26"/>
            <p:cNvSpPr txBox="1"/>
            <p:nvPr/>
          </p:nvSpPr>
          <p:spPr>
            <a:xfrm>
              <a:off x="1309452" y="3777924"/>
              <a:ext cx="2700000" cy="17873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500"/>
                <a:t>如果家长忽略孩子内在精神、情感交流沟通的需求，孩子和家长就会没话说，长期下去孩子与家长相处就会变得越来越疏远。</a:t>
              </a:r>
              <a:endParaRPr lang="zh-CN" altLang="en-US" sz="1500"/>
            </a:p>
          </p:txBody>
        </p:sp>
      </p:grp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/>
        </p:nvSpPr>
        <p:spPr>
          <a:xfrm>
            <a:off x="1507170" y="607886"/>
            <a:ext cx="34163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走出家庭教育的误区</a:t>
            </a:r>
            <a:endParaRPr lang="zh-CN" altLang="en-US" sz="28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7" name="矩形: 圆角 16"/>
          <p:cNvSpPr/>
          <p:nvPr/>
        </p:nvSpPr>
        <p:spPr>
          <a:xfrm>
            <a:off x="4530009" y="1846902"/>
            <a:ext cx="3131983" cy="542877"/>
          </a:xfrm>
          <a:prstGeom prst="roundRect">
            <a:avLst>
              <a:gd name="adj" fmla="val 50000"/>
            </a:avLst>
          </a:prstGeom>
          <a:gradFill>
            <a:gsLst>
              <a:gs pos="100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lin ang="5400000" scaled="1"/>
          </a:gradFill>
          <a:ln>
            <a:noFill/>
          </a:ln>
          <a:effectLst>
            <a:outerShdw blurRad="508000" dist="63500" dir="5400000" sx="101000" sy="101000" algn="ctr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rIns="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思源黑体 CN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rPr>
              <a:t>怎样走出家庭误区</a:t>
            </a:r>
            <a:endParaRPr lang="zh-CN" altLang="en-US" sz="2000">
              <a:solidFill>
                <a:schemeClr val="bg1"/>
              </a:solidFill>
              <a:sym typeface="思源黑体 CN Regular" panose="020b0500000000000000" pitchFamily="34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1143564" y="3014822"/>
            <a:ext cx="3131984" cy="2726681"/>
            <a:chOff x="1093460" y="3102504"/>
            <a:chExt cx="3131984" cy="2726681"/>
          </a:xfrm>
        </p:grpSpPr>
        <p:sp>
          <p:nvSpPr>
            <p:cNvPr id="19" name="任意多边形: 形状 18"/>
            <p:cNvSpPr/>
            <p:nvPr/>
          </p:nvSpPr>
          <p:spPr>
            <a:xfrm>
              <a:off x="1093460" y="3336504"/>
              <a:ext cx="3131984" cy="2492681"/>
            </a:xfrm>
            <a:custGeom>
              <a:gdLst>
                <a:gd name="connsiteX0" fmla="*/ 93947 w 3131984"/>
                <a:gd name="connsiteY0" fmla="*/ 0 h 2793304"/>
                <a:gd name="connsiteX1" fmla="*/ 3038037 w 3131984"/>
                <a:gd name="connsiteY1" fmla="*/ 0 h 2793304"/>
                <a:gd name="connsiteX2" fmla="*/ 3131984 w 3131984"/>
                <a:gd name="connsiteY2" fmla="*/ 93947 h 2793304"/>
                <a:gd name="connsiteX3" fmla="*/ 3131984 w 3131984"/>
                <a:gd name="connsiteY3" fmla="*/ 313149 h 2793304"/>
                <a:gd name="connsiteX4" fmla="*/ 3131984 w 3131984"/>
                <a:gd name="connsiteY4" fmla="*/ 469724 h 2793304"/>
                <a:gd name="connsiteX5" fmla="*/ 3131984 w 3131984"/>
                <a:gd name="connsiteY5" fmla="*/ 2323580 h 2793304"/>
                <a:gd name="connsiteX6" fmla="*/ 3131984 w 3131984"/>
                <a:gd name="connsiteY6" fmla="*/ 2555310 h 2793304"/>
                <a:gd name="connsiteX7" fmla="*/ 3131984 w 3131984"/>
                <a:gd name="connsiteY7" fmla="*/ 2699357 h 2793304"/>
                <a:gd name="connsiteX8" fmla="*/ 3038037 w 3131984"/>
                <a:gd name="connsiteY8" fmla="*/ 2793304 h 2793304"/>
                <a:gd name="connsiteX9" fmla="*/ 93947 w 3131984"/>
                <a:gd name="connsiteY9" fmla="*/ 2793304 h 2793304"/>
                <a:gd name="connsiteX10" fmla="*/ 0 w 3131984"/>
                <a:gd name="connsiteY10" fmla="*/ 2699357 h 2793304"/>
                <a:gd name="connsiteX11" fmla="*/ 0 w 3131984"/>
                <a:gd name="connsiteY11" fmla="*/ 2323580 h 2793304"/>
                <a:gd name="connsiteX12" fmla="*/ 0 w 3131984"/>
                <a:gd name="connsiteY12" fmla="*/ 2323580 h 2793304"/>
                <a:gd name="connsiteX13" fmla="*/ 0 w 3131984"/>
                <a:gd name="connsiteY13" fmla="*/ 469724 h 2793304"/>
                <a:gd name="connsiteX14" fmla="*/ 0 w 3131984"/>
                <a:gd name="connsiteY14" fmla="*/ 313149 h 2793304"/>
                <a:gd name="connsiteX15" fmla="*/ 0 w 3131984"/>
                <a:gd name="connsiteY15" fmla="*/ 93947 h 2793304"/>
                <a:gd name="connsiteX16" fmla="*/ 93947 w 3131984"/>
                <a:gd name="connsiteY16" fmla="*/ 0 h 27933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31984" h="2793304">
                  <a:moveTo>
                    <a:pt x="93947" y="0"/>
                  </a:moveTo>
                  <a:lnTo>
                    <a:pt x="3038037" y="0"/>
                  </a:lnTo>
                  <a:cubicBezTo>
                    <a:pt x="3089922" y="0"/>
                    <a:pt x="3131984" y="42062"/>
                    <a:pt x="3131984" y="93947"/>
                  </a:cubicBezTo>
                  <a:lnTo>
                    <a:pt x="3131984" y="313149"/>
                  </a:lnTo>
                  <a:lnTo>
                    <a:pt x="3131984" y="469724"/>
                  </a:lnTo>
                  <a:lnTo>
                    <a:pt x="3131984" y="2323580"/>
                  </a:lnTo>
                  <a:lnTo>
                    <a:pt x="3131984" y="2555310"/>
                  </a:lnTo>
                  <a:lnTo>
                    <a:pt x="3131984" y="2699357"/>
                  </a:lnTo>
                  <a:cubicBezTo>
                    <a:pt x="3131984" y="2751242"/>
                    <a:pt x="3089922" y="2793304"/>
                    <a:pt x="3038037" y="2793304"/>
                  </a:cubicBezTo>
                  <a:lnTo>
                    <a:pt x="93947" y="2793304"/>
                  </a:lnTo>
                  <a:cubicBezTo>
                    <a:pt x="42062" y="2793304"/>
                    <a:pt x="0" y="2751242"/>
                    <a:pt x="0" y="2699357"/>
                  </a:cubicBezTo>
                  <a:lnTo>
                    <a:pt x="0" y="2323580"/>
                  </a:lnTo>
                  <a:lnTo>
                    <a:pt x="0" y="2323580"/>
                  </a:lnTo>
                  <a:lnTo>
                    <a:pt x="0" y="469724"/>
                  </a:lnTo>
                  <a:lnTo>
                    <a:pt x="0" y="313149"/>
                  </a:lnTo>
                  <a:lnTo>
                    <a:pt x="0" y="93947"/>
                  </a:lnTo>
                  <a:cubicBezTo>
                    <a:pt x="0" y="42062"/>
                    <a:pt x="42062" y="0"/>
                    <a:pt x="9394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矩形: 圆角 19"/>
            <p:cNvSpPr/>
            <p:nvPr/>
          </p:nvSpPr>
          <p:spPr>
            <a:xfrm>
              <a:off x="1818234" y="3102504"/>
              <a:ext cx="1682436" cy="468000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/>
                </a:gs>
                <a:gs pos="0">
                  <a:schemeClr val="accent1">
                    <a:lumMod val="90000"/>
                    <a:lumOff val="10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0" dist="63500" dir="5400000" sx="101000" sy="101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rIns="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自由原则</a:t>
              </a:r>
              <a:endPara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1309452" y="3777924"/>
              <a:ext cx="2700000" cy="17873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500"/>
                <a:t>很多家长会把孩子管得很严很死，但结果却往往吃力不讨好，甚至引起悲剧，所以家长应该相信孩子的能力，要给予孩子一个自由发展的空间。</a:t>
              </a:r>
              <a:endParaRPr lang="zh-CN" altLang="en-US" sz="1500"/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4439555" y="3014822"/>
            <a:ext cx="3131984" cy="2726681"/>
            <a:chOff x="1093460" y="3102504"/>
            <a:chExt cx="3131984" cy="2726681"/>
          </a:xfrm>
        </p:grpSpPr>
        <p:sp>
          <p:nvSpPr>
            <p:cNvPr id="23" name="任意多边形: 形状 22"/>
            <p:cNvSpPr/>
            <p:nvPr/>
          </p:nvSpPr>
          <p:spPr>
            <a:xfrm>
              <a:off x="1093460" y="3336504"/>
              <a:ext cx="3131984" cy="2492681"/>
            </a:xfrm>
            <a:custGeom>
              <a:gdLst>
                <a:gd name="connsiteX0" fmla="*/ 93947 w 3131984"/>
                <a:gd name="connsiteY0" fmla="*/ 0 h 2793304"/>
                <a:gd name="connsiteX1" fmla="*/ 3038037 w 3131984"/>
                <a:gd name="connsiteY1" fmla="*/ 0 h 2793304"/>
                <a:gd name="connsiteX2" fmla="*/ 3131984 w 3131984"/>
                <a:gd name="connsiteY2" fmla="*/ 93947 h 2793304"/>
                <a:gd name="connsiteX3" fmla="*/ 3131984 w 3131984"/>
                <a:gd name="connsiteY3" fmla="*/ 313149 h 2793304"/>
                <a:gd name="connsiteX4" fmla="*/ 3131984 w 3131984"/>
                <a:gd name="connsiteY4" fmla="*/ 469724 h 2793304"/>
                <a:gd name="connsiteX5" fmla="*/ 3131984 w 3131984"/>
                <a:gd name="connsiteY5" fmla="*/ 2323580 h 2793304"/>
                <a:gd name="connsiteX6" fmla="*/ 3131984 w 3131984"/>
                <a:gd name="connsiteY6" fmla="*/ 2555310 h 2793304"/>
                <a:gd name="connsiteX7" fmla="*/ 3131984 w 3131984"/>
                <a:gd name="connsiteY7" fmla="*/ 2699357 h 2793304"/>
                <a:gd name="connsiteX8" fmla="*/ 3038037 w 3131984"/>
                <a:gd name="connsiteY8" fmla="*/ 2793304 h 2793304"/>
                <a:gd name="connsiteX9" fmla="*/ 93947 w 3131984"/>
                <a:gd name="connsiteY9" fmla="*/ 2793304 h 2793304"/>
                <a:gd name="connsiteX10" fmla="*/ 0 w 3131984"/>
                <a:gd name="connsiteY10" fmla="*/ 2699357 h 2793304"/>
                <a:gd name="connsiteX11" fmla="*/ 0 w 3131984"/>
                <a:gd name="connsiteY11" fmla="*/ 2323580 h 2793304"/>
                <a:gd name="connsiteX12" fmla="*/ 0 w 3131984"/>
                <a:gd name="connsiteY12" fmla="*/ 2323580 h 2793304"/>
                <a:gd name="connsiteX13" fmla="*/ 0 w 3131984"/>
                <a:gd name="connsiteY13" fmla="*/ 469724 h 2793304"/>
                <a:gd name="connsiteX14" fmla="*/ 0 w 3131984"/>
                <a:gd name="connsiteY14" fmla="*/ 313149 h 2793304"/>
                <a:gd name="connsiteX15" fmla="*/ 0 w 3131984"/>
                <a:gd name="connsiteY15" fmla="*/ 93947 h 2793304"/>
                <a:gd name="connsiteX16" fmla="*/ 93947 w 3131984"/>
                <a:gd name="connsiteY16" fmla="*/ 0 h 27933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31984" h="2793304">
                  <a:moveTo>
                    <a:pt x="93947" y="0"/>
                  </a:moveTo>
                  <a:lnTo>
                    <a:pt x="3038037" y="0"/>
                  </a:lnTo>
                  <a:cubicBezTo>
                    <a:pt x="3089922" y="0"/>
                    <a:pt x="3131984" y="42062"/>
                    <a:pt x="3131984" y="93947"/>
                  </a:cubicBezTo>
                  <a:lnTo>
                    <a:pt x="3131984" y="313149"/>
                  </a:lnTo>
                  <a:lnTo>
                    <a:pt x="3131984" y="469724"/>
                  </a:lnTo>
                  <a:lnTo>
                    <a:pt x="3131984" y="2323580"/>
                  </a:lnTo>
                  <a:lnTo>
                    <a:pt x="3131984" y="2555310"/>
                  </a:lnTo>
                  <a:lnTo>
                    <a:pt x="3131984" y="2699357"/>
                  </a:lnTo>
                  <a:cubicBezTo>
                    <a:pt x="3131984" y="2751242"/>
                    <a:pt x="3089922" y="2793304"/>
                    <a:pt x="3038037" y="2793304"/>
                  </a:cubicBezTo>
                  <a:lnTo>
                    <a:pt x="93947" y="2793304"/>
                  </a:lnTo>
                  <a:cubicBezTo>
                    <a:pt x="42062" y="2793304"/>
                    <a:pt x="0" y="2751242"/>
                    <a:pt x="0" y="2699357"/>
                  </a:cubicBezTo>
                  <a:lnTo>
                    <a:pt x="0" y="2323580"/>
                  </a:lnTo>
                  <a:lnTo>
                    <a:pt x="0" y="2323580"/>
                  </a:lnTo>
                  <a:lnTo>
                    <a:pt x="0" y="469724"/>
                  </a:lnTo>
                  <a:lnTo>
                    <a:pt x="0" y="313149"/>
                  </a:lnTo>
                  <a:lnTo>
                    <a:pt x="0" y="93947"/>
                  </a:lnTo>
                  <a:cubicBezTo>
                    <a:pt x="0" y="42062"/>
                    <a:pt x="42062" y="0"/>
                    <a:pt x="9394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矩形: 圆角 23"/>
            <p:cNvSpPr/>
            <p:nvPr/>
          </p:nvSpPr>
          <p:spPr>
            <a:xfrm>
              <a:off x="1818234" y="3102504"/>
              <a:ext cx="1682436" cy="468000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/>
                </a:gs>
                <a:gs pos="0">
                  <a:schemeClr val="accent1">
                    <a:lumMod val="90000"/>
                    <a:lumOff val="10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0" dist="63500" dir="5400000" sx="101000" sy="101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rIns="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榜样原则</a:t>
              </a:r>
              <a:endPara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1309452" y="3777924"/>
              <a:ext cx="2700000" cy="7486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500"/>
                <a:t>父母是孩子最好的榜样，可以通过学习和故事中中找榜样，</a:t>
              </a:r>
              <a:endParaRPr lang="zh-CN" altLang="en-US" sz="1500"/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7735545" y="3014822"/>
            <a:ext cx="3131984" cy="2726681"/>
            <a:chOff x="1093460" y="3102504"/>
            <a:chExt cx="3131984" cy="2726681"/>
          </a:xfrm>
        </p:grpSpPr>
        <p:sp>
          <p:nvSpPr>
            <p:cNvPr id="27" name="任意多边形: 形状 26"/>
            <p:cNvSpPr/>
            <p:nvPr/>
          </p:nvSpPr>
          <p:spPr>
            <a:xfrm>
              <a:off x="1093460" y="3336504"/>
              <a:ext cx="3131984" cy="2492681"/>
            </a:xfrm>
            <a:custGeom>
              <a:gdLst>
                <a:gd name="connsiteX0" fmla="*/ 93947 w 3131984"/>
                <a:gd name="connsiteY0" fmla="*/ 0 h 2793304"/>
                <a:gd name="connsiteX1" fmla="*/ 3038037 w 3131984"/>
                <a:gd name="connsiteY1" fmla="*/ 0 h 2793304"/>
                <a:gd name="connsiteX2" fmla="*/ 3131984 w 3131984"/>
                <a:gd name="connsiteY2" fmla="*/ 93947 h 2793304"/>
                <a:gd name="connsiteX3" fmla="*/ 3131984 w 3131984"/>
                <a:gd name="connsiteY3" fmla="*/ 313149 h 2793304"/>
                <a:gd name="connsiteX4" fmla="*/ 3131984 w 3131984"/>
                <a:gd name="connsiteY4" fmla="*/ 469724 h 2793304"/>
                <a:gd name="connsiteX5" fmla="*/ 3131984 w 3131984"/>
                <a:gd name="connsiteY5" fmla="*/ 2323580 h 2793304"/>
                <a:gd name="connsiteX6" fmla="*/ 3131984 w 3131984"/>
                <a:gd name="connsiteY6" fmla="*/ 2555310 h 2793304"/>
                <a:gd name="connsiteX7" fmla="*/ 3131984 w 3131984"/>
                <a:gd name="connsiteY7" fmla="*/ 2699357 h 2793304"/>
                <a:gd name="connsiteX8" fmla="*/ 3038037 w 3131984"/>
                <a:gd name="connsiteY8" fmla="*/ 2793304 h 2793304"/>
                <a:gd name="connsiteX9" fmla="*/ 93947 w 3131984"/>
                <a:gd name="connsiteY9" fmla="*/ 2793304 h 2793304"/>
                <a:gd name="connsiteX10" fmla="*/ 0 w 3131984"/>
                <a:gd name="connsiteY10" fmla="*/ 2699357 h 2793304"/>
                <a:gd name="connsiteX11" fmla="*/ 0 w 3131984"/>
                <a:gd name="connsiteY11" fmla="*/ 2323580 h 2793304"/>
                <a:gd name="connsiteX12" fmla="*/ 0 w 3131984"/>
                <a:gd name="connsiteY12" fmla="*/ 2323580 h 2793304"/>
                <a:gd name="connsiteX13" fmla="*/ 0 w 3131984"/>
                <a:gd name="connsiteY13" fmla="*/ 469724 h 2793304"/>
                <a:gd name="connsiteX14" fmla="*/ 0 w 3131984"/>
                <a:gd name="connsiteY14" fmla="*/ 313149 h 2793304"/>
                <a:gd name="connsiteX15" fmla="*/ 0 w 3131984"/>
                <a:gd name="connsiteY15" fmla="*/ 93947 h 2793304"/>
                <a:gd name="connsiteX16" fmla="*/ 93947 w 3131984"/>
                <a:gd name="connsiteY16" fmla="*/ 0 h 27933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31984" h="2793304">
                  <a:moveTo>
                    <a:pt x="93947" y="0"/>
                  </a:moveTo>
                  <a:lnTo>
                    <a:pt x="3038037" y="0"/>
                  </a:lnTo>
                  <a:cubicBezTo>
                    <a:pt x="3089922" y="0"/>
                    <a:pt x="3131984" y="42062"/>
                    <a:pt x="3131984" y="93947"/>
                  </a:cubicBezTo>
                  <a:lnTo>
                    <a:pt x="3131984" y="313149"/>
                  </a:lnTo>
                  <a:lnTo>
                    <a:pt x="3131984" y="469724"/>
                  </a:lnTo>
                  <a:lnTo>
                    <a:pt x="3131984" y="2323580"/>
                  </a:lnTo>
                  <a:lnTo>
                    <a:pt x="3131984" y="2555310"/>
                  </a:lnTo>
                  <a:lnTo>
                    <a:pt x="3131984" y="2699357"/>
                  </a:lnTo>
                  <a:cubicBezTo>
                    <a:pt x="3131984" y="2751242"/>
                    <a:pt x="3089922" y="2793304"/>
                    <a:pt x="3038037" y="2793304"/>
                  </a:cubicBezTo>
                  <a:lnTo>
                    <a:pt x="93947" y="2793304"/>
                  </a:lnTo>
                  <a:cubicBezTo>
                    <a:pt x="42062" y="2793304"/>
                    <a:pt x="0" y="2751242"/>
                    <a:pt x="0" y="2699357"/>
                  </a:cubicBezTo>
                  <a:lnTo>
                    <a:pt x="0" y="2323580"/>
                  </a:lnTo>
                  <a:lnTo>
                    <a:pt x="0" y="2323580"/>
                  </a:lnTo>
                  <a:lnTo>
                    <a:pt x="0" y="469724"/>
                  </a:lnTo>
                  <a:lnTo>
                    <a:pt x="0" y="313149"/>
                  </a:lnTo>
                  <a:lnTo>
                    <a:pt x="0" y="93947"/>
                  </a:lnTo>
                  <a:cubicBezTo>
                    <a:pt x="0" y="42062"/>
                    <a:pt x="42062" y="0"/>
                    <a:pt x="9394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矩形: 圆角 27"/>
            <p:cNvSpPr/>
            <p:nvPr/>
          </p:nvSpPr>
          <p:spPr>
            <a:xfrm>
              <a:off x="1818234" y="3102504"/>
              <a:ext cx="1682436" cy="468000"/>
            </a:xfrm>
            <a:prstGeom prst="roundRect">
              <a:avLst>
                <a:gd name="adj" fmla="val 50000"/>
              </a:avLst>
            </a:prstGeom>
            <a:gradFill>
              <a:gsLst>
                <a:gs pos="100000">
                  <a:schemeClr val="accent1"/>
                </a:gs>
                <a:gs pos="0">
                  <a:schemeClr val="accent1">
                    <a:lumMod val="90000"/>
                    <a:lumOff val="10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0" dist="63500" dir="5400000" sx="101000" sy="101000" algn="ctr" rotWithShape="0">
                <a:srgbClr val="000000">
                  <a:alpha val="15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rIns="0" rtlCol="0" anchor="ctr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思源黑体 CN Medium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chemeClr val="bg1"/>
                  </a:solidFill>
                  <a:sym typeface="思源黑体 CN Regular" panose="020b0500000000000000" pitchFamily="34" charset="-122"/>
                </a:rPr>
                <a:t>鼓励原则</a:t>
              </a:r>
              <a:endParaRPr lang="zh-CN" altLang="en-US" sz="2000">
                <a:solidFill>
                  <a:schemeClr val="bg1"/>
                </a:solidFill>
                <a:sym typeface="思源黑体 CN Regular" panose="020b0500000000000000" pitchFamily="34" charset="-122"/>
              </a:endParaRPr>
            </a:p>
          </p:txBody>
        </p:sp>
        <p:sp>
          <p:nvSpPr>
            <p:cNvPr id="29" name="文本框 28"/>
            <p:cNvSpPr txBox="1"/>
            <p:nvPr/>
          </p:nvSpPr>
          <p:spPr>
            <a:xfrm>
              <a:off x="1309452" y="3777924"/>
              <a:ext cx="2700000" cy="17873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500"/>
                <a:t>可以使用积极地暗示：要饱含爱，要能引起孩子身心的愉悦 ，鼓励孩子参加各种户外活动，鼓励孩子勇敢的与人交往，告诉他（她）是最棒的</a:t>
              </a:r>
              <a:endParaRPr lang="zh-CN" altLang="en-US" sz="1500"/>
            </a:p>
          </p:txBody>
        </p:sp>
      </p:grp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https://d.book118.com/265221333014011040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60513141453"/>
  <p:tag name="MH_LIBRARY" val="GRAPHIC"/>
  <p:tag name="MH_ORDER" val="2"/>
  <p:tag name="MH_TYPE" val="Other"/>
</p:tagLst>
</file>

<file path=ppt/tags/tag2.xml><?xml version="1.0" encoding="utf-8"?>
<p:tagLst xmlns:p="http://schemas.openxmlformats.org/presentationml/2006/main">
  <p:tag name="PA" val="v3.0.1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0">
      <a:dk1>
        <a:srgbClr val="000000"/>
      </a:dk1>
      <a:lt1>
        <a:srgbClr val="FFFFFF"/>
      </a:lt1>
      <a:dk2>
        <a:srgbClr val="2D3847"/>
      </a:dk2>
      <a:lt2>
        <a:srgbClr val="E7E6E6"/>
      </a:lt2>
      <a:accent1>
        <a:srgbClr val="3BB26D"/>
      </a:accent1>
      <a:accent2>
        <a:srgbClr val="02A1F0"/>
      </a:accent2>
      <a:accent3>
        <a:srgbClr val="3BB26D"/>
      </a:accent3>
      <a:accent4>
        <a:srgbClr val="02A1F0"/>
      </a:accent4>
      <a:accent5>
        <a:srgbClr val="3BB26D"/>
      </a:accent5>
      <a:accent6>
        <a:srgbClr val="02A1F0"/>
      </a:accent6>
      <a:hlink>
        <a:srgbClr val="0563C1"/>
      </a:hlink>
      <a:folHlink>
        <a:srgbClr val="954F72"/>
      </a:folHlink>
    </a:clrScheme>
    <a:fontScheme name="自定义 1">
      <a:majorFont>
        <a:latin typeface="思源黑体 CN Medium"/>
        <a:ea typeface="思源黑体 CN Bold"/>
        <a:cs typeface="Arial"/>
      </a:majorFont>
      <a:minorFont>
        <a:latin typeface="思源黑体 CN Medium"/>
        <a:ea typeface="思源黑体 CN Medium"/>
        <a:cs typeface="Arial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30">
      <vt:lpstr>Arial</vt:lpstr>
      <vt:lpstr>Calibri</vt:lpstr>
      <vt:lpstr>思源黑体 CN Medium</vt:lpstr>
      <vt:lpstr>思源黑体 CN Bold</vt:lpstr>
      <vt:lpstr>字体圈欣意冠黑体</vt:lpstr>
      <vt:lpstr>思源黑体 CN Normal</vt:lpstr>
      <vt:lpstr>Calibri Light</vt:lpstr>
      <vt:lpstr>Bahnschrift SemiBold</vt:lpstr>
      <vt:lpstr>Roboto Light</vt:lpstr>
      <vt:lpstr>汉仪雅酷黑 85W</vt:lpstr>
      <vt:lpstr>思源黑体 CN Regular</vt:lpstr>
      <vt:lpstr>Wingdings</vt:lpstr>
      <vt:lpstr>Tahoma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2024-08-30T23:15:03.403</cp:lastPrinted>
  <dcterms:created xsi:type="dcterms:W3CDTF">2024-08-30T15:15:03Z</dcterms:created>
  <dcterms:modified xsi:type="dcterms:W3CDTF">2024-08-30T15:15:05Z</dcterms:modified>
</cp:coreProperties>
</file>