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tags" Target="tags/tag18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half_left.png" TargetMode="External" /><Relationship Id="rId10" Type="http://schemas.openxmlformats.org/officeDocument/2006/relationships/tags" Target="../tags/tag4.xml" /><Relationship Id="rId11" Type="http://schemas.openxmlformats.org/officeDocument/2006/relationships/tags" Target="../tags/tag5.xml" /><Relationship Id="rId12" Type="http://schemas.openxmlformats.org/officeDocument/2006/relationships/tags" Target="../tags/tag6.xml" /><Relationship Id="rId13" Type="http://schemas.openxmlformats.org/officeDocument/2006/relationships/tags" Target="../tags/tag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.xml" /><Relationship Id="rId4" Type="http://schemas.openxmlformats.org/officeDocument/2006/relationships/image" Target="file:///F:\Lets_Create\pic_temp\pic_half_right.png" TargetMode="External" /><Relationship Id="rId5" Type="http://schemas.openxmlformats.org/officeDocument/2006/relationships/image" Target="../media/image2.png" /><Relationship Id="rId6" Type="http://schemas.openxmlformats.org/officeDocument/2006/relationships/tags" Target="../tags/tag2.xml" /><Relationship Id="rId7" Type="http://schemas.openxmlformats.org/officeDocument/2006/relationships/image" Target="file:///F:\Lets_Create\pic_temp\pic_sup.png" TargetMode="External" /><Relationship Id="rId8" Type="http://schemas.openxmlformats.org/officeDocument/2006/relationships/image" Target="../media/image3.png" /><Relationship Id="rId9" Type="http://schemas.openxmlformats.org/officeDocument/2006/relationships/tags" Target="../tags/tag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3.xml" /><Relationship Id="rId4" Type="http://schemas.openxmlformats.org/officeDocument/2006/relationships/image" Target="file:///C:\Users\Administrator\Desktop\&#32032;&#26448;&#20998;&#31867;\&#20013;&#22269;&#39118;&#32032;&#26448;&#22270;\&#20027;&#39064;\&#22270;&#29255;91.png" TargetMode="External" /><Relationship Id="rId5" Type="http://schemas.openxmlformats.org/officeDocument/2006/relationships/image" Target="../media/image4.png" /><Relationship Id="rId6" Type="http://schemas.openxmlformats.org/officeDocument/2006/relationships/tags" Target="../tags/tag14.xml" /><Relationship Id="rId7" Type="http://schemas.openxmlformats.org/officeDocument/2006/relationships/image" Target="../media/image5.png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half_down.png" TargetMode="Externa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34.xml" /><Relationship Id="rId4" Type="http://schemas.openxmlformats.org/officeDocument/2006/relationships/image" Target="file:///F:\Lets_Create\pic_temp\pic_sup.png" TargetMode="External" /><Relationship Id="rId5" Type="http://schemas.openxmlformats.org/officeDocument/2006/relationships/image" Target="../media/image3.png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tags" Target="../tags/tag6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58.xml" /><Relationship Id="rId4" Type="http://schemas.openxmlformats.org/officeDocument/2006/relationships/image" Target="file:///C:\Users\Administrator\Desktop\&#32032;&#26448;&#20998;&#31867;\&#20013;&#22269;&#39118;&#32032;&#26448;&#22270;\&#20027;&#39064;\&#22270;&#29255;91.png" TargetMode="External" /><Relationship Id="rId5" Type="http://schemas.openxmlformats.org/officeDocument/2006/relationships/image" Target="../media/image4.png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0_pic_quater_right_down.png" TargetMode="External" /><Relationship Id="rId2" Type="http://schemas.openxmlformats.org/officeDocument/2006/relationships/image" Target="../media/image7.png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down.png" TargetMode="External" /><Relationship Id="rId3" Type="http://schemas.openxmlformats.org/officeDocument/2006/relationships/image" Target="../media/image8.png" /><Relationship Id="rId4" Type="http://schemas.openxmlformats.org/officeDocument/2006/relationships/tags" Target="../tags/tag70.xml" /><Relationship Id="rId5" Type="http://schemas.openxmlformats.org/officeDocument/2006/relationships/image" Target="../media/image9.png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down.png" TargetMode="External" /><Relationship Id="rId3" Type="http://schemas.openxmlformats.org/officeDocument/2006/relationships/image" Target="../media/image10.png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down.png" TargetMode="External" /><Relationship Id="rId3" Type="http://schemas.openxmlformats.org/officeDocument/2006/relationships/image" Target="../media/image11.png" /><Relationship Id="rId4" Type="http://schemas.openxmlformats.org/officeDocument/2006/relationships/tags" Target="../tags/tag86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12.pn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down.png" TargetMode="External" /><Relationship Id="rId3" Type="http://schemas.openxmlformats.org/officeDocument/2006/relationships/image" Target="../media/image13.png" /><Relationship Id="rId4" Type="http://schemas.openxmlformats.org/officeDocument/2006/relationships/tags" Target="../tags/tag95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14.png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down.png" TargetMode="External" /><Relationship Id="rId3" Type="http://schemas.openxmlformats.org/officeDocument/2006/relationships/image" Target="../media/image13.png" /><Relationship Id="rId4" Type="http://schemas.openxmlformats.org/officeDocument/2006/relationships/tags" Target="../tags/tag104.xml" /><Relationship Id="rId5" Type="http://schemas.openxmlformats.org/officeDocument/2006/relationships/image" Target="../media/image15.png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10" Type="http://schemas.openxmlformats.org/officeDocument/2006/relationships/tags" Target="../tags/tag121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16.png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CEB0-C2CD-48DF-B04F-734224B0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70A7-F3E5-48A9-8B10-1C6DB8D5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8906F-B021-4A16-8769-596982B3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53968-0ED6-4B9D-BE27-BCF555AE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99A56-F66F-4A5E-88D1-D5378A7C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DDEC7-685A-4956-8EDD-DB407059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9F999-8D85-4F07-A194-D5C12430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8EB22-FAB6-4007-B79F-B8F8C1F9B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67A2D-14CA-4CB0-B757-05EBEA32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BF225-95B4-47CC-BC88-1A410B12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9413F-1D48-45A0-B859-34C1FEFB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1397000"/>
            <a:ext cx="3372255" cy="4064000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8819745" y="1397000"/>
            <a:ext cx="3372255" cy="406400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1509486" y="1691875"/>
            <a:ext cx="9173028" cy="3024142"/>
          </a:xfrm>
        </p:spPr>
        <p:txBody>
          <a:bodyPr lIns="90000" tIns="46800" rIns="90000" bIns="0" anchor="ctr" anchorCtr="0">
            <a:normAutofit/>
          </a:bodyPr>
          <a:lstStyle>
            <a:lvl1pPr algn="ctr">
              <a:defRPr sz="6600" b="0" spc="600" baseline="0"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6096000" y="1774930"/>
            <a:ext cx="5486400" cy="3308140"/>
          </a:xfrm>
          <a:prstGeom prst="rect">
            <a:avLst/>
          </a:prstGeom>
        </p:spPr>
      </p:pic>
      <p:pic>
        <p:nvPicPr>
          <p:cNvPr id="11" name="33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33729" y="1240066"/>
            <a:ext cx="483870" cy="4677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3701348" y="1773113"/>
            <a:ext cx="748631" cy="4450668"/>
          </a:xfrm>
        </p:spPr>
        <p:txBody>
          <a:bodyPr vert="eaVert" lIns="90000" tIns="46800" rIns="90000" bIns="46800" anchor="ctr" anchorCtr="0">
            <a:normAutofit/>
          </a:bodyPr>
          <a:lstStyle>
            <a:lvl1pPr algn="l">
              <a:defRPr sz="2800" b="0" u="none" strike="noStrike" kern="1200" cap="all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000" tIns="46800" rIns="90000" bIns="4680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all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all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all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all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4064000" y="0"/>
            <a:ext cx="4064000" cy="1223865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800100" y="1505690"/>
            <a:ext cx="5486400" cy="33081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050824" y="2354606"/>
            <a:ext cx="5119551" cy="1185428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 flipH="1">
            <a:off x="10899775" y="4815840"/>
            <a:ext cx="1250315" cy="2039620"/>
          </a:xfrm>
          <a:prstGeom prst="rect">
            <a:avLst/>
          </a:prstGeom>
        </p:spPr>
      </p:pic>
      <p:pic>
        <p:nvPicPr>
          <p:cNvPr id="11" name="图片 10"/>
          <p:cNvPicPr/>
          <p:nvPr userDrawn="1">
            <p:custDataLst>
              <p:tags r:id="rId6"/>
            </p:custDataLst>
          </p:nvPr>
        </p:nvPicPr>
        <p:blipFill>
          <a:blip r:embed="rId5" r:link="rId2"/>
          <a:stretch>
            <a:fillRect/>
          </a:stretch>
        </p:blipFill>
        <p:spPr>
          <a:xfrm>
            <a:off x="152400" y="56515"/>
            <a:ext cx="844550" cy="1379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79375" y="5424170"/>
            <a:ext cx="1031240" cy="13487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11" name="图片 10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00965" y="78105"/>
            <a:ext cx="571500" cy="1001395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708765" y="5332730"/>
            <a:ext cx="382270" cy="14916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11" name="图片 10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01600" y="87630"/>
            <a:ext cx="829945" cy="1236345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609070" y="5028565"/>
            <a:ext cx="459740" cy="182943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28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3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12" name="图片 11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35255" y="5511165"/>
            <a:ext cx="829945" cy="1236345"/>
          </a:xfrm>
          <a:prstGeom prst="rect">
            <a:avLst/>
          </a:prstGeom>
        </p:spPr>
      </p:pic>
      <p:pic>
        <p:nvPicPr>
          <p:cNvPr id="14" name="图片 13"/>
          <p:cNvPicPr/>
          <p:nvPr userDrawn="1">
            <p:custDataLst>
              <p:tags r:id="rId6"/>
            </p:custDataLst>
          </p:nvPr>
        </p:nvPicPr>
        <p:blipFill>
          <a:blip r:embed="rId5" r:link="rId2"/>
          <a:stretch>
            <a:fillRect/>
          </a:stretch>
        </p:blipFill>
        <p:spPr>
          <a:xfrm flipH="1">
            <a:off x="11256645" y="5511165"/>
            <a:ext cx="782955" cy="123634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 lIns="90000" tIns="46800" rIns="90000" bIns="46800">
            <a:no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3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4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1365865" y="1741805"/>
            <a:ext cx="518795" cy="3373755"/>
          </a:xfrm>
          <a:prstGeom prst="rect">
            <a:avLst/>
          </a:prstGeom>
        </p:spPr>
      </p:pic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3" r:link="rId2"/>
          <a:stretch>
            <a:fillRect/>
          </a:stretch>
        </p:blipFill>
        <p:spPr>
          <a:xfrm flipH="1">
            <a:off x="309245" y="1742440"/>
            <a:ext cx="563880" cy="3373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7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marL="0" algn="l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marL="0" algn="ct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marL="0" algn="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tags" Target="../tags/tag132.xml" /><Relationship Id="rId5" Type="http://schemas.openxmlformats.org/officeDocument/2006/relationships/image" Target="../media/image18.png" /><Relationship Id="rId6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Relationship Id="rId4" Type="http://schemas.openxmlformats.org/officeDocument/2006/relationships/tags" Target="../tags/tag142.xml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png" /><Relationship Id="rId4" Type="http://schemas.openxmlformats.org/officeDocument/2006/relationships/tags" Target="../tags/tag146.xml" /><Relationship Id="rId5" Type="http://schemas.openxmlformats.org/officeDocument/2006/relationships/image" Target="../media/image23.png" /><Relationship Id="rId6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7.png" /><Relationship Id="rId4" Type="http://schemas.openxmlformats.org/officeDocument/2006/relationships/tags" Target="../tags/tag148.xml" /><Relationship Id="rId5" Type="http://schemas.openxmlformats.org/officeDocument/2006/relationships/image" Target="../media/image24.png" /><Relationship Id="rId6" Type="http://schemas.openxmlformats.org/officeDocument/2006/relationships/tags" Target="../tags/tag1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7.png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7.png" /><Relationship Id="rId4" Type="http://schemas.openxmlformats.org/officeDocument/2006/relationships/tags" Target="../tags/tag152.xml" /><Relationship Id="rId5" Type="http://schemas.openxmlformats.org/officeDocument/2006/relationships/image" Target="../media/image25.png" /><Relationship Id="rId6" Type="http://schemas.openxmlformats.org/officeDocument/2006/relationships/tags" Target="../tags/tag1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7.png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7.png" /><Relationship Id="rId4" Type="http://schemas.openxmlformats.org/officeDocument/2006/relationships/tags" Target="../tags/tag156.xml" /><Relationship Id="rId5" Type="http://schemas.openxmlformats.org/officeDocument/2006/relationships/image" Target="../media/image26.png" /><Relationship Id="rId6" Type="http://schemas.openxmlformats.org/officeDocument/2006/relationships/tags" Target="../tags/tag1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7.png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7.png" /><Relationship Id="rId4" Type="http://schemas.openxmlformats.org/officeDocument/2006/relationships/tags" Target="../tags/tag160.xml" /><Relationship Id="rId5" Type="http://schemas.openxmlformats.org/officeDocument/2006/relationships/image" Target="../media/image27.png" /><Relationship Id="rId6" Type="http://schemas.openxmlformats.org/officeDocument/2006/relationships/tags" Target="../tags/tag16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7.png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7.png" /><Relationship Id="rId4" Type="http://schemas.openxmlformats.org/officeDocument/2006/relationships/tags" Target="../tags/tag164.xml" /><Relationship Id="rId5" Type="http://schemas.openxmlformats.org/officeDocument/2006/relationships/image" Target="../media/image28.png" /><Relationship Id="rId6" Type="http://schemas.openxmlformats.org/officeDocument/2006/relationships/tags" Target="../tags/tag16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7.png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7.png" /><Relationship Id="rId4" Type="http://schemas.openxmlformats.org/officeDocument/2006/relationships/tags" Target="../tags/tag168.xml" /><Relationship Id="rId5" Type="http://schemas.openxmlformats.org/officeDocument/2006/relationships/image" Target="../media/image29.png" /><Relationship Id="rId6" Type="http://schemas.openxmlformats.org/officeDocument/2006/relationships/tags" Target="../tags/tag16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7.png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7.png" /><Relationship Id="rId4" Type="http://schemas.openxmlformats.org/officeDocument/2006/relationships/tags" Target="../tags/tag172.xml" /><Relationship Id="rId5" Type="http://schemas.openxmlformats.org/officeDocument/2006/relationships/image" Target="../media/image30.png" /><Relationship Id="rId6" Type="http://schemas.openxmlformats.org/officeDocument/2006/relationships/tags" Target="../tags/tag17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7.png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7.png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7.png" /><Relationship Id="rId4" Type="http://schemas.openxmlformats.org/officeDocument/2006/relationships/tags" Target="../tags/tag179.xml" /><Relationship Id="rId5" Type="http://schemas.openxmlformats.org/officeDocument/2006/relationships/image" Target="../media/image31.png" /><Relationship Id="rId6" Type="http://schemas.openxmlformats.org/officeDocument/2006/relationships/tags" Target="../tags/tag18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411313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2" name="Hexin Shape 2" title=""/>
          <p:cNvSpPr txBox="1"/>
          <p:nvPr/>
        </p:nvSpPr>
        <p:spPr>
          <a:xfrm>
            <a:off x="2016000" y="2286000"/>
            <a:ext cx="8420100" cy="640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zh-CN" altLang="en-US" sz="4100" b="1" i="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1.2熔化和凝固</a:t>
            </a:r>
            <a:endParaRPr lang="zh-CN" altLang="en-US" sz="4100" b="1" i="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675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1.松香在熔化过程中会(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A.放热，温度不断降低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B.吸热，温度不断升高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C.吸热，温度不变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D.放热，温度不变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396837"/>
            <a:ext cx="11335385" cy="1641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【解析】解：松香是非晶体，故松香有熔化过程中吸热同时温度不断升高。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故选：B。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405914" y="476018"/>
            <a:ext cx="41275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11137264" y="635000"/>
            <a:ext cx="558800" cy="14351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063688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2.把如图装碎冰块的试管插入装碎冰块的烧杯中，用酒精灯加热烧杯，当烧杯中的冰熔化一部分后，试管中的冰块将(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A.能够熔化一部分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B.不能熔化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C.全部熔化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D.无法确定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3908901"/>
            <a:ext cx="113353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8762014" y="988082"/>
            <a:ext cx="41275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当烧杯中的冰熔化一部分后，烧杯中为冰水混合物，温度为0℃，若试管中的冰温度低于0℃，它就可以从烧杯中吸热，若试管中的冰温度达到熔点，等于0℃时，就和烧杯中的冰水混合物的温度一样，就不能从烧杯中吸热。这时虽然达到了熔点，但不能吸收热量，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所以不会熔化。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故选：B。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675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3.下列现象中，不属于熔化的是(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A.冰变成水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B.把糖块放在热水里，一会消失了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C.初春，皑皑的白雪开始消融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D.开灯的瞬间，灯丝烧断了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396837"/>
            <a:ext cx="113353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5828314" y="476018"/>
            <a:ext cx="41275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9" name="文本框 5" title=""/>
          <p:cNvSpPr txBox="1"/>
          <p:nvPr/>
        </p:nvSpPr>
        <p:spPr>
          <a:xfrm>
            <a:off x="436880" y="508000"/>
            <a:ext cx="11335385" cy="4225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【解析】解：A、冰变成水是物质从固态变为液态是熔化，故选项错误。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B、把糖块放在热水里，一会消失了，是糖溶解在水中，是溶化，故选项正确。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C、皑皑的白雪开始消融是物质从固态变为液态是熔化，故选项错误。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D、开灯的瞬间，灯丝烧断了，是钨丝在高温下变成的液态，是熔化，故选项错误。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故选：B。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4.两盆水里面都有没熔化的冰块，一盆放在阳光下，一盆放在阴凉处，在盆内冰块均未熔化完前，两盆的水温相比(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A.在阳光下的那盆水的温度高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B.在阴凉处的那盆水的温度高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C.两盆一样高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D.无法确定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908901"/>
            <a:ext cx="11335385" cy="1641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【解析】解：无论冰水混合物放在阳光下，还是放在阴凉处，气压相同，都是冰水混合物，温度是相同。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故选：C。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7684792" y="988082"/>
            <a:ext cx="42608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5085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5.下列物态变化需要吸热的是(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</a:t>
            </a:r>
            <a:r>
              <a:rPr lang="en-US" sz="9405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冰雪消融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</a:t>
            </a:r>
            <a:r>
              <a:rPr lang="en-US" sz="924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露珠的形成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5462292" y="476018"/>
            <a:ext cx="41084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874395" y="1233347"/>
            <a:ext cx="1791832" cy="1433465"/>
          </a:xfrm>
          <a:prstGeom prst="rect">
            <a:avLst/>
          </a:prstGeom>
        </p:spPr>
      </p:pic>
      <p:pic>
        <p:nvPicPr>
          <p:cNvPr id="10" name="New picture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853757" y="3461523"/>
            <a:ext cx="1760396" cy="1408317"/>
          </a:xfrm>
          <a:prstGeom prst="rect">
            <a:avLst/>
          </a:prstGeom>
        </p:spPr>
      </p:pic>
      <p:sp>
        <p:nvSpPr>
          <p:cNvPr id="2" name="文本框 3" title=""/>
          <p:cNvSpPr txBox="1"/>
          <p:nvPr/>
        </p:nvSpPr>
        <p:spPr>
          <a:xfrm>
            <a:off x="3420745" y="1233170"/>
            <a:ext cx="11335385" cy="443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</a:t>
            </a:r>
            <a:r>
              <a:rPr lang="en-US" sz="8745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霜打枝头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</a:t>
            </a:r>
            <a:r>
              <a:rPr lang="en-US" sz="916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冰的形成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pic>
        <p:nvPicPr>
          <p:cNvPr id="3" name="New picture" title=""/>
          <p:cNvPicPr/>
          <p:nvPr/>
        </p:nvPicPr>
        <p:blipFill>
          <a:blip r:embed="rId7"/>
          <a:stretch>
            <a:fillRect/>
          </a:stretch>
        </p:blipFill>
        <p:spPr>
          <a:xfrm>
            <a:off x="3837622" y="1434308"/>
            <a:ext cx="1666089" cy="1332871"/>
          </a:xfrm>
          <a:prstGeom prst="rect">
            <a:avLst/>
          </a:prstGeom>
        </p:spPr>
      </p:pic>
      <p:pic>
        <p:nvPicPr>
          <p:cNvPr id="11" name="New picture" title=""/>
          <p:cNvPicPr/>
          <p:nvPr/>
        </p:nvPicPr>
        <p:blipFill>
          <a:blip r:embed="rId8"/>
          <a:stretch>
            <a:fillRect/>
          </a:stretch>
        </p:blipFill>
        <p:spPr>
          <a:xfrm>
            <a:off x="3858260" y="3555936"/>
            <a:ext cx="2326238" cy="1395743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2675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【解析】解：A、冰雪消融是冰的熔化过程，熔化吸热，符合题意；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B、露珠的形成是水蒸气的液化过程，液化是放热，不符合题意；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C、霜是空气中的水蒸气凝华形成的小冰晶，凝华放热，不符合题意；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D、冰的形成是水的凝固过程，凝固放热，不符合题意。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故选：A。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10661014" y="635000"/>
            <a:ext cx="939800" cy="10541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016063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6.如图所示，将一支盛水的试管插入足够多的冰水混合物中，那么试管中的水(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A.很快就会结成冰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B.只要经过足够长的时间，水肯定会结成冰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C.在短时间内水不会结成冰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D.时间再长水也不会结成冰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3908901"/>
            <a:ext cx="11335385" cy="1641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【解析】解：冰水混合物的温度是0℃，在这个温度下水无法结冰。因为晶体凝固的条件是，温度达到晶体凝固点，并能使晶体温度下降。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故选：D。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3061992" y="988082"/>
            <a:ext cx="44386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8930639" y="635000"/>
            <a:ext cx="2324100" cy="15240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8430260" cy="4225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7.春节假期，小明看到民间艺人制作“糖画”，如图所示，先把糖加热到流体状态，用它画成各种小动物图案，再慢慢晾干变硬。关于制作“糖画”的全过程，下列表述正确的是(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A.糖的物态变化是先熔化后凝固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B.糖的物态变化是先凝固后熔化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C.糖的温度一直在升高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D.糖的温度一直在降低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4302782" y="2012210"/>
            <a:ext cx="41084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2675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【解析】解：先让糖变成糖浆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即由固态变为液态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故是熔化过程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熔化吸热；再用它画成各种小动物图案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等糖浆放出热量凝固成固态</a:t>
            </a: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新宋体" panose="02010609030101010101" charset="-122"/>
                <a:sym typeface="+mn-ea"/>
              </a:rPr>
              <a:t>，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新宋体" panose="02010609030101010101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这样就做好了糖画，凝固放热，糖是晶体，在熔化时吸热温度不变，糖在凝固过程中放热温度不变，故A正确，BCD错误。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故选：A。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899014" y="635000"/>
            <a:ext cx="1549400" cy="12827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9398635" cy="474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8.同学们都玩过肥皂泡泡，如图所示是小梦同学在-9℃的室外玩肥皂泡泡时拍摄的照片。他发现肥皂泡泡在很冷的室外会迅速结冰，掉落在地面如同散落的玻璃球，神奇极了。对这一现象包含的物态变化及吸放热情况判断正确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A.这是凝固现象，需要放热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B.这是凝固现象，需要吸热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C.这是熔化现象，需要吸热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D.这是熔化现象，需要放热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1539262" y="2380383"/>
            <a:ext cx="41084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2158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【解析】解：“肥皂泡泡在很冷的室外会迅速结冰”，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是液态的水变成固态的冰，属于凝固现象，凝固需要放热，故A正确，BCD错误。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故选：A。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533639" y="635000"/>
            <a:ext cx="3441700" cy="22479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7033260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9.如图所示，是某物质温度随时间变化的图像。下列说法正确的是(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A.该图是某晶体的熔化图像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B.该物质在第4min时是固态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C.在第12min时不吸热不放热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D.该物质的凝固点为80℃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3908901"/>
            <a:ext cx="113353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4484392" y="988082"/>
            <a:ext cx="44386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3709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【解析】解：A、由图象可知：物质降温，是物质的凝固过程，所代表的物态变化过程为凝固，故A错误；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B、该物质在第4min时是在凝固过程前，为液态，故B错误；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C、8～18min时段，是该物质的凝固过程，不断放热，温度保持不变，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故C错误；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D、由图可知这种物质的凝固点为80℃，故D正确；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故选：D。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5402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10.如图所示是“探究某物质熔化和凝固规律”的实验图象，下列说法正确的是(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sz="11965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A.该物质的凝固点是60℃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B.在BC段，该物质不吸热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C.该物质是非晶体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D.在t=5min时，该物质处于固液共存状态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1639592" y="988082"/>
            <a:ext cx="44386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28320" y="1808144"/>
            <a:ext cx="3038779" cy="1823267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8" name="文本框 5" title=""/>
          <p:cNvSpPr txBox="1"/>
          <p:nvPr/>
        </p:nvSpPr>
        <p:spPr>
          <a:xfrm>
            <a:off x="436880" y="508000"/>
            <a:ext cx="11335385" cy="4225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【解析】解：AC、读图可知，BC段时这种物质吸热，但温度不再升高，说明此时物质达到了熔点，正在熔化，因此这种物质属于晶体，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该物质的凝固对应的温度是不到50℃，因此凝固点不是60℃，故AC错误；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B、在BC段，该物质不断吸热，但温度不变，故B错误。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D、由图知，从3min开始熔化，到6min结束，故在t=5min时，该物质处于固液共存状态，故D正确。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故选：D。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11335385" cy="5675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11.小明利用如图甲所示装置探究冰的熔化特点，他每隔相同时间记录一次温度计的示数，并观察物质的状态。绘制成图象如图乙所示，下列分析错误的是(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sz="1345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______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A.冰是晶体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B.冰的熔点是0℃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C.冰的熔化过程持续了15分钟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2706392" y="1500146"/>
            <a:ext cx="42608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28320" y="2356633"/>
            <a:ext cx="5124010" cy="2049604"/>
          </a:xfrm>
          <a:prstGeom prst="rect">
            <a:avLst/>
          </a:prstGeom>
        </p:spPr>
      </p:pic>
      <p:sp>
        <p:nvSpPr>
          <p:cNvPr id="2" name="文本框 3" title=""/>
          <p:cNvSpPr txBox="1"/>
          <p:nvPr/>
        </p:nvSpPr>
        <p:spPr>
          <a:xfrm>
            <a:off x="528320" y="6104890"/>
            <a:ext cx="113353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D.冰的熔化是吸热过程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9" name="文本框 5" title=""/>
          <p:cNvSpPr txBox="1"/>
          <p:nvPr/>
        </p:nvSpPr>
        <p:spPr>
          <a:xfrm>
            <a:off x="436880" y="1348580"/>
            <a:ext cx="1133538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【解析】解：(1)由乙图知，从第5分钟到15分钟，冰的温度保持0℃不变，所以冰是晶体，且熔点为0℃，故A、B正确；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(2)由图知，冰从第5min开始熔化，到第15min完全熔化完，熔化过程经历了10min。故C错误；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(3)由图知，冰在熔化过程不断吸热，但温度保持不变；故D正确。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故选：C。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311639" y="635000"/>
            <a:ext cx="2019300" cy="13335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8811260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12.如图所示为甲、乙两种物质温度T随加热时间t变化的图象，下列说法正确的是( ____ )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A.甲物质是晶体，乙物质是非晶体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B.甲物质的熔点为210℃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C.乙物质在BC段时处于固液共存状态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D.乙物质在BC段温度不变，不吸热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3908901"/>
            <a:ext cx="11335385" cy="60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4839992" y="1032296"/>
            <a:ext cx="42608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474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【解析】解：A、甲从一开始就熔化，没有固定的熔化温度，即甲没有熔点，所以甲是非晶体。乙物质在熔化过程中有温度不变的过程，即乙有一定的熔点，所以乙是晶体；故A错误；</a:t>
            </a:r>
            <a:endParaRPr lang="zh-CN" altLang="en-US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B、分析图象可知，甲是非晶体，没有熔点，故B错误；</a:t>
            </a:r>
            <a:endParaRPr lang="en-US" altLang="zh-CN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C、因为晶体有一定的熔点，在熔化过程中是固液共存状态的，故乙物质在BC段时处于固液共存状态，故C正确；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D、乙物质在BC段是晶体的熔化过程，此时吸收热量，但温度不变，故D错误。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故选：C。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6898639" y="635000"/>
            <a:ext cx="3949700" cy="19939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6398260" cy="5259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13.如图所示，是锡的熔化和凝固的图象，根据图象回答：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(1)锡的熔点是 ______ ，凝固点是 ______ 。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(2)在BC段，锡处于 __________ 态；在DE段，锡处于 ____ 态。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(3)锡的熔化用了 ____ min,它熔化过程中要 ____ 热，但温度 _____ 。</a:t>
            </a:r>
            <a:endParaRPr lang="zh-CN" altLang="en-US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(4)锡从10min到12min这段时间间隔内处于 __________ 态。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2906290" y="1500146"/>
            <a:ext cx="117284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230℃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550440" y="2012210"/>
            <a:ext cx="117284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230℃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1" name="文本框 5" title=""/>
          <p:cNvSpPr txBox="1"/>
          <p:nvPr/>
        </p:nvSpPr>
        <p:spPr>
          <a:xfrm>
            <a:off x="3835628" y="2521917"/>
            <a:ext cx="160782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固液共存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2" name="文本框 5" title=""/>
          <p:cNvSpPr txBox="1"/>
          <p:nvPr/>
        </p:nvSpPr>
        <p:spPr>
          <a:xfrm>
            <a:off x="2953550" y="3033981"/>
            <a:ext cx="53911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液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3" name="文本框 5" title=""/>
          <p:cNvSpPr txBox="1"/>
          <p:nvPr/>
        </p:nvSpPr>
        <p:spPr>
          <a:xfrm>
            <a:off x="3457677" y="3548403"/>
            <a:ext cx="38862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4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4" name="文本框 5" title=""/>
          <p:cNvSpPr txBox="1"/>
          <p:nvPr/>
        </p:nvSpPr>
        <p:spPr>
          <a:xfrm>
            <a:off x="1412087" y="4058109"/>
            <a:ext cx="53911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吸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5" name="文本框 5" title=""/>
          <p:cNvSpPr txBox="1"/>
          <p:nvPr/>
        </p:nvSpPr>
        <p:spPr>
          <a:xfrm>
            <a:off x="3988410" y="4058109"/>
            <a:ext cx="89535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不变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6" name="文本框 5" title=""/>
          <p:cNvSpPr txBox="1"/>
          <p:nvPr/>
        </p:nvSpPr>
        <p:spPr>
          <a:xfrm>
            <a:off x="1406753" y="5082237"/>
            <a:ext cx="160782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固液共存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9" name="文本框 5" title=""/>
          <p:cNvSpPr txBox="1"/>
          <p:nvPr/>
        </p:nvSpPr>
        <p:spPr>
          <a:xfrm>
            <a:off x="436880" y="508000"/>
            <a:ext cx="11335385" cy="5775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【解析】解：(1)由图可知锡在230℃时开始熔化，且温度保持不变，所以熔点为：230℃，同种晶体的熔点和凝固点相等，即凝固点也是230℃。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(2)在BC段，锡处于熔点温度下，所以处于固液共存状态；在DE段，锡处于降温过程中，所以处于液态。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(3)由图可知锡从3分钟开始熔化，到7分钟熔化完成，所以锡的熔化用了4min,它熔化过程中要吸热，但温度不变。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(4)锡从10min到12min这段时间间隔内，处于凝固过程，所以为固液共存状态。</a:t>
            </a:r>
            <a:endParaRPr lang="zh-CN" altLang="en-US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故答案为：(1)230℃；230℃；(2)固液共存；液；(3)4；吸；不变；(4)固液共存。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7" name="文本框 3" title=""/>
          <p:cNvSpPr txBox="1"/>
          <p:nvPr>
            <p:custDataLst>
              <p:tags r:id="rId5"/>
            </p:custDataLst>
          </p:nvPr>
        </p:nvSpPr>
        <p:spPr>
          <a:xfrm>
            <a:off x="436880" y="507999"/>
            <a:ext cx="54616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>
    <p:split dir="in"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115675" y="5205730"/>
            <a:ext cx="883920" cy="1655445"/>
          </a:xfrm>
          <a:prstGeom prst="rect">
            <a:avLst/>
          </a:prstGeom>
        </p:spPr>
      </p:pic>
      <p:sp>
        <p:nvSpPr>
          <p:cNvPr id="9" name="文本框 3" title=""/>
          <p:cNvSpPr txBox="1"/>
          <p:nvPr/>
        </p:nvSpPr>
        <p:spPr>
          <a:xfrm>
            <a:off x="170180" y="508000"/>
            <a:ext cx="11602085" cy="44297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defRPr>
            </a:pPr>
            <a:r>
              <a:rPr lang="en-US" altLang="zh-CN" sz="28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14.如图甲所示，将装有液态海波的大试管放入水中，根据温度计A和B的示数，绘制了海波和水的温度随时间变化的图像，如图乙所示，由图像可知，在第2min时，大试管内的海波处于  ____ 态(选填“固”、“液”或“固液共存”)，实验中判断试管内物质开始凝固的依据是  _____________ (选填“温度保持不变”或“有固体出现”)，第8～10min之间海波的凝固  __________ (选填“一直继续”或“已经停止”)。</a:t>
            </a:r>
            <a:endParaRPr lang="en-US" altLang="zh-CN" sz="28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1" name="文本框 5" title=""/>
          <p:cNvSpPr txBox="1"/>
          <p:nvPr/>
        </p:nvSpPr>
        <p:spPr>
          <a:xfrm>
            <a:off x="6701002" y="1401903"/>
            <a:ext cx="53911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液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2" name="文本框 5" title=""/>
          <p:cNvSpPr txBox="1"/>
          <p:nvPr/>
        </p:nvSpPr>
        <p:spPr>
          <a:xfrm>
            <a:off x="472160" y="2426413"/>
            <a:ext cx="1964055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有固体出现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3" name="文本框 5" title=""/>
          <p:cNvSpPr txBox="1"/>
          <p:nvPr/>
        </p:nvSpPr>
        <p:spPr>
          <a:xfrm>
            <a:off x="3222854" y="2971751"/>
            <a:ext cx="1607820" cy="6076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34" charset="-120"/>
                <a:sym typeface="+mn-ea"/>
              </a:rPr>
              <a:t>已经停止</a:t>
            </a:r>
            <a:endParaRPr lang="en-US" altLang="zh-CN" sz="2800" b="1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8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6610350" y="4153535"/>
            <a:ext cx="3815080" cy="177482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https://d.book118.com/265241131334011121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9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9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902"/>
  <p:tag name="KSO_WM_TEMPLATE_MASTER_THUMB_INDEX" val="12"/>
  <p:tag name="KSO_WM_TEMPLATE_MASTER_TYPE" val="1"/>
  <p:tag name="KSO_WM_TEMPLATE_SUBCATEGORY" val="0"/>
  <p:tag name="KSO_WM_TEMPLATE_THUMBS_INDEX" val="1、4、6、7、9、10、11、12、14"/>
</p:tagLst>
</file>

<file path=ppt/tags/tag1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DFE6E6"/>
      </a:dk2>
      <a:lt2>
        <a:srgbClr val="FFFFFF"/>
      </a:lt2>
      <a:accent1>
        <a:srgbClr val="8EC1AB"/>
      </a:accent1>
      <a:accent2>
        <a:srgbClr val="98B79B"/>
      </a:accent2>
      <a:accent3>
        <a:srgbClr val="9EB79E"/>
      </a:accent3>
      <a:accent4>
        <a:srgbClr val="A3B799"/>
      </a:accent4>
      <a:accent5>
        <a:srgbClr val="A9B793"/>
      </a:accent5>
      <a:accent6>
        <a:srgbClr val="AEB78C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27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8">
      <vt:lpstr>Arial</vt:lpstr>
      <vt:lpstr>Calibri</vt:lpstr>
      <vt:lpstr>微软雅黑</vt:lpstr>
      <vt:lpstr>隶书</vt:lpstr>
      <vt:lpstr>汉仪尚巍手书W</vt:lpstr>
      <vt:lpstr>等线 Light</vt:lpstr>
      <vt:lpstr>等线</vt:lpstr>
      <vt:lpstr>Times New Roman</vt:lpstr>
      <vt:lpstr>楷体</vt:lpstr>
      <vt:lpstr>新宋体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2024-09-25T05:45:59.355</cp:lastPrinted>
  <dcterms:created xsi:type="dcterms:W3CDTF">2024-09-24T21:45:59Z</dcterms:created>
  <dcterms:modified xsi:type="dcterms:W3CDTF">2024-09-24T21:46:04Z</dcterms:modified>
</cp:coreProperties>
</file>