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628641E-732F-40B6-AD65-EF1B6F83A3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417310-92F5-4CBF-B128-AA99D573E2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DFEC106-BB31-4D77-A70B-FC8352E3AD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E687EF-CE7A-4688-A47B-DB9A0F592A5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C36779B-AC29-40ED-AA2B-9E5A2A96F7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664E99-E150-442A-A40B-9C455E86E19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418CB41-2084-488A-BF87-E6C495E447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C2879B2-4D8E-4D8F-AF02-54A0F9B817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E6F549-F483-4EC5-83BA-9440A9A839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6F2EF6D-D70A-4E34-883B-B0F407F96A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C9751B-75B2-4E8C-89D7-D4B52C5FDB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5242103230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409093" y="4827662"/>
            <a:ext cx="3373814"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汇报人：PPT可修改</a:t>
            </a:r>
          </a:p>
        </p:txBody>
      </p:sp>
      <p:sp>
        <p:nvSpPr>
          <p:cNvPr id="3" name="TextBox 3"/>
          <p:cNvSpPr txBox="1"/>
          <p:nvPr/>
        </p:nvSpPr>
        <p:spPr>
          <a:xfrm>
            <a:off x="1040840" y="3516888"/>
            <a:ext cx="10110320" cy="11045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rgbClr val="FFFFFF">
                    <a:alpha val="100000"/>
                  </a:srgbClr>
                </a:solidFill>
                <a:latin typeface="Microsoft Yahei"/>
                <a:ea typeface="Microsoft Yahei"/>
                <a:cs typeface="Microsoft Yahei"/>
              </a:rPr>
              <a:t>人工智能行业实践案例教学分享</a:t>
            </a:r>
          </a:p>
        </p:txBody>
      </p:sp>
      <p:sp>
        <p:nvSpPr>
          <p:cNvPr id="4" name="TextBox 4"/>
          <p:cNvSpPr txBox="1"/>
          <p:nvPr/>
        </p:nvSpPr>
        <p:spPr>
          <a:xfrm>
            <a:off x="3825995" y="5328676"/>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FFFFFF">
                    <a:alpha val="100000"/>
                  </a:srgbClr>
                </a:solidFill>
                <a:latin typeface="Microsoft Yahei"/>
                <a:ea typeface="Microsoft Yahei"/>
                <a:cs typeface="Microsoft Yahei"/>
              </a:rPr>
              <a:t>2024-01-20</a:t>
            </a:r>
          </a:p>
        </p:txBody>
      </p:sp>
      <p:grpSp>
        <p:nvGrpSpPr>
          <p:cNvPr id="5" name="Group 5"/>
          <p:cNvGrpSpPr/>
          <p:nvPr/>
        </p:nvGrpSpPr>
        <p:grpSpPr>
          <a:xfrm>
            <a:off x="5059558" y="1161765"/>
            <a:ext cx="2072884" cy="2072884"/>
            <a:chOff x="5059558" y="1161765"/>
            <a:chExt cx="2072884" cy="2072884"/>
          </a:xfrm>
        </p:grpSpPr>
        <p:sp>
          <p:nvSpPr>
            <p:cNvPr id="6" name="AutoShape 6"/>
            <p:cNvSpPr/>
            <p:nvPr/>
          </p:nvSpPr>
          <p:spPr>
            <a:xfrm>
              <a:off x="5059558" y="1161765"/>
              <a:ext cx="2072884" cy="2072884"/>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5116739" y="1218945"/>
            <a:ext cx="1958523" cy="1958523"/>
            <a:chOff x="5116739" y="1218945"/>
            <a:chExt cx="1958523" cy="1958523"/>
          </a:xfrm>
        </p:grpSpPr>
        <p:sp>
          <p:nvSpPr>
            <p:cNvPr id="8" name="Freeform 8"/>
            <p:cNvSpPr/>
            <p:nvPr/>
          </p:nvSpPr>
          <p:spPr>
            <a:xfrm>
              <a:off x="5116739" y="1218945"/>
              <a:ext cx="1958523" cy="1958523"/>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116739" y="1218945"/>
              <a:ext cx="1958523" cy="1958523"/>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253411" y="1355617"/>
              <a:ext cx="1685300" cy="1685300"/>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5441229" y="1902429"/>
            <a:ext cx="1309543" cy="896478"/>
            <a:chOff x="5441229" y="1902429"/>
            <a:chExt cx="1309543" cy="896478"/>
          </a:xfrm>
        </p:grpSpPr>
        <p:sp>
          <p:nvSpPr>
            <p:cNvPr id="12" name="Freeform 12"/>
            <p:cNvSpPr/>
            <p:nvPr/>
          </p:nvSpPr>
          <p:spPr>
            <a:xfrm>
              <a:off x="5441229" y="1902429"/>
              <a:ext cx="1309543" cy="896478"/>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rot="-5400000">
            <a:off x="100705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5400000" flipV="1">
            <a:off x="1536192" y="3499876"/>
            <a:ext cx="585216" cy="3657600"/>
          </a:xfrm>
          <a:prstGeom prst="round2Same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551200" y="495117"/>
            <a:ext cx="757489" cy="757489"/>
            <a:chOff x="551200" y="495117"/>
            <a:chExt cx="757489" cy="757489"/>
          </a:xfrm>
        </p:grpSpPr>
        <p:sp>
          <p:nvSpPr>
            <p:cNvPr id="3" name="AutoShape 3"/>
            <p:cNvSpPr/>
            <p:nvPr/>
          </p:nvSpPr>
          <p:spPr>
            <a:xfrm>
              <a:off x="551200" y="495117"/>
              <a:ext cx="757489" cy="757489"/>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 name="Group 4"/>
          <p:cNvGrpSpPr/>
          <p:nvPr/>
        </p:nvGrpSpPr>
        <p:grpSpPr>
          <a:xfrm>
            <a:off x="572171" y="516087"/>
            <a:ext cx="715670" cy="715670"/>
            <a:chOff x="572171" y="516087"/>
            <a:chExt cx="715670" cy="715670"/>
          </a:xfrm>
        </p:grpSpPr>
        <p:sp>
          <p:nvSpPr>
            <p:cNvPr id="5" name="Freeform 5"/>
            <p:cNvSpPr/>
            <p:nvPr/>
          </p:nvSpPr>
          <p:spPr>
            <a:xfrm>
              <a:off x="572171" y="516087"/>
              <a:ext cx="715670" cy="715670"/>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2171" y="516087"/>
              <a:ext cx="715670" cy="715670"/>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22036" y="565953"/>
              <a:ext cx="615696" cy="615696"/>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490568" y="1247584"/>
            <a:ext cx="1681506" cy="766756"/>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defRPr/>
            </a:pPr>
            <a:r>
              <a:rPr lang="en-US" sz="4425" b="1">
                <a:solidFill>
                  <a:srgbClr val="FFFFFF">
                    <a:alpha val="100000"/>
                  </a:srgbClr>
                </a:solidFill>
                <a:latin typeface="黑体"/>
                <a:ea typeface="黑体"/>
                <a:cs typeface="黑体"/>
              </a:rPr>
              <a:t>目录</a:t>
            </a:r>
            <a:endParaRPr lang="en-US" sz="1100"/>
          </a:p>
        </p:txBody>
      </p:sp>
      <p:cxnSp>
        <p:nvCxnSpPr>
          <p:cNvPr id="9" name="Connector 9"/>
          <p:cNvCxnSpPr/>
          <p:nvPr/>
        </p:nvCxnSpPr>
        <p:spPr>
          <a:xfrm>
            <a:off x="4573574" y="1614170"/>
            <a:ext cx="5237390" cy="0"/>
          </a:xfrm>
          <a:prstGeom prst="line">
            <a:avLst/>
          </a:prstGeom>
          <a:ln w="9525">
            <a:solidFill>
              <a:srgbClr val="FFFFFF">
                <a:alpha val="100000"/>
              </a:srgbClr>
            </a:solidFill>
            <a:prstDash val="solid"/>
            <a:headEnd type="oval"/>
            <a:tailEnd type="none"/>
          </a:ln>
        </p:spPr>
      </p:cxnSp>
      <p:sp>
        <p:nvSpPr>
          <p:cNvPr id="10" name="TextBox 10"/>
          <p:cNvSpPr txBox="1"/>
          <p:nvPr/>
        </p:nvSpPr>
        <p:spPr>
          <a:xfrm>
            <a:off x="4596480" y="1789458"/>
            <a:ext cx="6562725"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人工智能行业现状及发展趋势</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人工智能行业实践案例介绍</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人工智能行业实践案例技术分析</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人工智能行业实践案例应用探讨</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人工智能行业实践案例教学经验分享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引言</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16241"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562298" y="4664385"/>
            <a:ext cx="333292" cy="33329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295936"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0450" y="4664385"/>
            <a:ext cx="333292" cy="33329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806088" y="2050477"/>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25297" y="4664385"/>
            <a:ext cx="333292" cy="33329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785783" y="2050476"/>
            <a:ext cx="2096760" cy="3211641"/>
          </a:xfrm>
          <a:prstGeom prst="roundRect">
            <a:avLst>
              <a:gd name="adj" fmla="val 13218"/>
            </a:avLst>
          </a:prstGeom>
          <a:solidFill>
            <a:schemeClr val="accent1">
              <a:alpha val="16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104990" y="4683160"/>
            <a:ext cx="333292" cy="333292"/>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40911"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01</a:t>
            </a:r>
            <a:endParaRPr lang="en-US" sz="1100"/>
          </a:p>
        </p:txBody>
      </p:sp>
      <p:sp>
        <p:nvSpPr>
          <p:cNvPr id="11" name="AutoShape 11"/>
          <p:cNvSpPr/>
          <p:nvPr/>
        </p:nvSpPr>
        <p:spPr>
          <a:xfrm>
            <a:off x="1536192" y="2731008"/>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探讨人工智能在各行业中的实际应用案例</a:t>
            </a:r>
            <a:endParaRPr lang="en-US" sz="1100"/>
          </a:p>
        </p:txBody>
      </p:sp>
      <p:sp>
        <p:nvSpPr>
          <p:cNvPr id="12" name="AutoShape 12"/>
          <p:cNvSpPr/>
          <p:nvPr/>
        </p:nvSpPr>
        <p:spPr>
          <a:xfrm>
            <a:off x="4006374"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02</a:t>
            </a:r>
            <a:endParaRPr lang="en-US" sz="1100"/>
          </a:p>
        </p:txBody>
      </p:sp>
      <p:sp>
        <p:nvSpPr>
          <p:cNvPr id="13" name="AutoShape 13"/>
          <p:cNvSpPr/>
          <p:nvPr/>
        </p:nvSpPr>
        <p:spPr>
          <a:xfrm>
            <a:off x="6496223"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03</a:t>
            </a:r>
            <a:endParaRPr lang="en-US" sz="1100"/>
          </a:p>
        </p:txBody>
      </p:sp>
      <p:sp>
        <p:nvSpPr>
          <p:cNvPr id="14" name="AutoShape 14"/>
          <p:cNvSpPr/>
          <p:nvPr/>
        </p:nvSpPr>
        <p:spPr>
          <a:xfrm>
            <a:off x="8973551" y="2218825"/>
            <a:ext cx="1706880" cy="43891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ct val="0"/>
              </a:spcBef>
              <a:defRPr/>
            </a:pPr>
            <a:r>
              <a:rPr lang="en-US" sz="2700" b="1">
                <a:solidFill>
                  <a:schemeClr val="accent1">
                    <a:alpha val="100000"/>
                  </a:schemeClr>
                </a:solidFill>
                <a:latin typeface="Microsoft Yahei"/>
                <a:ea typeface="Microsoft Yahei"/>
                <a:cs typeface="Microsoft Yahei"/>
              </a:rPr>
              <a:t>04</a:t>
            </a:r>
            <a:endParaRPr lang="en-US" sz="1100"/>
          </a:p>
        </p:txBody>
      </p:sp>
      <p:sp>
        <p:nvSpPr>
          <p:cNvPr id="15" name="AutoShape 15"/>
          <p:cNvSpPr/>
          <p:nvPr/>
        </p:nvSpPr>
        <p:spPr>
          <a:xfrm>
            <a:off x="4001028"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分析人工智能实践中的挑战和解决方案</a:t>
            </a:r>
            <a:endParaRPr lang="en-US" sz="1100"/>
          </a:p>
        </p:txBody>
      </p:sp>
      <p:sp>
        <p:nvSpPr>
          <p:cNvPr id="16" name="AutoShape 16"/>
          <p:cNvSpPr/>
          <p:nvPr/>
        </p:nvSpPr>
        <p:spPr>
          <a:xfrm>
            <a:off x="6490876"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分享成功的人工智能行业实践案例和经验教训</a:t>
            </a:r>
            <a:endParaRPr lang="en-US" sz="1100"/>
          </a:p>
        </p:txBody>
      </p:sp>
      <p:sp>
        <p:nvSpPr>
          <p:cNvPr id="17" name="AutoShape 17"/>
          <p:cNvSpPr/>
          <p:nvPr/>
        </p:nvSpPr>
        <p:spPr>
          <a:xfrm>
            <a:off x="8980723" y="2705321"/>
            <a:ext cx="1706880" cy="1901952"/>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1500">
                <a:solidFill>
                  <a:schemeClr val="dk1">
                    <a:alpha val="100000"/>
                  </a:schemeClr>
                </a:solidFill>
                <a:latin typeface="Microsoft Yahei"/>
                <a:ea typeface="Microsoft Yahei"/>
                <a:cs typeface="Microsoft Yahei"/>
              </a:rPr>
              <a:t>促进人工智能技术的进一步发展和应用</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560834" y="4130676"/>
            <a:ext cx="143933" cy="143933"/>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分享内容概述</a:t>
              </a:r>
            </a:p>
          </p:txBody>
        </p:sp>
      </p:grpSp>
      <p:grpSp>
        <p:nvGrpSpPr>
          <p:cNvPr id="25" name="Group 25"/>
          <p:cNvGrpSpPr/>
          <p:nvPr/>
        </p:nvGrpSpPr>
        <p:grpSpPr>
          <a:xfrm>
            <a:off x="763829" y="2541248"/>
            <a:ext cx="2267763" cy="1218088"/>
            <a:chOff x="763829" y="2541248"/>
            <a:chExt cx="2267763" cy="1218088"/>
          </a:xfrm>
        </p:grpSpPr>
        <p:sp>
          <p:nvSpPr>
            <p:cNvPr id="26" name="TextBox 26"/>
            <p:cNvSpPr txBox="1"/>
            <p:nvPr/>
          </p:nvSpPr>
          <p:spPr>
            <a:xfrm>
              <a:off x="763829" y="25412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介绍人工智能的基本概念和原理</a:t>
              </a:r>
            </a:p>
          </p:txBody>
        </p:sp>
      </p:grpSp>
      <p:grpSp>
        <p:nvGrpSpPr>
          <p:cNvPr id="27" name="Group 27"/>
          <p:cNvGrpSpPr/>
          <p:nvPr/>
        </p:nvGrpSpPr>
        <p:grpSpPr>
          <a:xfrm>
            <a:off x="3095436" y="4987041"/>
            <a:ext cx="2267763" cy="1218088"/>
            <a:chOff x="3095436" y="4987041"/>
            <a:chExt cx="2267763" cy="1218088"/>
          </a:xfrm>
        </p:grpSpPr>
        <p:sp>
          <p:nvSpPr>
            <p:cNvPr id="28" name="TextBox 28"/>
            <p:cNvSpPr txBox="1"/>
            <p:nvPr/>
          </p:nvSpPr>
          <p:spPr>
            <a:xfrm>
              <a:off x="3095436"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探讨人工智能实践中的技术挑战和解决方案</a:t>
              </a:r>
            </a:p>
          </p:txBody>
        </p:sp>
      </p:grpSp>
      <p:grpSp>
        <p:nvGrpSpPr>
          <p:cNvPr id="29" name="Group 29"/>
          <p:cNvGrpSpPr/>
          <p:nvPr/>
        </p:nvGrpSpPr>
        <p:grpSpPr>
          <a:xfrm>
            <a:off x="7054044" y="4987041"/>
            <a:ext cx="2267763" cy="1218088"/>
            <a:chOff x="7054044" y="4987041"/>
            <a:chExt cx="2267763" cy="1218088"/>
          </a:xfrm>
        </p:grpSpPr>
        <p:sp>
          <p:nvSpPr>
            <p:cNvPr id="30" name="TextBox 30"/>
            <p:cNvSpPr txBox="1"/>
            <p:nvPr/>
          </p:nvSpPr>
          <p:spPr>
            <a:xfrm>
              <a:off x="7054044" y="4987041"/>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分享成功的人工智能行业实践案例和经验教训</a:t>
              </a:r>
            </a:p>
          </p:txBody>
        </p:sp>
      </p:grpSp>
      <p:grpSp>
        <p:nvGrpSpPr>
          <p:cNvPr id="31" name="Group 31"/>
          <p:cNvGrpSpPr/>
          <p:nvPr/>
        </p:nvGrpSpPr>
        <p:grpSpPr>
          <a:xfrm>
            <a:off x="8972595" y="2757148"/>
            <a:ext cx="2267763" cy="1218088"/>
            <a:chOff x="8972595" y="2757148"/>
            <a:chExt cx="2267763" cy="1218088"/>
          </a:xfrm>
        </p:grpSpPr>
        <p:sp>
          <p:nvSpPr>
            <p:cNvPr id="32" name="TextBox 32"/>
            <p:cNvSpPr txBox="1"/>
            <p:nvPr/>
          </p:nvSpPr>
          <p:spPr>
            <a:xfrm>
              <a:off x="8972595" y="2757148"/>
              <a:ext cx="2267763" cy="1218088"/>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分析人工智能在各行业中的应用现状和未来趋势</a:t>
              </a:r>
            </a:p>
          </p:txBody>
        </p:sp>
      </p:grpSp>
      <p:sp>
        <p:nvSpPr>
          <p:cNvPr id="33" name="Freeform 33"/>
          <p:cNvSpPr/>
          <p:nvPr/>
        </p:nvSpPr>
        <p:spPr>
          <a:xfrm>
            <a:off x="3095436" y="2932359"/>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186361" y="1337322"/>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685709" y="2892389"/>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7185067" y="1745822"/>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7802444" y="2287786"/>
            <a:ext cx="461677" cy="550831"/>
            <a:chOff x="7802444" y="2287786"/>
            <a:chExt cx="461677" cy="550831"/>
          </a:xfrm>
        </p:grpSpPr>
        <p:sp>
          <p:nvSpPr>
            <p:cNvPr id="38" name="Freeform 38"/>
            <p:cNvSpPr/>
            <p:nvPr/>
          </p:nvSpPr>
          <p:spPr>
            <a:xfrm>
              <a:off x="7968655" y="2393704"/>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7802444" y="2287786"/>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3614276" y="3475144"/>
            <a:ext cx="664559" cy="579787"/>
            <a:chOff x="3614276" y="3475144"/>
            <a:chExt cx="664559" cy="579787"/>
          </a:xfrm>
        </p:grpSpPr>
        <p:sp>
          <p:nvSpPr>
            <p:cNvPr id="41" name="Freeform 41"/>
            <p:cNvSpPr/>
            <p:nvPr/>
          </p:nvSpPr>
          <p:spPr>
            <a:xfrm>
              <a:off x="3614276" y="3614495"/>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3959938" y="3475144"/>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6455230" y="3620596"/>
            <a:ext cx="577692" cy="614458"/>
            <a:chOff x="6455230" y="3620596"/>
            <a:chExt cx="577692" cy="614458"/>
          </a:xfrm>
        </p:grpSpPr>
        <p:sp>
          <p:nvSpPr>
            <p:cNvPr id="44" name="Freeform 44"/>
            <p:cNvSpPr/>
            <p:nvPr/>
          </p:nvSpPr>
          <p:spPr>
            <a:xfrm>
              <a:off x="6793178" y="3620596"/>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455230" y="3805762"/>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4677" y="3921682"/>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702786" y="3871485"/>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8" name="Group 48"/>
          <p:cNvGrpSpPr/>
          <p:nvPr/>
        </p:nvGrpSpPr>
        <p:grpSpPr>
          <a:xfrm>
            <a:off x="5009105" y="2064915"/>
            <a:ext cx="559445" cy="701973"/>
            <a:chOff x="5009105" y="2064915"/>
            <a:chExt cx="559445" cy="701973"/>
          </a:xfrm>
        </p:grpSpPr>
        <p:sp>
          <p:nvSpPr>
            <p:cNvPr id="49" name="Freeform 49"/>
            <p:cNvSpPr/>
            <p:nvPr/>
          </p:nvSpPr>
          <p:spPr>
            <a:xfrm>
              <a:off x="5400317" y="2064915"/>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5182698" y="2160634"/>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5009105" y="2421786"/>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人工智能行业现状及发展趋势</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深度学习、机器学习、自然语言处理等人工智能技术不断创新，为各行业提供了强大的技术支持。</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技术创新不断涌现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应用场景不断拓展</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5244" r="25244"/>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人才需求持续增长</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1875" r="218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人工智能在金融、智能制造、智慧城市等领域的应用场景不断拓展，推动了相关行业的智能化升级。</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随着人工智能技术的普及和应用，对具备相关技能和知识的人才需求持续增长。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人工智能行业现状</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7763" b="776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l="8207" r="8207"/>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人工智能行业发展趋势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技术融合创新</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未来人工智能技术将与大数据、云计算、物联网等技术进行深度融合，形成更加强大的技术体系。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应用场景拓展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人工智能将在更多领域实现应用，如医疗、教育、农业等，推动各行业的智能化发展。</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伦理和安全问题备受关注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随着人工智能技术的广泛应用，相关的伦理和安全问题将越来越受到关注，需要加强相关研究和监管。</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571585" y="1029917"/>
            <a:ext cx="8683321" cy="114947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84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1097052" y="2763839"/>
            <a:ext cx="8024317"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rgbClr val="FFFFFF">
                    <a:alpha val="100000"/>
                  </a:srgbClr>
                </a:solidFill>
                <a:latin typeface="Microsoft Yahei"/>
                <a:ea typeface="Microsoft Yahei"/>
                <a:cs typeface="Microsoft Yahei"/>
              </a:rPr>
              <a:t>人工智能行业实践案例介绍</a:t>
            </a:r>
          </a:p>
        </p:txBody>
      </p:sp>
      <p:sp>
        <p:nvSpPr>
          <p:cNvPr id="4" name="Freeform 4"/>
          <p:cNvSpPr/>
          <p:nvPr/>
        </p:nvSpPr>
        <p:spPr>
          <a:xfrm>
            <a:off x="3033917"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097052" y="5602490"/>
            <a:ext cx="3105564" cy="41033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400">
                <a:solidFill>
                  <a:schemeClr val="accent1">
                    <a:alpha val="100000"/>
                  </a:schemeClr>
                </a:solidFill>
                <a:latin typeface="Microsoft Yahei"/>
                <a:ea typeface="Microsoft Yahei"/>
                <a:cs typeface="Microsoft Yahei"/>
              </a:rPr>
              <a:t>Chapter</a:t>
            </a:r>
          </a:p>
        </p:txBody>
      </p:sp>
      <p:cxnSp>
        <p:nvCxnSpPr>
          <p:cNvPr id="6" name="Connector 6"/>
          <p:cNvCxnSpPr/>
          <p:nvPr/>
        </p:nvCxnSpPr>
        <p:spPr>
          <a:xfrm>
            <a:off x="3377035" y="5849950"/>
            <a:ext cx="8820012" cy="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286235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690798" y="5678391"/>
            <a:ext cx="343119" cy="343119"/>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1097052" y="1098977"/>
            <a:ext cx="1335306" cy="1335306"/>
            <a:chOff x="1097052" y="1098977"/>
            <a:chExt cx="1335306" cy="1335306"/>
          </a:xfrm>
        </p:grpSpPr>
        <p:sp>
          <p:nvSpPr>
            <p:cNvPr id="10" name="AutoShape 10"/>
            <p:cNvSpPr/>
            <p:nvPr/>
          </p:nvSpPr>
          <p:spPr>
            <a:xfrm>
              <a:off x="1097052" y="1098977"/>
              <a:ext cx="1335306" cy="1335306"/>
            </a:xfrm>
            <a:prstGeom prst="roundRect">
              <a:avLst>
                <a:gd name="adj" fmla="val 8841"/>
              </a:avLst>
            </a:prstGeom>
            <a:gradFill>
              <a:gsLst>
                <a:gs pos="0">
                  <a:schemeClr val="accent1">
                    <a:alpha val="100000"/>
                    <a:lumMod val="85000"/>
                  </a:schemeClr>
                </a:gs>
                <a:gs pos="100000">
                  <a:schemeClr val="accent1">
                    <a:alpha val="100000"/>
                  </a:schemeClr>
                </a:gs>
              </a:gsLst>
              <a:lin ang="2700000"/>
            </a:gradFill>
            <a:effectLst>
              <a:outerShdw blurRad="203200" dist="101600" dir="2700000">
                <a:srgbClr val="000000">
                  <a:alpha val="30000"/>
                </a:srgbClr>
              </a:outerShdw>
            </a:effectLst>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133886" y="1135811"/>
            <a:ext cx="1261638" cy="1261638"/>
            <a:chOff x="1133886" y="1135811"/>
            <a:chExt cx="1261638" cy="1261638"/>
          </a:xfrm>
        </p:grpSpPr>
        <p:sp>
          <p:nvSpPr>
            <p:cNvPr id="12" name="Freeform 12"/>
            <p:cNvSpPr/>
            <p:nvPr/>
          </p:nvSpPr>
          <p:spPr>
            <a:xfrm>
              <a:off x="1133886" y="1135811"/>
              <a:ext cx="1261638" cy="1261638"/>
            </a:xfrm>
            <a:custGeom>
              <a:rect l="l" t="t" r="r" b="b"/>
              <a:pathLst>
                <a:path w="1625021" h="1625022">
                  <a:moveTo>
                    <a:pt x="247132" y="108611"/>
                  </a:moveTo>
                  <a:cubicBezTo>
                    <a:pt x="173259" y="108611"/>
                    <a:pt x="113373" y="168497"/>
                    <a:pt x="113373" y="242370"/>
                  </a:cubicBezTo>
                  <a:lnTo>
                    <a:pt x="113373" y="1373126"/>
                  </a:lnTo>
                  <a:cubicBezTo>
                    <a:pt x="113373" y="1446999"/>
                    <a:pt x="173259" y="1506885"/>
                    <a:pt x="247132" y="1506885"/>
                  </a:cubicBezTo>
                  <a:lnTo>
                    <a:pt x="1377888" y="1506885"/>
                  </a:lnTo>
                  <a:cubicBezTo>
                    <a:pt x="1451761" y="1506885"/>
                    <a:pt x="1511647" y="1446999"/>
                    <a:pt x="1511647" y="1373126"/>
                  </a:cubicBezTo>
                  <a:lnTo>
                    <a:pt x="1511647" y="242370"/>
                  </a:lnTo>
                  <a:cubicBezTo>
                    <a:pt x="1511647" y="168497"/>
                    <a:pt x="1451761" y="108611"/>
                    <a:pt x="1377888" y="108611"/>
                  </a:cubicBezTo>
                  <a:close/>
                  <a:moveTo>
                    <a:pt x="143668" y="0"/>
                  </a:moveTo>
                  <a:lnTo>
                    <a:pt x="1481353" y="0"/>
                  </a:lnTo>
                  <a:cubicBezTo>
                    <a:pt x="1560699" y="0"/>
                    <a:pt x="1625021" y="64322"/>
                    <a:pt x="1625021" y="143668"/>
                  </a:cubicBezTo>
                  <a:lnTo>
                    <a:pt x="1625021" y="1481354"/>
                  </a:lnTo>
                  <a:cubicBezTo>
                    <a:pt x="1625021" y="1560700"/>
                    <a:pt x="1560699" y="1625022"/>
                    <a:pt x="1481353" y="1625022"/>
                  </a:cubicBezTo>
                  <a:lnTo>
                    <a:pt x="143668" y="1625022"/>
                  </a:lnTo>
                  <a:cubicBezTo>
                    <a:pt x="64322" y="1625022"/>
                    <a:pt x="0" y="1560700"/>
                    <a:pt x="0" y="1481354"/>
                  </a:cubicBezTo>
                  <a:lnTo>
                    <a:pt x="0" y="143668"/>
                  </a:lnTo>
                  <a:cubicBezTo>
                    <a:pt x="0" y="64322"/>
                    <a:pt x="64322" y="0"/>
                    <a:pt x="143668" y="0"/>
                  </a:cubicBezTo>
                  <a:close/>
                </a:path>
              </a:pathLst>
            </a:custGeom>
            <a:solidFill>
              <a:schemeClr val="accent1">
                <a:lumMod val="9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3886" y="1135811"/>
              <a:ext cx="1261638" cy="1261638"/>
            </a:xfrm>
            <a:prstGeom prst="roundRect">
              <a:avLst>
                <a:gd name="adj" fmla="val 8841"/>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221928" y="1223852"/>
              <a:ext cx="1085633" cy="1085633"/>
            </a:xfrm>
            <a:prstGeom prst="roundRect">
              <a:avLst>
                <a:gd name="adj" fmla="val 9566"/>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1342916" y="1576096"/>
            <a:ext cx="843579" cy="577491"/>
            <a:chOff x="1342916" y="1576096"/>
            <a:chExt cx="843579" cy="577491"/>
          </a:xfrm>
        </p:grpSpPr>
        <p:sp>
          <p:nvSpPr>
            <p:cNvPr id="16" name="Freeform 16"/>
            <p:cNvSpPr/>
            <p:nvPr/>
          </p:nvSpPr>
          <p:spPr>
            <a:xfrm>
              <a:off x="1342916" y="1576096"/>
              <a:ext cx="843579" cy="577491"/>
            </a:xfrm>
            <a:custGeom>
              <a:rect l="l" t="t" r="r" b="b"/>
              <a:pathLst>
                <a:path w="3113" h="2131">
                  <a:moveTo>
                    <a:pt x="3057" y="497"/>
                  </a:moveTo>
                  <a:cubicBezTo>
                    <a:pt x="1582" y="5"/>
                    <a:pt x="1582" y="5"/>
                    <a:pt x="1582" y="5"/>
                  </a:cubicBezTo>
                  <a:cubicBezTo>
                    <a:pt x="1565" y="0"/>
                    <a:pt x="1547" y="0"/>
                    <a:pt x="1531" y="5"/>
                  </a:cubicBezTo>
                  <a:cubicBezTo>
                    <a:pt x="56" y="497"/>
                    <a:pt x="56" y="497"/>
                    <a:pt x="56" y="497"/>
                  </a:cubicBezTo>
                  <a:cubicBezTo>
                    <a:pt x="23" y="508"/>
                    <a:pt x="0" y="539"/>
                    <a:pt x="0" y="574"/>
                  </a:cubicBezTo>
                  <a:cubicBezTo>
                    <a:pt x="0" y="610"/>
                    <a:pt x="23" y="641"/>
                    <a:pt x="56" y="652"/>
                  </a:cubicBezTo>
                  <a:cubicBezTo>
                    <a:pt x="492" y="797"/>
                    <a:pt x="492" y="797"/>
                    <a:pt x="492" y="797"/>
                  </a:cubicBezTo>
                  <a:cubicBezTo>
                    <a:pt x="492" y="1230"/>
                    <a:pt x="492" y="1230"/>
                    <a:pt x="492" y="1230"/>
                  </a:cubicBezTo>
                  <a:cubicBezTo>
                    <a:pt x="492" y="1252"/>
                    <a:pt x="500" y="1272"/>
                    <a:pt x="515" y="1288"/>
                  </a:cubicBezTo>
                  <a:cubicBezTo>
                    <a:pt x="530" y="1302"/>
                    <a:pt x="875" y="1639"/>
                    <a:pt x="1556" y="1639"/>
                  </a:cubicBezTo>
                  <a:cubicBezTo>
                    <a:pt x="1804" y="1639"/>
                    <a:pt x="2036" y="1595"/>
                    <a:pt x="2244" y="1507"/>
                  </a:cubicBezTo>
                  <a:cubicBezTo>
                    <a:pt x="2285" y="1489"/>
                    <a:pt x="2305" y="1441"/>
                    <a:pt x="2287" y="1399"/>
                  </a:cubicBezTo>
                  <a:cubicBezTo>
                    <a:pt x="2270" y="1358"/>
                    <a:pt x="2222" y="1338"/>
                    <a:pt x="2180" y="1356"/>
                  </a:cubicBezTo>
                  <a:cubicBezTo>
                    <a:pt x="1992" y="1435"/>
                    <a:pt x="1782" y="1475"/>
                    <a:pt x="1557" y="1475"/>
                  </a:cubicBezTo>
                  <a:cubicBezTo>
                    <a:pt x="1238" y="1475"/>
                    <a:pt x="1004" y="1393"/>
                    <a:pt x="863" y="1324"/>
                  </a:cubicBezTo>
                  <a:cubicBezTo>
                    <a:pt x="759" y="1272"/>
                    <a:pt x="689" y="1221"/>
                    <a:pt x="656" y="1193"/>
                  </a:cubicBezTo>
                  <a:cubicBezTo>
                    <a:pt x="656" y="852"/>
                    <a:pt x="656" y="852"/>
                    <a:pt x="656" y="852"/>
                  </a:cubicBezTo>
                  <a:cubicBezTo>
                    <a:pt x="1531" y="1144"/>
                    <a:pt x="1531" y="1144"/>
                    <a:pt x="1531" y="1144"/>
                  </a:cubicBezTo>
                  <a:cubicBezTo>
                    <a:pt x="1539" y="1146"/>
                    <a:pt x="1548" y="1148"/>
                    <a:pt x="1557" y="1148"/>
                  </a:cubicBezTo>
                  <a:cubicBezTo>
                    <a:pt x="1565" y="1148"/>
                    <a:pt x="1574" y="1146"/>
                    <a:pt x="1583" y="1144"/>
                  </a:cubicBezTo>
                  <a:cubicBezTo>
                    <a:pt x="2458" y="852"/>
                    <a:pt x="2458" y="852"/>
                    <a:pt x="2458" y="852"/>
                  </a:cubicBezTo>
                  <a:cubicBezTo>
                    <a:pt x="2458" y="998"/>
                    <a:pt x="2458" y="998"/>
                    <a:pt x="2458" y="998"/>
                  </a:cubicBezTo>
                  <a:cubicBezTo>
                    <a:pt x="2362" y="1032"/>
                    <a:pt x="2294" y="1123"/>
                    <a:pt x="2294" y="1230"/>
                  </a:cubicBezTo>
                  <a:cubicBezTo>
                    <a:pt x="2294" y="1330"/>
                    <a:pt x="2354" y="1416"/>
                    <a:pt x="2440" y="1454"/>
                  </a:cubicBezTo>
                  <a:cubicBezTo>
                    <a:pt x="2296" y="2029"/>
                    <a:pt x="2296" y="2029"/>
                    <a:pt x="2296" y="2029"/>
                  </a:cubicBezTo>
                  <a:cubicBezTo>
                    <a:pt x="2290" y="2053"/>
                    <a:pt x="2296" y="2080"/>
                    <a:pt x="2311" y="2099"/>
                  </a:cubicBezTo>
                  <a:cubicBezTo>
                    <a:pt x="2327" y="2119"/>
                    <a:pt x="2351" y="2131"/>
                    <a:pt x="2376" y="2131"/>
                  </a:cubicBezTo>
                  <a:cubicBezTo>
                    <a:pt x="2704" y="2131"/>
                    <a:pt x="2704" y="2131"/>
                    <a:pt x="2704" y="2131"/>
                  </a:cubicBezTo>
                  <a:cubicBezTo>
                    <a:pt x="2729" y="2131"/>
                    <a:pt x="2753" y="2119"/>
                    <a:pt x="2768" y="2099"/>
                  </a:cubicBezTo>
                  <a:cubicBezTo>
                    <a:pt x="2784" y="2080"/>
                    <a:pt x="2789" y="2053"/>
                    <a:pt x="2783" y="2029"/>
                  </a:cubicBezTo>
                  <a:cubicBezTo>
                    <a:pt x="2639" y="1454"/>
                    <a:pt x="2639" y="1454"/>
                    <a:pt x="2639" y="1454"/>
                  </a:cubicBezTo>
                  <a:cubicBezTo>
                    <a:pt x="2725" y="1416"/>
                    <a:pt x="2785" y="1330"/>
                    <a:pt x="2785" y="1230"/>
                  </a:cubicBezTo>
                  <a:cubicBezTo>
                    <a:pt x="2785" y="1123"/>
                    <a:pt x="2717" y="1032"/>
                    <a:pt x="2622" y="998"/>
                  </a:cubicBezTo>
                  <a:cubicBezTo>
                    <a:pt x="2622" y="797"/>
                    <a:pt x="2622" y="797"/>
                    <a:pt x="2622" y="797"/>
                  </a:cubicBezTo>
                  <a:cubicBezTo>
                    <a:pt x="3057" y="652"/>
                    <a:pt x="3057" y="652"/>
                    <a:pt x="3057" y="652"/>
                  </a:cubicBezTo>
                  <a:cubicBezTo>
                    <a:pt x="3091" y="641"/>
                    <a:pt x="3113" y="610"/>
                    <a:pt x="3113" y="574"/>
                  </a:cubicBezTo>
                  <a:cubicBezTo>
                    <a:pt x="3113" y="539"/>
                    <a:pt x="3091" y="508"/>
                    <a:pt x="3057" y="497"/>
                  </a:cubicBezTo>
                  <a:close/>
                  <a:moveTo>
                    <a:pt x="2540" y="1148"/>
                  </a:moveTo>
                  <a:cubicBezTo>
                    <a:pt x="2585" y="1148"/>
                    <a:pt x="2621" y="1184"/>
                    <a:pt x="2621" y="1230"/>
                  </a:cubicBezTo>
                  <a:cubicBezTo>
                    <a:pt x="2621" y="1275"/>
                    <a:pt x="2585" y="1312"/>
                    <a:pt x="2540" y="1312"/>
                  </a:cubicBezTo>
                  <a:cubicBezTo>
                    <a:pt x="2494" y="1312"/>
                    <a:pt x="2458" y="1275"/>
                    <a:pt x="2458" y="1230"/>
                  </a:cubicBezTo>
                  <a:cubicBezTo>
                    <a:pt x="2458" y="1184"/>
                    <a:pt x="2494" y="1148"/>
                    <a:pt x="2540" y="1148"/>
                  </a:cubicBezTo>
                  <a:close/>
                  <a:moveTo>
                    <a:pt x="2481" y="1967"/>
                  </a:moveTo>
                  <a:cubicBezTo>
                    <a:pt x="2540" y="1731"/>
                    <a:pt x="2540" y="1731"/>
                    <a:pt x="2540" y="1731"/>
                  </a:cubicBezTo>
                  <a:cubicBezTo>
                    <a:pt x="2599" y="1967"/>
                    <a:pt x="2599" y="1967"/>
                    <a:pt x="2599" y="1967"/>
                  </a:cubicBezTo>
                  <a:cubicBezTo>
                    <a:pt x="2481" y="1967"/>
                    <a:pt x="2481" y="1967"/>
                    <a:pt x="2481" y="1967"/>
                  </a:cubicBezTo>
                  <a:close/>
                  <a:moveTo>
                    <a:pt x="2533" y="654"/>
                  </a:moveTo>
                  <a:cubicBezTo>
                    <a:pt x="1570" y="493"/>
                    <a:pt x="1570" y="493"/>
                    <a:pt x="1570" y="493"/>
                  </a:cubicBezTo>
                  <a:cubicBezTo>
                    <a:pt x="1525" y="486"/>
                    <a:pt x="1483" y="516"/>
                    <a:pt x="1476" y="561"/>
                  </a:cubicBezTo>
                  <a:cubicBezTo>
                    <a:pt x="1469" y="605"/>
                    <a:pt x="1499" y="648"/>
                    <a:pt x="1543" y="655"/>
                  </a:cubicBezTo>
                  <a:cubicBezTo>
                    <a:pt x="2201" y="765"/>
                    <a:pt x="2201" y="765"/>
                    <a:pt x="2201" y="765"/>
                  </a:cubicBezTo>
                  <a:cubicBezTo>
                    <a:pt x="1557" y="979"/>
                    <a:pt x="1557" y="979"/>
                    <a:pt x="1557" y="979"/>
                  </a:cubicBezTo>
                  <a:cubicBezTo>
                    <a:pt x="341" y="574"/>
                    <a:pt x="341" y="574"/>
                    <a:pt x="341" y="574"/>
                  </a:cubicBezTo>
                  <a:cubicBezTo>
                    <a:pt x="1557" y="169"/>
                    <a:pt x="1557" y="169"/>
                    <a:pt x="1557" y="169"/>
                  </a:cubicBezTo>
                  <a:cubicBezTo>
                    <a:pt x="2772" y="574"/>
                    <a:pt x="2772" y="574"/>
                    <a:pt x="2772" y="574"/>
                  </a:cubicBezTo>
                  <a:cubicBezTo>
                    <a:pt x="2533" y="654"/>
                    <a:pt x="2533" y="654"/>
                    <a:pt x="2533" y="654"/>
                  </a:cubicBezTo>
                  <a:close/>
                  <a:moveTo>
                    <a:pt x="2533" y="654"/>
                  </a:moveTo>
                  <a:cubicBezTo>
                    <a:pt x="2533" y="654"/>
                    <a:pt x="2533" y="654"/>
                    <a:pt x="2533" y="65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智能语音助手是一种基于自然语言处理技术的智能交互系统，能够通过语音与用户进行交互，完成各种任务。</a:t>
            </a:r>
          </a:p>
        </p:txBody>
      </p:sp>
      <p:pic>
        <p:nvPicPr>
          <p:cNvPr id="6" name="Picture 6"/>
          <p:cNvPicPr>
            <a:picLocks noChangeAspect="1"/>
          </p:cNvPicPr>
          <p:nvPr/>
        </p:nvPicPr>
        <p:blipFill>
          <a:blip r:embed="rId2"/>
          <a:srcRect l="14551" r="14551"/>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背景介绍</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智能语音助手采用了语音识别、自然语言理解、对话管理等技术，实现了对用户语音的识别、理解和回应。</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技术实现</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1997" r="2199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智能语音助手被广泛应用于智能家居、智能车载、智能客服等领域，为用户提供了便捷、智能的语音交互体验。</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应用场景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案例一：智能语音助手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技术实现</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智能图像识别采用了深度学习、图像处理等技术，实现了对图像的自动特征提取、分类和识别。</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背景介绍</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智能图像识别是一种基于计算机视觉技术的智能识别系统，能够对图像进行自动分类、识别和解析。</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应用场景</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智能图像识别被广泛应用于安防监控、智能交通、医疗影像等领域，提高了图像处理的效率和准确性。</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0825" r="2082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75" r="16675"/>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500" r="16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案例二：智能图像识别</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智能推荐系统是一种基于机器学习和数据挖掘技术的个性化推荐系统，能够根据用户的历史行为和偏好，为用户推荐相关的内容或服务。</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背景介绍</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智能推荐系统采用了协同过滤、内容过滤、深度学习等技术，实现了对用户行为的建模和预测，以及个性化推荐算法的设计和实现。</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技术实现</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智能推荐系统被广泛应用于电商、视频、音乐等领域，提高了用户体验和平台的商业价值。</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应用场景</a:t>
            </a:r>
          </a:p>
        </p:txBody>
      </p:sp>
      <p:pic>
        <p:nvPicPr>
          <p:cNvPr id="9" name="Picture 9"/>
          <p:cNvPicPr>
            <a:picLocks noChangeAspect="1"/>
          </p:cNvPicPr>
          <p:nvPr/>
        </p:nvPicPr>
        <p:blipFill>
          <a:blip r:embed="rId2"/>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案例三：智能推荐系统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https://d.book118.com/265242103230011102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73</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黑体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2024-09-11T15:09:35.724</cp:lastPrinted>
  <dcterms:created xsi:type="dcterms:W3CDTF">2024-09-11T07:09:35Z</dcterms:created>
  <dcterms:modified xsi:type="dcterms:W3CDTF">2024-09-11T07:09:37Z</dcterms:modified>
</cp:coreProperties>
</file>