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8281CC-55C1-4324-B6E4-E1AAECF8F3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78D8B7-3971-4174-8EE2-888E8CA025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5AC97D-FE1F-41ED-9069-B49252BD23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EB68073-869E-4F25-8E5B-D459F22C9E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82AB65A-D9C4-4E33-B1E2-4ED531820E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0137849-FA61-4B60-A73D-FB7F77E773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72D0AEF-401E-4D79-B79F-31D29F5193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AEBE50-2784-43CA-B62E-348327E7DD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8AAFC93-6D77-4A19-8D81-FF9153EBD6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C3E091-2A72-4EEB-A00E-CDAAABC5D4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330BB3-3AE7-4C52-B195-21BA3E20C3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png" /><Relationship Id="rId3" Type="http://schemas.openxmlformats.org/officeDocument/2006/relationships/image" Target="../media/image11.png" /><Relationship Id="rId4" Type="http://schemas.openxmlformats.org/officeDocument/2006/relationships/image" Target="../media/image12.png" /><Relationship Id="rId5" Type="http://schemas.openxmlformats.org/officeDocument/2006/relationships/image" Target="../media/image13.png" /><Relationship Id="rId6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65312031121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4537149" y="4105149"/>
            <a:ext cx="2384286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endParaRPr lang="en-US" sz="2025">
              <a:solidFill>
                <a:srgbClr val="000000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羽毛球预防损伤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羽毛球运动中的常见损伤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预防羽毛球运动损伤的措施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羽毛球运动中的自我保护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羽毛球运动损伤的处理与康复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羽毛球运动损伤的预防与科学训练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羽毛球运动中的常见损伤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798029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8226425" y="0"/>
            <a:ext cx="3987800" cy="343852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肌肉拉伤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1491980"/>
            <a:ext cx="7520622" cy="1887389"/>
            <a:chOff x="454963" y="1491980"/>
            <a:chExt cx="7520622" cy="1887389"/>
          </a:xfrm>
        </p:grpSpPr>
        <p:sp>
          <p:nvSpPr>
            <p:cNvPr id="27" name="TextBox 27"/>
            <p:cNvSpPr txBox="1"/>
            <p:nvPr/>
          </p:nvSpPr>
          <p:spPr>
            <a:xfrm>
              <a:off x="454963" y="1491980"/>
              <a:ext cx="7520622" cy="1887389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肌肉拉伤是羽毛球运动中常见的运动损伤之一，多发生在肌肉用力过猛或热身不足的情况下。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454963" y="1041492"/>
            <a:ext cx="7537132" cy="490334"/>
            <a:chOff x="454963" y="1041492"/>
            <a:chExt cx="7537132" cy="490334"/>
          </a:xfrm>
        </p:grpSpPr>
        <p:sp>
          <p:nvSpPr>
            <p:cNvPr id="29" name="TextBox 29"/>
            <p:cNvSpPr txBox="1"/>
            <p:nvPr/>
          </p:nvSpPr>
          <p:spPr>
            <a:xfrm>
              <a:off x="454963" y="1041492"/>
              <a:ext cx="753713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4153723" y="4445298"/>
            <a:ext cx="7520622" cy="1926826"/>
            <a:chOff x="4153723" y="4445298"/>
            <a:chExt cx="7520622" cy="1926826"/>
          </a:xfrm>
        </p:grpSpPr>
        <p:sp>
          <p:nvSpPr>
            <p:cNvPr id="31" name="TextBox 31"/>
            <p:cNvSpPr txBox="1"/>
            <p:nvPr/>
          </p:nvSpPr>
          <p:spPr>
            <a:xfrm>
              <a:off x="4153723" y="4445298"/>
              <a:ext cx="7520622" cy="192682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肌肉拉伤表现为肌肉疼痛、肿胀、压痛，严重时可导致肌肉痉挛和活动受限。预防肌肉拉伤的关键是充分热身，加强肌肉力量训练，以及注意运动姿势和技巧。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4137103" y="4014528"/>
            <a:ext cx="7537242" cy="490334"/>
            <a:chOff x="4137103" y="4014528"/>
            <a:chExt cx="7537242" cy="490334"/>
          </a:xfrm>
        </p:grpSpPr>
        <p:sp>
          <p:nvSpPr>
            <p:cNvPr id="33" name="TextBox 33"/>
            <p:cNvSpPr txBox="1"/>
            <p:nvPr/>
          </p:nvSpPr>
          <p:spPr>
            <a:xfrm>
              <a:off x="4137103" y="4014528"/>
              <a:ext cx="753724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pic>
        <p:nvPicPr>
          <p:cNvPr id="34" name="Picture 34"/>
          <p:cNvPicPr>
            <a:picLocks noChangeAspect="1"/>
          </p:cNvPicPr>
          <p:nvPr/>
        </p:nvPicPr>
        <p:blipFill>
          <a:blip r:embed="rId3"/>
          <a:srcRect t="1929" b="1929"/>
          <a:stretch>
            <a:fillRect/>
          </a:stretch>
        </p:blipFill>
        <p:spPr>
          <a:xfrm>
            <a:off x="9048606" y="874695"/>
            <a:ext cx="2745886" cy="2639930"/>
          </a:xfrm>
          <a:prstGeom prst="ellipse">
            <a:avLst/>
          </a:prstGeom>
        </p:spPr>
      </p:pic>
      <p:pic>
        <p:nvPicPr>
          <p:cNvPr id="35" name="Picture 3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93665" y="3514624"/>
            <a:ext cx="2857500" cy="2857500"/>
          </a:xfrm>
          <a:prstGeom prst="ellipse">
            <a:avLst/>
          </a:prstGeom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关节扭伤常发生在羽毛球运动中的快速变向、跳跃和落地时，容易导致踝关节、膝关节和腕关节扭伤。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关节扭伤后会出现肿胀、疼痛、关节活动受限等症状。预防关节扭伤需要加强关节周围肌肉的力量和柔韧性，选择合适的运动装备，以及注意场地安全。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关节扭伤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跟腱断裂是一种严重的运动损伤，多发生在羽毛球运动中快速起跳或突然停顿时。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跟腱断裂会导致剧烈的疼痛、肿胀和局部凹陷，严重时可影响行走。预防跟腱断裂需要加强小腿肌肉的锻炼，选择合适的运动鞋，避免过度疲劳和过度使用。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跟腱断裂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肩袖损伤是羽毛球运动中常见的肩部损伤之一，由于反复的挥拍和肩部旋转动作，容易导致肩袖撕裂或撞击综合症。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肩袖损伤表现为肩部疼痛、活动受限和夜间痛，严重时可影响日常生活。预防肩袖损伤需要加强肩部肌肉的锻炼，注意运动姿势和技巧，以及避免过度疲劳和过度使用。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肩袖损伤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预防羽毛球运动损伤的措施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2813" y="2127250"/>
            <a:ext cx="1092200" cy="282575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热身运动</a:t>
              </a:r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1950266" y="2682352"/>
            <a:ext cx="2426717" cy="490334"/>
            <a:chOff x="1950266" y="2682352"/>
            <a:chExt cx="2426717" cy="490334"/>
          </a:xfrm>
        </p:grpSpPr>
        <p:sp>
          <p:nvSpPr>
            <p:cNvPr id="26" name="TextBox 26"/>
            <p:cNvSpPr txBox="1"/>
            <p:nvPr/>
          </p:nvSpPr>
          <p:spPr>
            <a:xfrm>
              <a:off x="1950266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动态拉伸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2029744" y="3095526"/>
            <a:ext cx="2267763" cy="1552257"/>
            <a:chOff x="2029744" y="3095526"/>
            <a:chExt cx="2267763" cy="1552257"/>
          </a:xfrm>
        </p:grpSpPr>
        <p:sp>
          <p:nvSpPr>
            <p:cNvPr id="28" name="TextBox 28"/>
            <p:cNvSpPr txBox="1"/>
            <p:nvPr/>
          </p:nvSpPr>
          <p:spPr>
            <a:xfrm>
              <a:off x="2029744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通过动态拉伸来激活肌肉，提高关节灵活性，预防运动损伤。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5795518" y="2682352"/>
            <a:ext cx="2426717" cy="490334"/>
            <a:chOff x="5795518" y="2682352"/>
            <a:chExt cx="2426717" cy="490334"/>
          </a:xfrm>
        </p:grpSpPr>
        <p:sp>
          <p:nvSpPr>
            <p:cNvPr id="30" name="TextBox 30"/>
            <p:cNvSpPr txBox="1"/>
            <p:nvPr/>
          </p:nvSpPr>
          <p:spPr>
            <a:xfrm>
              <a:off x="5795518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高强度间歇训练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5874995" y="3095526"/>
            <a:ext cx="2267763" cy="1552257"/>
            <a:chOff x="5874995" y="3095526"/>
            <a:chExt cx="2267763" cy="1552257"/>
          </a:xfrm>
        </p:grpSpPr>
        <p:sp>
          <p:nvSpPr>
            <p:cNvPr id="32" name="TextBox 32"/>
            <p:cNvSpPr txBox="1"/>
            <p:nvPr/>
          </p:nvSpPr>
          <p:spPr>
            <a:xfrm>
              <a:off x="5874995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进行短时间高强度的间歇训练，提高心肺功能和代谢水平，为正式运动做好准备。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688512" y="2682352"/>
            <a:ext cx="2426717" cy="490334"/>
            <a:chOff x="9688512" y="2682352"/>
            <a:chExt cx="2426717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688512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专项热身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9767989" y="3095526"/>
            <a:ext cx="2267763" cy="1552257"/>
            <a:chOff x="9767989" y="3095526"/>
            <a:chExt cx="2267763" cy="1552257"/>
          </a:xfrm>
        </p:grpSpPr>
        <p:sp>
          <p:nvSpPr>
            <p:cNvPr id="36" name="TextBox 36"/>
            <p:cNvSpPr txBox="1"/>
            <p:nvPr/>
          </p:nvSpPr>
          <p:spPr>
            <a:xfrm>
              <a:off x="9767989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针对羽毛球运动的特点，进行一些专项热身活动，如模拟击球动作、步法练习等。</a:t>
              </a:r>
            </a:p>
          </p:txBody>
        </p:sp>
      </p:grpSp>
      <p:pic>
        <p:nvPicPr>
          <p:cNvPr id="37" name="Picture 37"/>
          <p:cNvPicPr>
            <a:picLocks noChangeAspect="1"/>
          </p:cNvPicPr>
          <p:nvPr/>
        </p:nvPicPr>
        <p:blipFill>
          <a:blip r:embed="rId3">
            <a:alphaModFix amt="70000"/>
          </a:blip>
          <a:stretch>
            <a:fillRect/>
          </a:stretch>
        </p:blipFill>
        <p:spPr>
          <a:xfrm>
            <a:off x="763829" y="2093912"/>
            <a:ext cx="1110530" cy="2859087"/>
          </a:xfrm>
          <a:prstGeom prst="rect">
            <a:avLst/>
          </a:prstGeom>
        </p:spPr>
      </p:pic>
      <p:pic>
        <p:nvPicPr>
          <p:cNvPr id="38" name="Picture 38"/>
          <p:cNvPicPr>
            <a:picLocks noChangeAspect="1"/>
          </p:cNvPicPr>
          <p:nvPr/>
        </p:nvPicPr>
        <p:blipFill>
          <a:blip r:embed="rId4">
            <a:alphaModFix amt="70000"/>
          </a:blip>
          <a:stretch>
            <a:fillRect/>
          </a:stretch>
        </p:blipFill>
        <p:spPr>
          <a:xfrm>
            <a:off x="4133677" y="2127250"/>
            <a:ext cx="1845865" cy="2859405"/>
          </a:xfrm>
          <a:prstGeom prst="rect">
            <a:avLst/>
          </a:prstGeom>
        </p:spPr>
      </p:pic>
      <p:pic>
        <p:nvPicPr>
          <p:cNvPr id="39" name="Picture 39"/>
          <p:cNvPicPr>
            <a:picLocks noChangeAspect="1"/>
          </p:cNvPicPr>
          <p:nvPr/>
        </p:nvPicPr>
        <p:blipFill>
          <a:blip r:embed="rId5">
            <a:alphaModFix amt="70000"/>
          </a:blip>
          <a:stretch>
            <a:fillRect/>
          </a:stretch>
        </p:blipFill>
        <p:spPr>
          <a:xfrm>
            <a:off x="8142758" y="2093595"/>
            <a:ext cx="1561421" cy="285940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23925" y="4246563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191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998538" y="4265613"/>
            <a:ext cx="2270125" cy="2249487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071563" y="4287838"/>
            <a:ext cx="2187575" cy="2128837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146175" y="4305300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201738" y="4324350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255713" y="4344988"/>
            <a:ext cx="2012950" cy="1776412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306513" y="4364038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358900" y="4384675"/>
            <a:ext cx="1933575" cy="1538288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1409700" y="4403725"/>
            <a:ext cx="1897063" cy="1420813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1462088" y="4424363"/>
            <a:ext cx="1854200" cy="1303337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512888" y="4443413"/>
            <a:ext cx="1817687" cy="1185862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566863" y="4462463"/>
            <a:ext cx="1774825" cy="1065212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616075" y="4483100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670050" y="4502150"/>
            <a:ext cx="1695450" cy="830263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722438" y="4522788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773238" y="4541838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827213" y="4560888"/>
            <a:ext cx="1574800" cy="474662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876425" y="4581525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1930400" y="4600575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191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1566863" y="4416743"/>
            <a:ext cx="754062" cy="307975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01</a:t>
            </a:r>
            <a:endParaRPr lang="en-US" sz="1100"/>
          </a:p>
        </p:txBody>
      </p:sp>
      <p:sp>
        <p:nvSpPr>
          <p:cNvPr id="22" name="Freeform 22"/>
          <p:cNvSpPr/>
          <p:nvPr/>
        </p:nvSpPr>
        <p:spPr>
          <a:xfrm>
            <a:off x="3670300" y="2686050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3744913" y="2705100"/>
            <a:ext cx="2270125" cy="2249488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3817938" y="2727325"/>
            <a:ext cx="2187575" cy="2128838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3892550" y="2744788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3948113" y="2763838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4002088" y="2784475"/>
            <a:ext cx="2012950" cy="1776413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4052888" y="2803525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4105275" y="2824163"/>
            <a:ext cx="1933575" cy="1538287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156075" y="2843213"/>
            <a:ext cx="1897063" cy="1420812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208463" y="2863850"/>
            <a:ext cx="1854200" cy="1303338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259263" y="2882900"/>
            <a:ext cx="1817687" cy="1185863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4313238" y="2901950"/>
            <a:ext cx="1774825" cy="1065213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362450" y="2922588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416425" y="2941638"/>
            <a:ext cx="1695450" cy="830262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468813" y="2962275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519613" y="2981325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573588" y="3000375"/>
            <a:ext cx="1574800" cy="474663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622800" y="3021013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4676775" y="3040063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2668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294188" y="2847975"/>
            <a:ext cx="754062" cy="307975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02</a:t>
            </a:r>
            <a:endParaRPr lang="en-US" sz="1100"/>
          </a:p>
        </p:txBody>
      </p:sp>
      <p:sp>
        <p:nvSpPr>
          <p:cNvPr id="42" name="Freeform 42"/>
          <p:cNvSpPr/>
          <p:nvPr/>
        </p:nvSpPr>
        <p:spPr>
          <a:xfrm>
            <a:off x="6318250" y="1019175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6392863" y="1038225"/>
            <a:ext cx="2270125" cy="2249488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Freeform 44"/>
          <p:cNvSpPr/>
          <p:nvPr/>
        </p:nvSpPr>
        <p:spPr>
          <a:xfrm>
            <a:off x="6465888" y="1060450"/>
            <a:ext cx="2187575" cy="2128838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Freeform 45"/>
          <p:cNvSpPr/>
          <p:nvPr/>
        </p:nvSpPr>
        <p:spPr>
          <a:xfrm>
            <a:off x="6540500" y="1077913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Freeform 46"/>
          <p:cNvSpPr/>
          <p:nvPr/>
        </p:nvSpPr>
        <p:spPr>
          <a:xfrm>
            <a:off x="6596063" y="1096963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6650038" y="1117600"/>
            <a:ext cx="2012950" cy="1776413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Freeform 48"/>
          <p:cNvSpPr/>
          <p:nvPr/>
        </p:nvSpPr>
        <p:spPr>
          <a:xfrm>
            <a:off x="6700838" y="1136650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6753225" y="1157288"/>
            <a:ext cx="1933575" cy="1538287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6804025" y="1176338"/>
            <a:ext cx="1897063" cy="1420812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6856413" y="1196975"/>
            <a:ext cx="1854200" cy="1303338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Freeform 52"/>
          <p:cNvSpPr/>
          <p:nvPr/>
        </p:nvSpPr>
        <p:spPr>
          <a:xfrm>
            <a:off x="6907213" y="1216025"/>
            <a:ext cx="1817687" cy="1185863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Freeform 53"/>
          <p:cNvSpPr/>
          <p:nvPr/>
        </p:nvSpPr>
        <p:spPr>
          <a:xfrm>
            <a:off x="6961188" y="1235075"/>
            <a:ext cx="1774825" cy="1065213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Freeform 54"/>
          <p:cNvSpPr/>
          <p:nvPr/>
        </p:nvSpPr>
        <p:spPr>
          <a:xfrm>
            <a:off x="7010400" y="1255713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Freeform 55"/>
          <p:cNvSpPr/>
          <p:nvPr/>
        </p:nvSpPr>
        <p:spPr>
          <a:xfrm>
            <a:off x="7064375" y="1274763"/>
            <a:ext cx="1695450" cy="830262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Freeform 56"/>
          <p:cNvSpPr/>
          <p:nvPr/>
        </p:nvSpPr>
        <p:spPr>
          <a:xfrm>
            <a:off x="7116763" y="1295400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Freeform 57"/>
          <p:cNvSpPr/>
          <p:nvPr/>
        </p:nvSpPr>
        <p:spPr>
          <a:xfrm>
            <a:off x="7167563" y="1314450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8" name="Freeform 58"/>
          <p:cNvSpPr/>
          <p:nvPr/>
        </p:nvSpPr>
        <p:spPr>
          <a:xfrm>
            <a:off x="7221538" y="1333500"/>
            <a:ext cx="1574800" cy="474663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Freeform 59"/>
          <p:cNvSpPr/>
          <p:nvPr/>
        </p:nvSpPr>
        <p:spPr>
          <a:xfrm>
            <a:off x="7270750" y="1354138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AutoShape 60"/>
          <p:cNvSpPr/>
          <p:nvPr/>
        </p:nvSpPr>
        <p:spPr>
          <a:xfrm>
            <a:off x="7324725" y="1373188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2668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AutoShape 61"/>
          <p:cNvSpPr/>
          <p:nvPr/>
        </p:nvSpPr>
        <p:spPr>
          <a:xfrm>
            <a:off x="6942138" y="1160145"/>
            <a:ext cx="755650" cy="307975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03</a:t>
            </a:r>
            <a:endParaRPr lang="en-US" sz="1100"/>
          </a:p>
        </p:txBody>
      </p:sp>
      <p:grpSp>
        <p:nvGrpSpPr>
          <p:cNvPr id="62" name="Group 6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3" name="AutoShape 6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AutoShape 7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TextBox 8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正确的技术动作</a:t>
              </a:r>
            </a:p>
          </p:txBody>
        </p:sp>
      </p:grpSp>
      <p:grpSp>
        <p:nvGrpSpPr>
          <p:cNvPr id="84" name="Group 84"/>
          <p:cNvGrpSpPr/>
          <p:nvPr/>
        </p:nvGrpSpPr>
        <p:grpSpPr>
          <a:xfrm>
            <a:off x="923925" y="5145189"/>
            <a:ext cx="2426717" cy="490334"/>
            <a:chOff x="923925" y="5145189"/>
            <a:chExt cx="2426717" cy="490334"/>
          </a:xfrm>
        </p:grpSpPr>
        <p:sp>
          <p:nvSpPr>
            <p:cNvPr id="85" name="TextBox 85"/>
            <p:cNvSpPr txBox="1"/>
            <p:nvPr/>
          </p:nvSpPr>
          <p:spPr>
            <a:xfrm>
              <a:off x="923925" y="5145189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学习正确技术</a:t>
              </a:r>
            </a:p>
          </p:txBody>
        </p:sp>
      </p:grpSp>
      <p:grpSp>
        <p:nvGrpSpPr>
          <p:cNvPr id="86" name="Group 86"/>
          <p:cNvGrpSpPr/>
          <p:nvPr/>
        </p:nvGrpSpPr>
        <p:grpSpPr>
          <a:xfrm>
            <a:off x="6318250" y="3326131"/>
            <a:ext cx="2267763" cy="1552257"/>
            <a:chOff x="6318250" y="3326131"/>
            <a:chExt cx="2267763" cy="1552257"/>
          </a:xfrm>
        </p:grpSpPr>
        <p:sp>
          <p:nvSpPr>
            <p:cNvPr id="87" name="TextBox 87"/>
            <p:cNvSpPr txBox="1"/>
            <p:nvPr/>
          </p:nvSpPr>
          <p:spPr>
            <a:xfrm>
              <a:off x="6318250" y="3326131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在训练和比赛中，始终保持技术动作的规范性，避免因动作变形或错误导致的损伤。</a:t>
              </a:r>
            </a:p>
          </p:txBody>
        </p:sp>
      </p:grpSp>
      <p:grpSp>
        <p:nvGrpSpPr>
          <p:cNvPr id="88" name="Group 88"/>
          <p:cNvGrpSpPr/>
          <p:nvPr/>
        </p:nvGrpSpPr>
        <p:grpSpPr>
          <a:xfrm>
            <a:off x="3670300" y="3625158"/>
            <a:ext cx="2426717" cy="490334"/>
            <a:chOff x="3670300" y="3625158"/>
            <a:chExt cx="2426717" cy="490334"/>
          </a:xfrm>
        </p:grpSpPr>
        <p:sp>
          <p:nvSpPr>
            <p:cNvPr id="89" name="TextBox 89"/>
            <p:cNvSpPr txBox="1"/>
            <p:nvPr/>
          </p:nvSpPr>
          <p:spPr>
            <a:xfrm>
              <a:off x="3670300" y="3625158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规范动作</a:t>
              </a:r>
            </a:p>
          </p:txBody>
        </p:sp>
      </p:grpSp>
      <p:grpSp>
        <p:nvGrpSpPr>
          <p:cNvPr id="90" name="Group 90"/>
          <p:cNvGrpSpPr/>
          <p:nvPr/>
        </p:nvGrpSpPr>
        <p:grpSpPr>
          <a:xfrm>
            <a:off x="6318250" y="1917802"/>
            <a:ext cx="2426717" cy="490334"/>
            <a:chOff x="6318250" y="1917802"/>
            <a:chExt cx="2426717" cy="490334"/>
          </a:xfrm>
        </p:grpSpPr>
        <p:sp>
          <p:nvSpPr>
            <p:cNvPr id="91" name="TextBox 91"/>
            <p:cNvSpPr txBox="1"/>
            <p:nvPr/>
          </p:nvSpPr>
          <p:spPr>
            <a:xfrm>
              <a:off x="6318250" y="191780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练习基本功</a:t>
              </a:r>
            </a:p>
          </p:txBody>
        </p:sp>
      </p:grpSp>
      <p:grpSp>
        <p:nvGrpSpPr>
          <p:cNvPr id="92" name="Group 92"/>
          <p:cNvGrpSpPr/>
          <p:nvPr/>
        </p:nvGrpSpPr>
        <p:grpSpPr>
          <a:xfrm>
            <a:off x="8927905" y="1448118"/>
            <a:ext cx="2267763" cy="1552257"/>
            <a:chOff x="8927905" y="1448118"/>
            <a:chExt cx="2267763" cy="1552257"/>
          </a:xfrm>
        </p:grpSpPr>
        <p:sp>
          <p:nvSpPr>
            <p:cNvPr id="93" name="TextBox 93"/>
            <p:cNvSpPr txBox="1"/>
            <p:nvPr/>
          </p:nvSpPr>
          <p:spPr>
            <a:xfrm>
              <a:off x="8927905" y="1448118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扎实的基本功能够提高技术水平，同时减少因技术问题导致的运动损伤。</a:t>
              </a:r>
            </a:p>
          </p:txBody>
        </p:sp>
      </p:grpSp>
      <p:grpSp>
        <p:nvGrpSpPr>
          <p:cNvPr id="94" name="Group 94"/>
          <p:cNvGrpSpPr/>
          <p:nvPr/>
        </p:nvGrpSpPr>
        <p:grpSpPr>
          <a:xfrm>
            <a:off x="3402013" y="4962843"/>
            <a:ext cx="2267763" cy="1552257"/>
            <a:chOff x="3402013" y="4962843"/>
            <a:chExt cx="2267763" cy="1552257"/>
          </a:xfrm>
        </p:grpSpPr>
        <p:sp>
          <p:nvSpPr>
            <p:cNvPr id="95" name="TextBox 95"/>
            <p:cNvSpPr txBox="1"/>
            <p:nvPr/>
          </p:nvSpPr>
          <p:spPr>
            <a:xfrm>
              <a:off x="3402013" y="4962843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掌握正确的握拍、发球、击球等技术动作，避免因技术错误导致的运动损伤。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选择底部有足够弹性、能够提供良好支撑的羽毛球鞋，以减少脚部和膝关节的损伤风险。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合适的球鞋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合适的服装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6667" b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合适的护具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穿着透气、吸汗、舒适的羽毛球服装，避免因衣物过紧或过松导致的肌肉拉伤或摩擦伤。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根据需要佩戴护腕、护膝等护具，以增加关节的稳定性，减少受伤风险。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合适的装备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进行有氧运动如跑步、游泳等，提高心肺功能和耐力水平，增强身体适应能力。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1333" r="11333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有氧训练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进行全身力量训练，特别是下肢和核心肌群的训练，增加肌肉力量和稳定性。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力量训练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通过拉伸和瑜伽等练习，提高肌肉和关节的柔韧性，预防运动中的拉伤和扭伤。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柔韧性训练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保持体能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https://d.book118.com/265312031121011111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2024-09-17T02:42:07.472</cp:lastPrinted>
  <dcterms:created xsi:type="dcterms:W3CDTF">2024-09-16T18:42:07Z</dcterms:created>
  <dcterms:modified xsi:type="dcterms:W3CDTF">2024-09-16T18:42:09Z</dcterms:modified>
</cp:coreProperties>
</file>