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26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E6E7C-5C0C-410F-AE76-46EBF5F83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70A7-E829-481D-8884-8605E0569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B1EA19-A876-401D-A731-99AD8D06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9B9E6-FD98-4004-9672-8DD9D4805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51989-4941-41C1-AE88-FA248962C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1C0C5C-3B48-4A99-A587-0421F09FE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992249-A372-4F5E-9C3A-FC6C9B69A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543F99-2C98-4429-9093-045F907CB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45484-029D-4092-90DC-F7312AE10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F8B84-AE22-4206-A0C6-17DF4896B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7BEBD-A780-4F86-B7AF-38A85E9A2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1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28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9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26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7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2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23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5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2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34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6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7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38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10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20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1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8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9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2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7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13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4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5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22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5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26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3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7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7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34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5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8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32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3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2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30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31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38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2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23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2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32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14" Type="http://schemas.openxmlformats.org/officeDocument/2006/relationships/tags" Target="../tags/tag197.xml" /><Relationship Id="rId15" Type="http://schemas.openxmlformats.org/officeDocument/2006/relationships/tags" Target="../tags/tag198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7.xml" /><Relationship Id="rId11" Type="http://schemas.openxmlformats.org/officeDocument/2006/relationships/tags" Target="../tags/tag208.xml" /><Relationship Id="rId12" Type="http://schemas.openxmlformats.org/officeDocument/2006/relationships/tags" Target="../tags/tag209.xml" /><Relationship Id="rId13" Type="http://schemas.openxmlformats.org/officeDocument/2006/relationships/tags" Target="../tags/tag210.xml" /><Relationship Id="rId14" Type="http://schemas.openxmlformats.org/officeDocument/2006/relationships/tags" Target="../tags/tag211.xml" /><Relationship Id="rId15" Type="http://schemas.openxmlformats.org/officeDocument/2006/relationships/tags" Target="../tags/tag212.xml" /><Relationship Id="rId16" Type="http://schemas.openxmlformats.org/officeDocument/2006/relationships/tags" Target="../tags/tag213.xml" /><Relationship Id="rId17" Type="http://schemas.openxmlformats.org/officeDocument/2006/relationships/tags" Target="../tags/tag214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8.xml" /><Relationship Id="rId11" Type="http://schemas.openxmlformats.org/officeDocument/2006/relationships/tags" Target="../tags/tag279.xml" /><Relationship Id="rId12" Type="http://schemas.openxmlformats.org/officeDocument/2006/relationships/tags" Target="../tags/tag280.xml" /><Relationship Id="rId13" Type="http://schemas.openxmlformats.org/officeDocument/2006/relationships/tags" Target="../tags/tag281.xml" /><Relationship Id="rId14" Type="http://schemas.openxmlformats.org/officeDocument/2006/relationships/tags" Target="../tags/tag282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tags" Target="../tags/tag27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11" Type="http://schemas.openxmlformats.org/officeDocument/2006/relationships/tags" Target="../tags/tag292.xml" /><Relationship Id="rId12" Type="http://schemas.openxmlformats.org/officeDocument/2006/relationships/tags" Target="../tags/tag293.xml" /><Relationship Id="rId13" Type="http://schemas.openxmlformats.org/officeDocument/2006/relationships/tags" Target="../tags/tag294.xml" /><Relationship Id="rId14" Type="http://schemas.openxmlformats.org/officeDocument/2006/relationships/tags" Target="../tags/tag295.xml" /><Relationship Id="rId15" Type="http://schemas.openxmlformats.org/officeDocument/2006/relationships/tags" Target="../tags/tag296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12" Type="http://schemas.openxmlformats.org/officeDocument/2006/relationships/tags" Target="../tags/tag307.xml" /><Relationship Id="rId13" Type="http://schemas.openxmlformats.org/officeDocument/2006/relationships/tags" Target="../tags/tag308.xml" /><Relationship Id="rId14" Type="http://schemas.openxmlformats.org/officeDocument/2006/relationships/tags" Target="../tags/tag309.xml" /><Relationship Id="rId15" Type="http://schemas.openxmlformats.org/officeDocument/2006/relationships/tags" Target="../tags/tag310.xml" /><Relationship Id="rId16" Type="http://schemas.openxmlformats.org/officeDocument/2006/relationships/tags" Target="../tags/tag311.xml" /><Relationship Id="rId17" Type="http://schemas.openxmlformats.org/officeDocument/2006/relationships/tags" Target="../tags/tag312.xml" /><Relationship Id="rId18" Type="http://schemas.openxmlformats.org/officeDocument/2006/relationships/tags" Target="../tags/tag313.xml" /><Relationship Id="rId19" Type="http://schemas.openxmlformats.org/officeDocument/2006/relationships/tags" Target="../tags/tag314.xml" /><Relationship Id="rId2" Type="http://schemas.openxmlformats.org/officeDocument/2006/relationships/tags" Target="../tags/tag297.xml" /><Relationship Id="rId20" Type="http://schemas.openxmlformats.org/officeDocument/2006/relationships/tags" Target="../tags/tag315.xml" /><Relationship Id="rId21" Type="http://schemas.openxmlformats.org/officeDocument/2006/relationships/tags" Target="../tags/tag316.xml" /><Relationship Id="rId22" Type="http://schemas.openxmlformats.org/officeDocument/2006/relationships/tags" Target="../tags/tag317.xml" /><Relationship Id="rId23" Type="http://schemas.openxmlformats.org/officeDocument/2006/relationships/tags" Target="../tags/tag318.xml" /><Relationship Id="rId24" Type="http://schemas.openxmlformats.org/officeDocument/2006/relationships/tags" Target="../tags/tag319.xml" /><Relationship Id="rId25" Type="http://schemas.openxmlformats.org/officeDocument/2006/relationships/tags" Target="../tags/tag320.xml" /><Relationship Id="rId26" Type="http://schemas.openxmlformats.org/officeDocument/2006/relationships/tags" Target="../tags/tag321.xml" /><Relationship Id="rId27" Type="http://schemas.openxmlformats.org/officeDocument/2006/relationships/tags" Target="../tags/tag322.xml" /><Relationship Id="rId28" Type="http://schemas.openxmlformats.org/officeDocument/2006/relationships/tags" Target="../tags/tag323.xml" /><Relationship Id="rId29" Type="http://schemas.openxmlformats.org/officeDocument/2006/relationships/tags" Target="../tags/tag324.xml" /><Relationship Id="rId3" Type="http://schemas.openxmlformats.org/officeDocument/2006/relationships/tags" Target="../tags/tag298.xml" /><Relationship Id="rId30" Type="http://schemas.openxmlformats.org/officeDocument/2006/relationships/tags" Target="../tags/tag325.xml" /><Relationship Id="rId4" Type="http://schemas.openxmlformats.org/officeDocument/2006/relationships/tags" Target="../tags/tag299.xml" /><Relationship Id="rId5" Type="http://schemas.openxmlformats.org/officeDocument/2006/relationships/tags" Target="../tags/tag300.xml" /><Relationship Id="rId6" Type="http://schemas.openxmlformats.org/officeDocument/2006/relationships/tags" Target="../tags/tag301.xml" /><Relationship Id="rId7" Type="http://schemas.openxmlformats.org/officeDocument/2006/relationships/tags" Target="../tags/tag302.xml" /><Relationship Id="rId8" Type="http://schemas.openxmlformats.org/officeDocument/2006/relationships/tags" Target="../tags/tag303.xml" /><Relationship Id="rId9" Type="http://schemas.openxmlformats.org/officeDocument/2006/relationships/tags" Target="../tags/tag30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3221023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伤寒类病的健康教育</a:t>
            </a:r>
            <a:endParaRPr lang="zh-CN" altLang="en-US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7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疾病相关知识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1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预防知识指导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4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5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用药指导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7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饮食指导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4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3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8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运动指导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20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护理指导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疾病相关知识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疾病定义和分类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传播途径：通过粪-口途径传播，如饮食不当、水源污染等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定义：伤寒类病是由沙门菌引起的一种急性肠道传染病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分类：根据病情轻重可分为典型、轻型和重型三种类型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预防措施：注意个人卫生，保持环境卫生，及时隔离治疗患者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疾病传播途径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粪-口传播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接触传播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空气飞沫传播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母婴传播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疾病症状和体征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诊断依据：临床表现、实验室检查等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并发症：肠出血、肠穿孔等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典型症状：玫瑰疹、肝脾肿大等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初期症状：发热、头痛、咳嗽等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疾病治疗和康复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伤寒类病的药物治疗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康复治疗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预防知识指导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个人卫生习惯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勤洗手：经常用肥皂和流动水洗手，特别是在处理食物、粪便或动物接触后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避免用手触摸口鼻眼：手是病菌传播的主要途径，尽量避免用手触摸口、鼻、眼等部位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咳嗽礼仪：咳嗽或打喷嚏时，用纸巾遮住口鼻，如果没有纸巾，可以用弯曲的肘部或袖子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健康生活方式：保持健康的生活方式，如充足的睡眠、均衡的饮食和适量的运动，可以提高身体免疫力，减少感染病菌的风险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食品卫生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保持厨房清洁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烹饪前彻底洗手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生熟食分开存放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避免食物中毒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环境卫生</a:t>
            </a:r>
            <a:endParaRPr lang="zh-CN" altLang="en-US"/>
          </a:p>
        </p:txBody>
      </p:sp>
      <p:sp>
        <p:nvSpPr>
          <p:cNvPr id="5" name="矩形: 圆角 4"/>
          <p:cNvSpPr/>
          <p:nvPr>
            <p:custDataLst>
              <p:tags r:id="rId2"/>
            </p:custDataLst>
          </p:nvPr>
        </p:nvSpPr>
        <p:spPr>
          <a:xfrm>
            <a:off x="838200" y="3290466"/>
            <a:ext cx="2456181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3"/>
            </p:custDataLst>
          </p:nvPr>
        </p:nvSpPr>
        <p:spPr>
          <a:xfrm>
            <a:off x="1001124" y="3487561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保持家庭卫生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6" name="矩形: 圆角 4"/>
          <p:cNvSpPr/>
          <p:nvPr>
            <p:custDataLst>
              <p:tags r:id="rId4"/>
            </p:custDataLst>
          </p:nvPr>
        </p:nvSpPr>
        <p:spPr>
          <a:xfrm>
            <a:off x="8898350" y="329107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5"/>
            </p:custDataLst>
          </p:nvPr>
        </p:nvSpPr>
        <p:spPr>
          <a:xfrm>
            <a:off x="9061273" y="348817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增强抵抗力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" name="矩形: 圆角 4"/>
          <p:cNvSpPr/>
          <p:nvPr>
            <p:custDataLst>
              <p:tags r:id="rId6"/>
            </p:custDataLst>
          </p:nvPr>
        </p:nvSpPr>
        <p:spPr>
          <a:xfrm>
            <a:off x="3524917" y="329168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1" name="正文"/>
          <p:cNvSpPr txBox="1"/>
          <p:nvPr>
            <p:custDataLst>
              <p:tags r:id="rId7"/>
            </p:custDataLst>
          </p:nvPr>
        </p:nvSpPr>
        <p:spPr>
          <a:xfrm>
            <a:off x="3688451" y="348878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避免接触传染源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2" name="矩形: 圆角 4"/>
          <p:cNvSpPr/>
          <p:nvPr>
            <p:custDataLst>
              <p:tags r:id="rId8"/>
            </p:custDataLst>
          </p:nvPr>
        </p:nvSpPr>
        <p:spPr>
          <a:xfrm>
            <a:off x="6211633" y="3292297"/>
            <a:ext cx="2456060" cy="959847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3" name="正文"/>
          <p:cNvSpPr txBox="1"/>
          <p:nvPr>
            <p:custDataLst>
              <p:tags r:id="rId9"/>
            </p:custDataLst>
          </p:nvPr>
        </p:nvSpPr>
        <p:spPr>
          <a:xfrm>
            <a:off x="6374557" y="3489392"/>
            <a:ext cx="2129603" cy="57847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做好个人卫生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集体活动卫生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保持良好的通风环境，减少密闭空间的滞留时间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参加集体活动时，遵守卫生规定，保持个人卫生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避免接触传染源，如水源、食物等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注意个人用品的消毒和清洁，避免交叉感染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用药指导</a:t>
            </a:r>
            <a:endParaRPr lang="zh-CN" altLang="en-US"/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遵医嘱用药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用药指导：医生开具处方后，患者应按照医生的建议用药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不要随意更改药物剂量或停药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如有不适或过敏反应，应及时就医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不要轻信偏方或未经医生同意自行用药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药物作用和副作用</a:t>
            </a:r>
            <a:endParaRPr lang="zh-CN" altLang="en-US"/>
          </a:p>
        </p:txBody>
      </p:sp>
      <p:sp>
        <p:nvSpPr>
          <p:cNvPr id="59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注意事项：避免自行增减剂量或停药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用药指导：遵医嘱，按剂量服用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94000">
                <a:schemeClr val="accent1">
                  <a:lumMod val="75000"/>
                </a:schemeClr>
              </a:gs>
              <a:gs pos="7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副作用：不良反应，如头痛、恶心、呕吐等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75000">
                <a:schemeClr val="accent1">
                  <a:lumMod val="20000"/>
                  <a:lumOff val="80000"/>
                </a:schemeClr>
              </a:gs>
              <a:gs pos="48000">
                <a:schemeClr val="bg1"/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32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82000">
                <a:schemeClr val="accent1">
                  <a:lumMod val="75000"/>
                </a:schemeClr>
              </a:gs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药物作用：治疗疾病，缓解症状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药物使用方法和剂量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用药途径：口服、注射、局部涂抹等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不良反应：如有不适，及时咨询医生或药师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用药剂量：根据病情和医生建议确定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用药次数：每日用药次数和间隔时间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https://d.book118.com/265332210233011111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&#10;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2"/>
  <p:tag name="KSO_WM_UNIT_TEXT_FILL_TYPE" val="1"/>
  <p:tag name="KSO_WM_UNIT_TYPE" val="a"/>
  <p:tag name="KSO_WM_UNIT_USESOURCEFORMAT_APPLY" val="0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2"/>
  <p:tag name="KSO_WM_UNIT_TEXT_FILL_TYPE" val="1"/>
  <p:tag name="KSO_WM_UNIT_TYPE" val="b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8"/>
  <p:tag name="KSO_WM_UNIT_TEXT_FILL_TYPE" val="1"/>
  <p:tag name="KSO_WM_UNIT_TYPE" val="l_h_a"/>
  <p:tag name="KSO_WM_UNIT_USESOURCEFORMAT_APPLY" val="0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217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30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6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269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82.xml><?xml version="1.0" encoding="utf-8"?>
<p:tagLst xmlns:p="http://schemas.openxmlformats.org/presentationml/2006/main">
  <p:tag name="KSO_WM_TEMPLATE_CATEGORY" val="custom"/>
  <p:tag name="KSO_WM_TEMPLATE_INDEX" val="20230979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ILL_TYPE" val="2"/>
  <p:tag name="KSO_WM_UNIT_LINE_FORE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4_1"/>
  <p:tag name="KSO_WM_UNIT_INDEX" val="1_4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4_2"/>
  <p:tag name="KSO_WM_UNIT_INDEX" val="1_4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2_1"/>
  <p:tag name="KSO_WM_UNIT_INDEX" val="1_2_1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447_3*l_h_i*1_2_2"/>
  <p:tag name="KSO_WM_UNIT_INDEX" val="1_2_2"/>
  <p:tag name="KSO_WM_UNIT_LAYERLEVEL" val="1_1_1"/>
  <p:tag name="KSO_WM_UNIT_LINE_FILL_TYPE" val="2"/>
  <p:tag name="KSO_WM_UNIT_LINE_FORE_SCHEMECOLOR_INDEX" val="5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7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32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伤寒类病的健康教育</vt:lpstr>
      <vt:lpstr>目录</vt:lpstr>
      <vt:lpstr>疾病相关知识</vt:lpstr>
      <vt:lpstr>疾病定义和分类</vt:lpstr>
      <vt:lpstr>疾病传播途径</vt:lpstr>
      <vt:lpstr>疾病症状和体征</vt:lpstr>
      <vt:lpstr>疾病治疗和康复</vt:lpstr>
      <vt:lpstr>预防知识指导</vt:lpstr>
      <vt:lpstr>个人卫生习惯</vt:lpstr>
      <vt:lpstr>食品卫生</vt:lpstr>
      <vt:lpstr>环境卫生</vt:lpstr>
      <vt:lpstr>集体活动卫生</vt:lpstr>
      <vt:lpstr>用药指导</vt:lpstr>
      <vt:lpstr>遵医嘱用药</vt:lpstr>
      <vt:lpstr>药物作用和副作用</vt:lpstr>
      <vt:lpstr>药物使用方法和剂量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2024-09-17T14:15:47.254</cp:lastPrinted>
  <dcterms:created xsi:type="dcterms:W3CDTF">2024-09-17T06:15:47Z</dcterms:created>
  <dcterms:modified xsi:type="dcterms:W3CDTF">2024-09-17T06:15:49Z</dcterms:modified>
</cp:coreProperties>
</file>