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A8EE512-59CC-4B5C-B9FE-A79732640A6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24F0B32-92F5-42EF-B343-911F584BE34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9A6340C-92BD-450D-B4C8-2B8475A1997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C70315E-FB24-484B-B490-8B32E8EB497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EFFB405-E5C7-4710-8228-407D2CFD68B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D9D0DB1-D33A-4A01-BB7D-C0BD529CA9B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C8FEB96-87AE-43CA-A1A2-F08AE414780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BDEE80B-29EB-40B1-9C8B-0E80DF25552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3E36B30-F79A-4110-BD7D-FDEAC98F5D2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6CD09EA-66D6-4AA9-B041-F3D790D1819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4C44156-76E9-4E89-8A7C-CC3AAC0F158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66001001011010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81004" y="845344"/>
            <a:ext cx="11029991"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000000">
                    <a:alpha val="100000"/>
                  </a:srgbClr>
                </a:solidFill>
                <a:latin typeface="Microsoft Yahei"/>
                <a:ea typeface="Microsoft Yahei"/>
                <a:cs typeface="Microsoft Yahei"/>
              </a:rPr>
              <a:t>儿科医生日常查房制度</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查房目的</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查房时间与频率</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查房流程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查房内容</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查房规范</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查房记录与报告</a:t>
            </a:r>
          </a:p>
        </p:txBody>
      </p:sp>
      <p:cxnSp>
        <p:nvCxnSpPr>
          <p:cNvPr id="6" name="Connector 6"/>
          <p:cNvCxnSpPr/>
          <p:nvPr/>
        </p:nvCxnSpPr>
        <p:spPr>
          <a:xfrm flipH="1">
            <a:off x="5999076" y="1410844"/>
            <a:ext cx="0" cy="4034118"/>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870446" y="1714805"/>
            <a:ext cx="8551930" cy="14093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9225" b="1">
                <a:solidFill>
                  <a:schemeClr val="accent3">
                    <a:lumMod val="60000"/>
                    <a:lumOff val="40000"/>
                    <a:alpha val="100000"/>
                  </a:schemeClr>
                </a:solidFill>
                <a:latin typeface="Microsoft Yahei"/>
                <a:ea typeface="Microsoft Yahei"/>
                <a:cs typeface="Microsoft Yahei"/>
              </a:rPr>
              <a:t>01</a:t>
            </a:r>
          </a:p>
        </p:txBody>
      </p:sp>
      <p:cxnSp>
        <p:nvCxnSpPr>
          <p:cNvPr id="3" name="Connector 3"/>
          <p:cNvCxnSpPr/>
          <p:nvPr/>
        </p:nvCxnSpPr>
        <p:spPr>
          <a:xfrm>
            <a:off x="2473714" y="3043743"/>
            <a:ext cx="7337793" cy="0"/>
          </a:xfrm>
          <a:prstGeom prst="line">
            <a:avLst/>
          </a:prstGeom>
          <a:ln w="19050">
            <a:solidFill>
              <a:schemeClr val="accent3">
                <a:lumMod val="60000"/>
                <a:lumOff val="40000"/>
              </a:schemeClr>
            </a:solidFill>
            <a:prstDash val="solid"/>
          </a:ln>
        </p:spPr>
        <p:style>
          <a:lnRef idx="0">
            <a:schemeClr val="accent3"/>
          </a:lnRef>
          <a:fillRef idx="1">
            <a:schemeClr val="accent3"/>
          </a:fillRef>
          <a:effectRef idx="0">
            <a:schemeClr val="accent3"/>
          </a:effectRef>
          <a:fontRef idx="minor">
            <a:schemeClr val="lt1"/>
          </a:fontRef>
        </p:style>
      </p:cxnSp>
      <p:sp>
        <p:nvSpPr>
          <p:cNvPr id="4" name="TextBox 4"/>
          <p:cNvSpPr txBox="1"/>
          <p:nvPr/>
        </p:nvSpPr>
        <p:spPr>
          <a:xfrm>
            <a:off x="2216099" y="3124200"/>
            <a:ext cx="7860623"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575" b="1">
                <a:solidFill>
                  <a:srgbClr val="000000">
                    <a:alpha val="100000"/>
                  </a:srgbClr>
                </a:solidFill>
                <a:latin typeface="Microsoft Yahei"/>
                <a:ea typeface="Microsoft Yahei"/>
                <a:cs typeface="Microsoft Yahei"/>
              </a:rPr>
              <a:t>查房目的</a:t>
            </a:r>
          </a:p>
        </p:txBody>
      </p:sp>
      <p:sp>
        <p:nvSpPr>
          <p:cNvPr id="5" name="Freeform 5"/>
          <p:cNvSpPr/>
          <p:nvPr/>
        </p:nvSpPr>
        <p:spPr>
          <a:xfrm>
            <a:off x="8967143" y="2331720"/>
            <a:ext cx="514088" cy="514088"/>
          </a:xfrm>
          <a:custGeom>
            <a:rect l="l" t="t" r="r" b="b"/>
            <a:pathLst>
              <a:path w="1905000" h="1905000">
                <a:moveTo>
                  <a:pt x="952500" y="0"/>
                </a:moveTo>
                <a:lnTo>
                  <a:pt x="1190625" y="714375"/>
                </a:lnTo>
                <a:lnTo>
                  <a:pt x="1905000" y="952500"/>
                </a:lnTo>
                <a:lnTo>
                  <a:pt x="1190625" y="1190625"/>
                </a:lnTo>
                <a:lnTo>
                  <a:pt x="952500" y="1905000"/>
                </a:lnTo>
                <a:lnTo>
                  <a:pt x="714375" y="1190625"/>
                </a:lnTo>
                <a:lnTo>
                  <a:pt x="0" y="952500"/>
                </a:lnTo>
                <a:lnTo>
                  <a:pt x="714375" y="714375"/>
                </a:lnTo>
                <a:close/>
              </a:path>
            </a:pathLst>
          </a:cu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638" b="2638"/>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638" b="2638"/>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提高医疗质量</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及时发现并处理病情变化</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通过日常查房，儿科医生可以密切关注患儿病情变化，及时调整治疗方案，确保治疗效果。</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促进多学科协作</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查房过程中，儿科医生可以与其他科室医生进行交流，共同探讨治疗方案，提高诊疗水平。</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持续改进医疗流程</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通过收集患者反馈和观察医疗过程，儿科医生可以发现并改进医疗流程中的不足之处，提高医疗服务质量。</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确保合理用药</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查房过程中，儿科医生可以监督用药情况，确保患儿用药合理、安全。</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提高患者及家属安全意识</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通过与患者及家属的沟通，儿科医生可以增强他们的安全意识，共同保障患者的安全。</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减少并发症和不良事件</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通过日常查房，儿科医生能够及时发现并处理潜在的并发症和不良事件，降低患者风险。</a:t>
            </a:r>
          </a:p>
        </p:txBody>
      </p:sp>
      <p:pic>
        <p:nvPicPr>
          <p:cNvPr id="10" name="Picture 10"/>
          <p:cNvPicPr>
            <a:picLocks noChangeAspect="1"/>
          </p:cNvPicPr>
          <p:nvPr/>
        </p:nvPicPr>
        <p:blipFill>
          <a:blip r:embed="rId2"/>
          <a:srcRect l="16667" r="16667"/>
          <a:stretch>
            <a:fillRect/>
          </a:stretch>
        </p:blipFill>
        <p:spPr>
          <a:xfrm>
            <a:off x="869006" y="1293634"/>
            <a:ext cx="4563024"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保障患者安全</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6667" r="16667"/>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提高沟通技巧和处理能力</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与患者及家属的沟通以及处理各种紧急情况的挑战有助于提高儿科医生的沟通技巧和处理能力。</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积累临床经验</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通过日常查房，儿科医生可以积累丰富的临床经验，提高诊疗能力。</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学习新知识新技术</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查房过程中，儿科医生可以了解最新的医学进展和技术，不断更新自己的知识储备。</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提升医生技能</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870446" y="1714805"/>
            <a:ext cx="8551930" cy="14093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9225" b="1">
                <a:solidFill>
                  <a:schemeClr val="accent3">
                    <a:lumMod val="60000"/>
                    <a:lumOff val="40000"/>
                    <a:alpha val="100000"/>
                  </a:schemeClr>
                </a:solidFill>
                <a:latin typeface="Microsoft Yahei"/>
                <a:ea typeface="Microsoft Yahei"/>
                <a:cs typeface="Microsoft Yahei"/>
              </a:rPr>
              <a:t>02</a:t>
            </a:r>
          </a:p>
        </p:txBody>
      </p:sp>
      <p:cxnSp>
        <p:nvCxnSpPr>
          <p:cNvPr id="3" name="Connector 3"/>
          <p:cNvCxnSpPr/>
          <p:nvPr/>
        </p:nvCxnSpPr>
        <p:spPr>
          <a:xfrm>
            <a:off x="2473714" y="3043743"/>
            <a:ext cx="7337793" cy="0"/>
          </a:xfrm>
          <a:prstGeom prst="line">
            <a:avLst/>
          </a:prstGeom>
          <a:ln w="19050">
            <a:solidFill>
              <a:schemeClr val="accent3">
                <a:lumMod val="60000"/>
                <a:lumOff val="40000"/>
              </a:schemeClr>
            </a:solidFill>
            <a:prstDash val="solid"/>
          </a:ln>
        </p:spPr>
        <p:style>
          <a:lnRef idx="0">
            <a:schemeClr val="accent3"/>
          </a:lnRef>
          <a:fillRef idx="1">
            <a:schemeClr val="accent3"/>
          </a:fillRef>
          <a:effectRef idx="0">
            <a:schemeClr val="accent3"/>
          </a:effectRef>
          <a:fontRef idx="minor">
            <a:schemeClr val="lt1"/>
          </a:fontRef>
        </p:style>
      </p:cxnSp>
      <p:sp>
        <p:nvSpPr>
          <p:cNvPr id="4" name="TextBox 4"/>
          <p:cNvSpPr txBox="1"/>
          <p:nvPr/>
        </p:nvSpPr>
        <p:spPr>
          <a:xfrm>
            <a:off x="2216099" y="3124200"/>
            <a:ext cx="7860623"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575" b="1">
                <a:solidFill>
                  <a:srgbClr val="000000">
                    <a:alpha val="100000"/>
                  </a:srgbClr>
                </a:solidFill>
                <a:latin typeface="Microsoft Yahei"/>
                <a:ea typeface="Microsoft Yahei"/>
                <a:cs typeface="Microsoft Yahei"/>
              </a:rPr>
              <a:t>查房时间与频率</a:t>
            </a:r>
          </a:p>
        </p:txBody>
      </p:sp>
      <p:sp>
        <p:nvSpPr>
          <p:cNvPr id="5" name="Freeform 5"/>
          <p:cNvSpPr/>
          <p:nvPr/>
        </p:nvSpPr>
        <p:spPr>
          <a:xfrm>
            <a:off x="8967143" y="2331720"/>
            <a:ext cx="514088" cy="514088"/>
          </a:xfrm>
          <a:custGeom>
            <a:rect l="l" t="t" r="r" b="b"/>
            <a:pathLst>
              <a:path w="1905000" h="1905000">
                <a:moveTo>
                  <a:pt x="952500" y="0"/>
                </a:moveTo>
                <a:lnTo>
                  <a:pt x="1190625" y="714375"/>
                </a:lnTo>
                <a:lnTo>
                  <a:pt x="1905000" y="952500"/>
                </a:lnTo>
                <a:lnTo>
                  <a:pt x="1190625" y="1190625"/>
                </a:lnTo>
                <a:lnTo>
                  <a:pt x="952500" y="1905000"/>
                </a:lnTo>
                <a:lnTo>
                  <a:pt x="714375" y="1190625"/>
                </a:lnTo>
                <a:lnTo>
                  <a:pt x="0" y="952500"/>
                </a:lnTo>
                <a:lnTo>
                  <a:pt x="714375" y="714375"/>
                </a:lnTo>
                <a:close/>
              </a:path>
            </a:pathLst>
          </a:cu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2546" r="32546"/>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939" r="32939"/>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0365" r="30365"/>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儿科医生应在每天早上8点开始进行查房，查看夜间病情变化和护理情况，评估患儿病情状况。</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早晨查房</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在下午2点左右进行查房，了解患儿白天病情变化，评估治疗效果，调整治疗方案。</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下午查房</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每日查房时间</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对于病情危重的患儿，儿科医生应增加查房频率，至少每2小时进行一次查房，以便及时发现和处理病情变化。</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对于新入院的患儿，儿科医生应在入院后24小时内进行至少两次查房，了解患儿病情和护理情况，评估是否需要特殊处理。</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特殊情况查房频率</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新入院患儿</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危重患儿</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节假日查房</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儿科医生在节假日期间应安排轮流值班，确保有医生进行查房工作，及时处理紧急病情变化。</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紧急情况处理</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在节假日期间，若遇到紧急病情变化或突发事件，值班医生应及时进行处置，并向上级医生报告。</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938" r="25938"/>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节假日查房安排</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870446" y="1714805"/>
            <a:ext cx="8551930" cy="14093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9225" b="1">
                <a:solidFill>
                  <a:schemeClr val="accent3">
                    <a:lumMod val="60000"/>
                    <a:lumOff val="40000"/>
                    <a:alpha val="100000"/>
                  </a:schemeClr>
                </a:solidFill>
                <a:latin typeface="Microsoft Yahei"/>
                <a:ea typeface="Microsoft Yahei"/>
                <a:cs typeface="Microsoft Yahei"/>
              </a:rPr>
              <a:t>03</a:t>
            </a:r>
          </a:p>
        </p:txBody>
      </p:sp>
      <p:cxnSp>
        <p:nvCxnSpPr>
          <p:cNvPr id="3" name="Connector 3"/>
          <p:cNvCxnSpPr/>
          <p:nvPr/>
        </p:nvCxnSpPr>
        <p:spPr>
          <a:xfrm>
            <a:off x="2473714" y="3043743"/>
            <a:ext cx="7337793" cy="0"/>
          </a:xfrm>
          <a:prstGeom prst="line">
            <a:avLst/>
          </a:prstGeom>
          <a:ln w="19050">
            <a:solidFill>
              <a:schemeClr val="accent3">
                <a:lumMod val="60000"/>
                <a:lumOff val="40000"/>
              </a:schemeClr>
            </a:solidFill>
            <a:prstDash val="solid"/>
          </a:ln>
        </p:spPr>
        <p:style>
          <a:lnRef idx="0">
            <a:schemeClr val="accent3"/>
          </a:lnRef>
          <a:fillRef idx="1">
            <a:schemeClr val="accent3"/>
          </a:fillRef>
          <a:effectRef idx="0">
            <a:schemeClr val="accent3"/>
          </a:effectRef>
          <a:fontRef idx="minor">
            <a:schemeClr val="lt1"/>
          </a:fontRef>
        </p:style>
      </p:cxnSp>
      <p:sp>
        <p:nvSpPr>
          <p:cNvPr id="4" name="TextBox 4"/>
          <p:cNvSpPr txBox="1"/>
          <p:nvPr/>
        </p:nvSpPr>
        <p:spPr>
          <a:xfrm>
            <a:off x="2216099" y="3124200"/>
            <a:ext cx="7860623"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575" b="1">
                <a:solidFill>
                  <a:srgbClr val="000000">
                    <a:alpha val="100000"/>
                  </a:srgbClr>
                </a:solidFill>
                <a:latin typeface="Microsoft Yahei"/>
                <a:ea typeface="Microsoft Yahei"/>
                <a:cs typeface="Microsoft Yahei"/>
              </a:rPr>
              <a:t>查房流程</a:t>
            </a:r>
          </a:p>
        </p:txBody>
      </p:sp>
      <p:sp>
        <p:nvSpPr>
          <p:cNvPr id="5" name="Freeform 5"/>
          <p:cNvSpPr/>
          <p:nvPr/>
        </p:nvSpPr>
        <p:spPr>
          <a:xfrm>
            <a:off x="8967143" y="2331720"/>
            <a:ext cx="514088" cy="514088"/>
          </a:xfrm>
          <a:custGeom>
            <a:rect l="l" t="t" r="r" b="b"/>
            <a:pathLst>
              <a:path w="1905000" h="1905000">
                <a:moveTo>
                  <a:pt x="952500" y="0"/>
                </a:moveTo>
                <a:lnTo>
                  <a:pt x="1190625" y="714375"/>
                </a:lnTo>
                <a:lnTo>
                  <a:pt x="1905000" y="952500"/>
                </a:lnTo>
                <a:lnTo>
                  <a:pt x="1190625" y="1190625"/>
                </a:lnTo>
                <a:lnTo>
                  <a:pt x="952500" y="1905000"/>
                </a:lnTo>
                <a:lnTo>
                  <a:pt x="714375" y="1190625"/>
                </a:lnTo>
                <a:lnTo>
                  <a:pt x="0" y="952500"/>
                </a:lnTo>
                <a:lnTo>
                  <a:pt x="714375" y="714375"/>
                </a:lnTo>
                <a:close/>
              </a:path>
            </a:pathLst>
          </a:cu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667" r="16667"/>
          <a:stretch>
            <a:fillRect/>
          </a:stretch>
        </p:blipFill>
        <p:spPr>
          <a:xfrm>
            <a:off x="939482" y="1415327"/>
            <a:ext cx="4843296"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在查房前，儿科医生应详细了解患儿的病史、治疗情况、检查结果等信息，以便更好地评估病情和制定治疗方案。</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了解病情</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儿科医生需要携带必要的查房工具，如听诊器、手电筒、血压计等，确保能够全面、准确地检查患儿的身体状况。</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准备工具</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提前准备</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5000" r="250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观察病情</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在床边查房过程中，儿科医生应仔细观察患儿的症状和体征，询问家长关于患儿的病情变化和自身认知情况，以便更好地评估病情。</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检查身体</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儿科医生应对患儿进行全面的身体检查，包括心肺听诊、腹部触诊、神经系统检查等，以便发现潜在的异常情况。</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床边查房</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查房结束后，儿科医生应将查房情况汇总，包括患儿的病情变化、检查结果、治疗方案等，以便进行全面的分析和评估。</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总结情况</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儿科医生应与其他医护人员一起讨论治疗方案，包括药物治疗、护理措施、康复训练等，确保治疗方案的科学性和有效性。同时，也需要与家长进行充分的沟通和解释，确保家长对治疗方案有充分的了解和认识。</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讨论方案</a:t>
            </a:r>
          </a:p>
        </p:txBody>
      </p:sp>
      <p:cxnSp>
        <p:nvCxnSpPr>
          <p:cNvPr id="8" name="Connector 8"/>
          <p:cNvCxnSpPr/>
          <p:nvPr/>
        </p:nvCxnSpPr>
        <p:spPr>
          <a:xfrm>
            <a:off x="1473659" y="482945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汇总讨论</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https://d.book118.com/266001001011010034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71</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2024-09-02T23:57:46.653</cp:lastPrinted>
  <dcterms:created xsi:type="dcterms:W3CDTF">2024-09-02T15:57:46Z</dcterms:created>
  <dcterms:modified xsi:type="dcterms:W3CDTF">2024-09-02T15:57:48Z</dcterms:modified>
</cp:coreProperties>
</file>