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DF0CC1-F3CD-4F1E-9EAE-0BB488718B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350FC5-D44E-46C8-B27D-3F1E32C4DB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7986AA-2C24-4021-9336-729D72479B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83B372-8530-47A2-A083-E9522F8473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6B21F1A-A689-42AC-9380-6255512740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8C0515A-E3FE-42C3-B639-21D693A326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6F3DA91-AB59-4B87-A761-CB018C5125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35FC3E-AA18-4062-9A93-363477F927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D73ABC-0B6C-4F99-ACED-0CEC07F019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473059-B23B-4259-9F82-CA64DC124B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587681-BBA4-4525-A8DB-84738BA2B2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6004240154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项目招商引资风险预测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招商引资风险识别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招商引资风险评估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招商引资风险应对策略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招商引资风险防范措施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248" r="12248"/>
          <a:stretch>
            <a:fillRect/>
          </a:stretch>
        </p:blipFill>
        <p:spPr>
          <a:xfrm>
            <a:off x="161995" y="1165346"/>
            <a:ext cx="4300143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促进区域经济发展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招商引资是推动区域经济发展的重要手段，通过引入外部资本和项目，可以带动当地产业升级、就业增加和财政收入提高。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应对全球化挑战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随着全球化进程的加速，各地政府和企业面临着日益激烈的竞争。通过招商引资，可以引入先进的技术和管理经验，提升本地企业和产业的竞争力。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推动可持续发展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招商引资可以促进经济、社会和环境的协调发展，推动可持续发展。通过引入符合环保要求、具有社会责任感的项目和企业，可以实现经济效益和社会效益的双赢。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173694"/>
            <a:ext cx="3839952" cy="4684306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865802" y="2810519"/>
            <a:ext cx="3847271" cy="4047481"/>
            <a:chOff x="865802" y="2810519"/>
            <a:chExt cx="3847271" cy="4047481"/>
          </a:xfrm>
        </p:grpSpPr>
        <p:sp>
          <p:nvSpPr>
            <p:cNvPr id="4" name="Freeform 4"/>
            <p:cNvSpPr/>
            <p:nvPr/>
          </p:nvSpPr>
          <p:spPr>
            <a:xfrm>
              <a:off x="2165532" y="2928505"/>
              <a:ext cx="1195366" cy="834187"/>
            </a:xfrm>
            <a:custGeom>
              <a:rect l="l" t="t" r="r" b="b"/>
              <a:pathLst>
                <a:path w="193" h="134">
                  <a:moveTo>
                    <a:pt x="177" y="133"/>
                  </a:moveTo>
                  <a:cubicBezTo>
                    <a:pt x="193" y="58"/>
                    <a:pt x="159" y="0"/>
                    <a:pt x="97" y="0"/>
                  </a:cubicBezTo>
                  <a:cubicBezTo>
                    <a:pt x="36" y="0"/>
                    <a:pt x="0" y="61"/>
                    <a:pt x="17" y="134"/>
                  </a:cubicBezTo>
                  <a:cubicBezTo>
                    <a:pt x="177" y="133"/>
                    <a:pt x="177" y="133"/>
                    <a:pt x="177" y="133"/>
                  </a:cubicBezTo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2277789" y="3041376"/>
              <a:ext cx="978744" cy="1605412"/>
            </a:xfrm>
            <a:custGeom>
              <a:rect l="l" t="t" r="r" b="b"/>
              <a:pathLst>
                <a:path w="158" h="258">
                  <a:moveTo>
                    <a:pt x="16" y="157"/>
                  </a:moveTo>
                  <a:cubicBezTo>
                    <a:pt x="15" y="193"/>
                    <a:pt x="35" y="210"/>
                    <a:pt x="35" y="210"/>
                  </a:cubicBezTo>
                  <a:cubicBezTo>
                    <a:pt x="35" y="235"/>
                    <a:pt x="35" y="235"/>
                    <a:pt x="35" y="235"/>
                  </a:cubicBezTo>
                  <a:cubicBezTo>
                    <a:pt x="35" y="235"/>
                    <a:pt x="32" y="237"/>
                    <a:pt x="33" y="237"/>
                  </a:cubicBezTo>
                  <a:cubicBezTo>
                    <a:pt x="30" y="236"/>
                    <a:pt x="62" y="257"/>
                    <a:pt x="81" y="258"/>
                  </a:cubicBezTo>
                  <a:cubicBezTo>
                    <a:pt x="81" y="258"/>
                    <a:pt x="131" y="239"/>
                    <a:pt x="129" y="237"/>
                  </a:cubicBezTo>
                  <a:cubicBezTo>
                    <a:pt x="126" y="235"/>
                    <a:pt x="126" y="235"/>
                    <a:pt x="126" y="235"/>
                  </a:cubicBezTo>
                  <a:cubicBezTo>
                    <a:pt x="126" y="210"/>
                    <a:pt x="126" y="210"/>
                    <a:pt x="126" y="210"/>
                  </a:cubicBezTo>
                  <a:cubicBezTo>
                    <a:pt x="126" y="210"/>
                    <a:pt x="144" y="200"/>
                    <a:pt x="144" y="156"/>
                  </a:cubicBezTo>
                  <a:cubicBezTo>
                    <a:pt x="145" y="144"/>
                    <a:pt x="156" y="152"/>
                    <a:pt x="158" y="118"/>
                  </a:cubicBezTo>
                  <a:cubicBezTo>
                    <a:pt x="158" y="115"/>
                    <a:pt x="158" y="112"/>
                    <a:pt x="157" y="106"/>
                  </a:cubicBezTo>
                  <a:cubicBezTo>
                    <a:pt x="155" y="103"/>
                    <a:pt x="149" y="100"/>
                    <a:pt x="150" y="96"/>
                  </a:cubicBezTo>
                  <a:cubicBezTo>
                    <a:pt x="154" y="40"/>
                    <a:pt x="123" y="4"/>
                    <a:pt x="79" y="1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0"/>
                    <a:pt x="78" y="1"/>
                    <a:pt x="78" y="1"/>
                  </a:cubicBezTo>
                  <a:cubicBezTo>
                    <a:pt x="77" y="1"/>
                    <a:pt x="77" y="0"/>
                    <a:pt x="76" y="0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32" y="4"/>
                    <a:pt x="4" y="40"/>
                    <a:pt x="9" y="96"/>
                  </a:cubicBezTo>
                  <a:cubicBezTo>
                    <a:pt x="9" y="100"/>
                    <a:pt x="3" y="103"/>
                    <a:pt x="2" y="106"/>
                  </a:cubicBezTo>
                  <a:cubicBezTo>
                    <a:pt x="0" y="112"/>
                    <a:pt x="0" y="116"/>
                    <a:pt x="0" y="119"/>
                  </a:cubicBezTo>
                  <a:cubicBezTo>
                    <a:pt x="2" y="152"/>
                    <a:pt x="16" y="148"/>
                    <a:pt x="16" y="157"/>
                  </a:cubicBezTo>
                </a:path>
              </a:pathLst>
            </a:custGeom>
            <a:solidFill>
              <a:srgbClr val="EAC487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444772" y="4347680"/>
              <a:ext cx="686349" cy="322564"/>
            </a:xfrm>
            <a:custGeom>
              <a:rect l="l" t="t" r="r" b="b"/>
              <a:pathLst>
                <a:path w="110" h="52">
                  <a:moveTo>
                    <a:pt x="99" y="25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86" y="15"/>
                    <a:pt x="53" y="13"/>
                  </a:cubicBezTo>
                  <a:cubicBezTo>
                    <a:pt x="19" y="13"/>
                    <a:pt x="8" y="0"/>
                    <a:pt x="8" y="0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2" y="31"/>
                    <a:pt x="3" y="32"/>
                  </a:cubicBezTo>
                  <a:cubicBezTo>
                    <a:pt x="0" y="31"/>
                    <a:pt x="36" y="52"/>
                    <a:pt x="55" y="52"/>
                  </a:cubicBezTo>
                  <a:cubicBezTo>
                    <a:pt x="55" y="52"/>
                    <a:pt x="111" y="52"/>
                    <a:pt x="110" y="51"/>
                  </a:cubicBezTo>
                  <a:cubicBezTo>
                    <a:pt x="99" y="25"/>
                    <a:pt x="99" y="25"/>
                    <a:pt x="99" y="25"/>
                  </a:cubicBezTo>
                </a:path>
              </a:pathLst>
            </a:custGeom>
            <a:solidFill>
              <a:srgbClr val="E0B57A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724188" y="2834152"/>
              <a:ext cx="600226" cy="535079"/>
            </a:xfrm>
            <a:custGeom>
              <a:rect l="l" t="t" r="r" b="b"/>
              <a:pathLst>
                <a:path w="97" h="86">
                  <a:moveTo>
                    <a:pt x="56" y="0"/>
                  </a:moveTo>
                  <a:cubicBezTo>
                    <a:pt x="49" y="0"/>
                    <a:pt x="25" y="8"/>
                    <a:pt x="14" y="11"/>
                  </a:cubicBezTo>
                  <a:cubicBezTo>
                    <a:pt x="9" y="13"/>
                    <a:pt x="5" y="14"/>
                    <a:pt x="0" y="16"/>
                  </a:cubicBezTo>
                  <a:cubicBezTo>
                    <a:pt x="2" y="16"/>
                    <a:pt x="5" y="15"/>
                    <a:pt x="7" y="15"/>
                  </a:cubicBezTo>
                  <a:cubicBezTo>
                    <a:pt x="50" y="15"/>
                    <a:pt x="80" y="43"/>
                    <a:pt x="88" y="86"/>
                  </a:cubicBezTo>
                  <a:cubicBezTo>
                    <a:pt x="90" y="74"/>
                    <a:pt x="97" y="32"/>
                    <a:pt x="94" y="22"/>
                  </a:cubicBezTo>
                  <a:cubicBezTo>
                    <a:pt x="94" y="21"/>
                    <a:pt x="94" y="21"/>
                    <a:pt x="93" y="21"/>
                  </a:cubicBezTo>
                  <a:cubicBezTo>
                    <a:pt x="92" y="21"/>
                    <a:pt x="91" y="22"/>
                    <a:pt x="89" y="23"/>
                  </a:cubicBezTo>
                  <a:cubicBezTo>
                    <a:pt x="88" y="24"/>
                    <a:pt x="86" y="25"/>
                    <a:pt x="85" y="25"/>
                  </a:cubicBezTo>
                  <a:cubicBezTo>
                    <a:pt x="85" y="25"/>
                    <a:pt x="84" y="25"/>
                    <a:pt x="84" y="24"/>
                  </a:cubicBezTo>
                  <a:cubicBezTo>
                    <a:pt x="81" y="20"/>
                    <a:pt x="80" y="9"/>
                    <a:pt x="78" y="7"/>
                  </a:cubicBezTo>
                  <a:cubicBezTo>
                    <a:pt x="78" y="6"/>
                    <a:pt x="77" y="6"/>
                    <a:pt x="77" y="6"/>
                  </a:cubicBezTo>
                  <a:cubicBezTo>
                    <a:pt x="75" y="6"/>
                    <a:pt x="73" y="8"/>
                    <a:pt x="70" y="10"/>
                  </a:cubicBezTo>
                  <a:cubicBezTo>
                    <a:pt x="68" y="11"/>
                    <a:pt x="65" y="13"/>
                    <a:pt x="63" y="13"/>
                  </a:cubicBezTo>
                  <a:cubicBezTo>
                    <a:pt x="63" y="13"/>
                    <a:pt x="63" y="13"/>
                    <a:pt x="62" y="13"/>
                  </a:cubicBezTo>
                  <a:cubicBezTo>
                    <a:pt x="57" y="11"/>
                    <a:pt x="61" y="1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251654" y="2928505"/>
              <a:ext cx="1017859" cy="584989"/>
            </a:xfrm>
            <a:custGeom>
              <a:rect l="l" t="t" r="r" b="b"/>
              <a:pathLst>
                <a:path w="164" h="94">
                  <a:moveTo>
                    <a:pt x="83" y="0"/>
                  </a:moveTo>
                  <a:cubicBezTo>
                    <a:pt x="81" y="0"/>
                    <a:pt x="78" y="1"/>
                    <a:pt x="76" y="1"/>
                  </a:cubicBezTo>
                  <a:cubicBezTo>
                    <a:pt x="41" y="13"/>
                    <a:pt x="17" y="32"/>
                    <a:pt x="3" y="73"/>
                  </a:cubicBezTo>
                  <a:cubicBezTo>
                    <a:pt x="0" y="82"/>
                    <a:pt x="1" y="94"/>
                    <a:pt x="11" y="94"/>
                  </a:cubicBezTo>
                  <a:cubicBezTo>
                    <a:pt x="11" y="94"/>
                    <a:pt x="12" y="94"/>
                    <a:pt x="12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5" y="50"/>
                    <a:pt x="42" y="22"/>
                    <a:pt x="80" y="19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1" y="18"/>
                    <a:pt x="81" y="19"/>
                    <a:pt x="82" y="19"/>
                  </a:cubicBezTo>
                  <a:cubicBezTo>
                    <a:pt x="82" y="19"/>
                    <a:pt x="82" y="18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111" y="21"/>
                    <a:pt x="134" y="36"/>
                    <a:pt x="145" y="61"/>
                  </a:cubicBezTo>
                  <a:cubicBezTo>
                    <a:pt x="151" y="64"/>
                    <a:pt x="157" y="68"/>
                    <a:pt x="164" y="73"/>
                  </a:cubicBezTo>
                  <a:cubicBezTo>
                    <a:pt x="164" y="73"/>
                    <a:pt x="164" y="72"/>
                    <a:pt x="164" y="71"/>
                  </a:cubicBezTo>
                  <a:cubicBezTo>
                    <a:pt x="156" y="28"/>
                    <a:pt x="126" y="0"/>
                    <a:pt x="83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2327428" y="3041376"/>
              <a:ext cx="824741" cy="472118"/>
            </a:xfrm>
            <a:custGeom>
              <a:rect l="l" t="t" r="r" b="b"/>
              <a:pathLst>
                <a:path w="133" h="76">
                  <a:moveTo>
                    <a:pt x="71" y="0"/>
                  </a:moveTo>
                  <a:cubicBezTo>
                    <a:pt x="70" y="0"/>
                    <a:pt x="70" y="1"/>
                    <a:pt x="70" y="1"/>
                  </a:cubicBezTo>
                  <a:cubicBezTo>
                    <a:pt x="69" y="1"/>
                    <a:pt x="69" y="0"/>
                    <a:pt x="68" y="0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30" y="4"/>
                    <a:pt x="3" y="32"/>
                    <a:pt x="0" y="76"/>
                  </a:cubicBezTo>
                  <a:cubicBezTo>
                    <a:pt x="48" y="71"/>
                    <a:pt x="74" y="36"/>
                    <a:pt x="108" y="36"/>
                  </a:cubicBezTo>
                  <a:cubicBezTo>
                    <a:pt x="116" y="36"/>
                    <a:pt x="124" y="38"/>
                    <a:pt x="133" y="43"/>
                  </a:cubicBezTo>
                  <a:cubicBezTo>
                    <a:pt x="122" y="18"/>
                    <a:pt x="99" y="3"/>
                    <a:pt x="71" y="1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2129048" y="2810519"/>
              <a:ext cx="1195366" cy="653240"/>
            </a:xfrm>
            <a:custGeom>
              <a:rect l="l" t="t" r="r" b="b"/>
              <a:pathLst>
                <a:path w="193" h="105">
                  <a:moveTo>
                    <a:pt x="181" y="96"/>
                  </a:moveTo>
                  <a:cubicBezTo>
                    <a:pt x="188" y="87"/>
                    <a:pt x="193" y="34"/>
                    <a:pt x="190" y="23"/>
                  </a:cubicBezTo>
                  <a:cubicBezTo>
                    <a:pt x="189" y="18"/>
                    <a:pt x="182" y="28"/>
                    <a:pt x="180" y="25"/>
                  </a:cubicBezTo>
                  <a:cubicBezTo>
                    <a:pt x="177" y="21"/>
                    <a:pt x="176" y="10"/>
                    <a:pt x="174" y="7"/>
                  </a:cubicBezTo>
                  <a:cubicBezTo>
                    <a:pt x="171" y="4"/>
                    <a:pt x="163" y="15"/>
                    <a:pt x="158" y="14"/>
                  </a:cubicBezTo>
                  <a:cubicBezTo>
                    <a:pt x="153" y="12"/>
                    <a:pt x="157" y="1"/>
                    <a:pt x="152" y="1"/>
                  </a:cubicBezTo>
                  <a:cubicBezTo>
                    <a:pt x="147" y="0"/>
                    <a:pt x="121" y="9"/>
                    <a:pt x="110" y="12"/>
                  </a:cubicBezTo>
                  <a:cubicBezTo>
                    <a:pt x="67" y="24"/>
                    <a:pt x="0" y="50"/>
                    <a:pt x="22" y="93"/>
                  </a:cubicBezTo>
                  <a:cubicBezTo>
                    <a:pt x="23" y="95"/>
                    <a:pt x="19" y="105"/>
                    <a:pt x="28" y="105"/>
                  </a:cubicBezTo>
                  <a:cubicBezTo>
                    <a:pt x="94" y="103"/>
                    <a:pt x="121" y="41"/>
                    <a:pt x="182" y="91"/>
                  </a:cubicBezTo>
                  <a:lnTo>
                    <a:pt x="181" y="96"/>
                  </a:lnTo>
                  <a:close/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805431" y="4515576"/>
              <a:ext cx="1928722" cy="1159396"/>
            </a:xfrm>
            <a:custGeom>
              <a:rect l="l" t="t" r="r" b="b"/>
              <a:pathLst>
                <a:path w="311" h="186">
                  <a:moveTo>
                    <a:pt x="280" y="23"/>
                  </a:moveTo>
                  <a:cubicBezTo>
                    <a:pt x="264" y="10"/>
                    <a:pt x="246" y="4"/>
                    <a:pt x="235" y="2"/>
                  </a:cubicBezTo>
                  <a:cubicBezTo>
                    <a:pt x="154" y="9"/>
                    <a:pt x="154" y="9"/>
                    <a:pt x="154" y="9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1" y="3"/>
                    <a:pt x="45" y="11"/>
                    <a:pt x="31" y="23"/>
                  </a:cubicBezTo>
                  <a:cubicBezTo>
                    <a:pt x="17" y="33"/>
                    <a:pt x="7" y="47"/>
                    <a:pt x="0" y="63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63"/>
                    <a:pt x="311" y="63"/>
                    <a:pt x="311" y="63"/>
                  </a:cubicBezTo>
                  <a:cubicBezTo>
                    <a:pt x="304" y="47"/>
                    <a:pt x="294" y="33"/>
                    <a:pt x="280" y="2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499673" y="4352794"/>
              <a:ext cx="7893" cy="19050"/>
            </a:xfrm>
            <a:custGeom>
              <a:rect l="l" t="t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531070" y="4360731"/>
              <a:ext cx="514104" cy="68252"/>
            </a:xfrm>
            <a:custGeom>
              <a:rect l="l" t="t" r="r" b="b"/>
              <a:pathLst>
                <a:path w="83" h="11">
                  <a:moveTo>
                    <a:pt x="69" y="7"/>
                  </a:moveTo>
                  <a:cubicBezTo>
                    <a:pt x="63" y="9"/>
                    <a:pt x="53" y="11"/>
                    <a:pt x="39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6" y="11"/>
                    <a:pt x="35" y="11"/>
                  </a:cubicBezTo>
                  <a:cubicBezTo>
                    <a:pt x="36" y="11"/>
                    <a:pt x="38" y="11"/>
                    <a:pt x="39" y="11"/>
                  </a:cubicBezTo>
                  <a:cubicBezTo>
                    <a:pt x="41" y="11"/>
                    <a:pt x="42" y="11"/>
                    <a:pt x="44" y="11"/>
                  </a:cubicBezTo>
                  <a:cubicBezTo>
                    <a:pt x="55" y="11"/>
                    <a:pt x="63" y="9"/>
                    <a:pt x="69" y="7"/>
                  </a:cubicBezTo>
                  <a:moveTo>
                    <a:pt x="0" y="2"/>
                  </a:moveTo>
                  <a:cubicBezTo>
                    <a:pt x="4" y="4"/>
                    <a:pt x="9" y="6"/>
                    <a:pt x="15" y="8"/>
                  </a:cubicBezTo>
                  <a:cubicBezTo>
                    <a:pt x="9" y="6"/>
                    <a:pt x="4" y="4"/>
                    <a:pt x="0" y="2"/>
                  </a:cubicBezTo>
                  <a:moveTo>
                    <a:pt x="83" y="0"/>
                  </a:moveTo>
                  <a:cubicBezTo>
                    <a:pt x="82" y="0"/>
                    <a:pt x="81" y="1"/>
                    <a:pt x="80" y="2"/>
                  </a:cubicBezTo>
                  <a:cubicBezTo>
                    <a:pt x="80" y="2"/>
                    <a:pt x="80" y="1"/>
                    <a:pt x="81" y="1"/>
                  </a:cubicBezTo>
                  <a:cubicBezTo>
                    <a:pt x="82" y="0"/>
                    <a:pt x="83" y="0"/>
                    <a:pt x="83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507566" y="4352794"/>
              <a:ext cx="524628" cy="131212"/>
            </a:xfrm>
            <a:custGeom>
              <a:rect l="l" t="t" r="r" b="b"/>
              <a:pathLst>
                <a:path w="85" h="21">
                  <a:moveTo>
                    <a:pt x="0" y="0"/>
                  </a:moveTo>
                  <a:cubicBezTo>
                    <a:pt x="5" y="5"/>
                    <a:pt x="10" y="20"/>
                    <a:pt x="36" y="21"/>
                  </a:cubicBezTo>
                  <a:cubicBezTo>
                    <a:pt x="36" y="21"/>
                    <a:pt x="37" y="21"/>
                    <a:pt x="37" y="21"/>
                  </a:cubicBezTo>
                  <a:cubicBezTo>
                    <a:pt x="60" y="21"/>
                    <a:pt x="79" y="7"/>
                    <a:pt x="85" y="2"/>
                  </a:cubicBezTo>
                  <a:cubicBezTo>
                    <a:pt x="84" y="2"/>
                    <a:pt x="84" y="3"/>
                    <a:pt x="84" y="3"/>
                  </a:cubicBezTo>
                  <a:cubicBezTo>
                    <a:pt x="81" y="5"/>
                    <a:pt x="78" y="6"/>
                    <a:pt x="73" y="8"/>
                  </a:cubicBezTo>
                  <a:cubicBezTo>
                    <a:pt x="67" y="10"/>
                    <a:pt x="59" y="12"/>
                    <a:pt x="48" y="12"/>
                  </a:cubicBezTo>
                  <a:cubicBezTo>
                    <a:pt x="46" y="12"/>
                    <a:pt x="45" y="12"/>
                    <a:pt x="43" y="12"/>
                  </a:cubicBezTo>
                  <a:cubicBezTo>
                    <a:pt x="42" y="12"/>
                    <a:pt x="40" y="12"/>
                    <a:pt x="39" y="12"/>
                  </a:cubicBezTo>
                  <a:cubicBezTo>
                    <a:pt x="31" y="11"/>
                    <a:pt x="25" y="10"/>
                    <a:pt x="19" y="9"/>
                  </a:cubicBezTo>
                  <a:cubicBezTo>
                    <a:pt x="13" y="7"/>
                    <a:pt x="8" y="5"/>
                    <a:pt x="4" y="3"/>
                  </a:cubicBezTo>
                  <a:cubicBezTo>
                    <a:pt x="2" y="2"/>
                    <a:pt x="1" y="1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058153" y="4392123"/>
              <a:ext cx="80860" cy="81302"/>
            </a:xfrm>
            <a:custGeom>
              <a:rect l="l" t="t" r="r" b="b"/>
              <a:pathLst>
                <a:path w="31" h="31">
                  <a:moveTo>
                    <a:pt x="0" y="31"/>
                  </a:moveTo>
                  <a:lnTo>
                    <a:pt x="17" y="21"/>
                  </a:lnTo>
                  <a:lnTo>
                    <a:pt x="31" y="9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2413550" y="4392123"/>
              <a:ext cx="80860" cy="81302"/>
            </a:xfrm>
            <a:custGeom>
              <a:rect l="l" t="t" r="r" b="b"/>
              <a:pathLst>
                <a:path w="31" h="31">
                  <a:moveTo>
                    <a:pt x="31" y="0"/>
                  </a:moveTo>
                  <a:lnTo>
                    <a:pt x="0" y="7"/>
                  </a:lnTo>
                  <a:lnTo>
                    <a:pt x="31" y="3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447786" y="4510285"/>
              <a:ext cx="2693475" cy="2339779"/>
            </a:xfrm>
            <a:custGeom>
              <a:rect l="l" t="t" r="r" b="b"/>
              <a:pathLst>
                <a:path w="435" h="376">
                  <a:moveTo>
                    <a:pt x="403" y="38"/>
                  </a:moveTo>
                  <a:cubicBezTo>
                    <a:pt x="390" y="26"/>
                    <a:pt x="339" y="11"/>
                    <a:pt x="317" y="8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41" y="119"/>
                    <a:pt x="241" y="119"/>
                    <a:pt x="241" y="119"/>
                  </a:cubicBezTo>
                  <a:cubicBezTo>
                    <a:pt x="192" y="119"/>
                    <a:pt x="192" y="119"/>
                    <a:pt x="192" y="119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93" y="11"/>
                    <a:pt x="44" y="27"/>
                    <a:pt x="31" y="38"/>
                  </a:cubicBezTo>
                  <a:cubicBezTo>
                    <a:pt x="17" y="48"/>
                    <a:pt x="0" y="292"/>
                    <a:pt x="0" y="308"/>
                  </a:cubicBezTo>
                  <a:cubicBezTo>
                    <a:pt x="44" y="376"/>
                    <a:pt x="44" y="376"/>
                    <a:pt x="44" y="376"/>
                  </a:cubicBezTo>
                  <a:cubicBezTo>
                    <a:pt x="397" y="375"/>
                    <a:pt x="397" y="375"/>
                    <a:pt x="397" y="375"/>
                  </a:cubicBezTo>
                  <a:cubicBezTo>
                    <a:pt x="435" y="308"/>
                    <a:pt x="435" y="308"/>
                    <a:pt x="435" y="308"/>
                  </a:cubicBezTo>
                  <a:cubicBezTo>
                    <a:pt x="435" y="290"/>
                    <a:pt x="418" y="48"/>
                    <a:pt x="403" y="38"/>
                  </a:cubicBezTo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846794" y="4583651"/>
              <a:ext cx="125237" cy="634723"/>
            </a:xfrm>
            <a:custGeom>
              <a:rect l="l" t="t" r="r" b="b"/>
              <a:pathLst>
                <a:path w="20" h="102">
                  <a:moveTo>
                    <a:pt x="8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1"/>
                    <a:pt x="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</a:path>
              </a:pathLst>
            </a:cu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2525808" y="4533917"/>
              <a:ext cx="501124" cy="1600122"/>
            </a:xfrm>
            <a:custGeom>
              <a:rect l="l" t="t" r="r" b="b"/>
              <a:pathLst>
                <a:path w="81" h="257">
                  <a:moveTo>
                    <a:pt x="52" y="34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3" y="0"/>
                    <a:pt x="52" y="4"/>
                    <a:pt x="39" y="4"/>
                  </a:cubicBezTo>
                  <a:cubicBezTo>
                    <a:pt x="28" y="4"/>
                    <a:pt x="14" y="0"/>
                    <a:pt x="14" y="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43" y="257"/>
                    <a:pt x="43" y="257"/>
                    <a:pt x="43" y="257"/>
                  </a:cubicBezTo>
                  <a:cubicBezTo>
                    <a:pt x="81" y="163"/>
                    <a:pt x="81" y="163"/>
                    <a:pt x="81" y="163"/>
                  </a:cubicBezTo>
                  <a:cubicBezTo>
                    <a:pt x="52" y="34"/>
                    <a:pt x="52" y="34"/>
                    <a:pt x="52" y="34"/>
                  </a:cubicBez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2698053" y="4746256"/>
              <a:ext cx="148741" cy="44619"/>
            </a:xfrm>
            <a:custGeom>
              <a:rect l="l" t="t" r="r" b="b"/>
              <a:pathLst>
                <a:path w="24" h="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7"/>
                    <a:pt x="9" y="7"/>
                  </a:cubicBezTo>
                  <a:cubicBezTo>
                    <a:pt x="17" y="7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19" y="2"/>
                    <a:pt x="12" y="2"/>
                  </a:cubicBezTo>
                  <a:cubicBezTo>
                    <a:pt x="4" y="2"/>
                    <a:pt x="0" y="0"/>
                    <a:pt x="0" y="0"/>
                  </a:cubicBezTo>
                </a:path>
              </a:pathLst>
            </a:custGeom>
            <a:solidFill>
              <a:srgbClr val="A54828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2301293" y="4515576"/>
              <a:ext cx="174876" cy="18342"/>
            </a:xfrm>
            <a:custGeom>
              <a:rect l="l" t="t" r="r" b="b"/>
              <a:pathLst>
                <a:path w="28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2"/>
                    <a:pt x="28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2468276" y="4528626"/>
              <a:ext cx="148741" cy="23632"/>
            </a:xfrm>
            <a:custGeom>
              <a:rect l="l" t="t" r="r" b="b"/>
              <a:pathLst>
                <a:path w="24" h="4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2301293" y="4515576"/>
              <a:ext cx="336772" cy="417093"/>
            </a:xfrm>
            <a:custGeom>
              <a:rect l="l" t="t" r="r" b="b"/>
              <a:pathLst>
                <a:path w="54" h="6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7" y="52"/>
                    <a:pt x="49" y="28"/>
                    <a:pt x="54" y="14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2296031" y="4515576"/>
              <a:ext cx="5262" cy="19050"/>
            </a:xfrm>
            <a:custGeom>
              <a:rect l="l" t="t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2638065" y="4541677"/>
              <a:ext cx="23504" cy="5291"/>
            </a:xfrm>
            <a:custGeom>
              <a:rect l="l" t="t" r="r" b="b"/>
              <a:pathLst>
                <a:path w="4" h="1">
                  <a:moveTo>
                    <a:pt x="0" y="0"/>
                  </a:moveTo>
                  <a:cubicBezTo>
                    <a:pt x="1" y="0"/>
                    <a:pt x="2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296031" y="4515576"/>
              <a:ext cx="193118" cy="480054"/>
            </a:xfrm>
            <a:custGeom>
              <a:rect l="l" t="t" r="r" b="b"/>
              <a:pathLst>
                <a:path w="31" h="77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77"/>
                    <a:pt x="28" y="73"/>
                    <a:pt x="31" y="67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611930" y="4541677"/>
              <a:ext cx="49639" cy="60315"/>
            </a:xfrm>
            <a:custGeom>
              <a:rect l="l" t="t" r="r" b="b"/>
              <a:pathLst>
                <a:path w="8" h="10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6"/>
                    <a:pt x="7" y="2"/>
                    <a:pt x="8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283051" y="4410641"/>
              <a:ext cx="360101" cy="485345"/>
            </a:xfrm>
            <a:custGeom>
              <a:rect l="l" t="t" r="r" b="b"/>
              <a:pathLst>
                <a:path w="57" h="78">
                  <a:moveTo>
                    <a:pt x="27" y="78"/>
                  </a:moveTo>
                  <a:cubicBezTo>
                    <a:pt x="27" y="78"/>
                    <a:pt x="58" y="22"/>
                    <a:pt x="58" y="21"/>
                  </a:cubicBezTo>
                  <a:cubicBezTo>
                    <a:pt x="54" y="20"/>
                    <a:pt x="47" y="19"/>
                    <a:pt x="37" y="12"/>
                  </a:cubicBezTo>
                  <a:cubicBezTo>
                    <a:pt x="29" y="7"/>
                    <a:pt x="21" y="0"/>
                    <a:pt x="21" y="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0" y="17"/>
                    <a:pt x="27" y="78"/>
                    <a:pt x="27" y="7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071309" y="4515576"/>
              <a:ext cx="172245" cy="26278"/>
            </a:xfrm>
            <a:custGeom>
              <a:rect l="l" t="t" r="r" b="b"/>
              <a:pathLst>
                <a:path w="28" h="4">
                  <a:moveTo>
                    <a:pt x="28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2909413" y="4528626"/>
              <a:ext cx="166983" cy="23632"/>
            </a:xfrm>
            <a:custGeom>
              <a:rect l="l" t="t" r="r" b="b"/>
              <a:pathLst>
                <a:path w="27" h="4">
                  <a:moveTo>
                    <a:pt x="26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2909413" y="4528626"/>
              <a:ext cx="334141" cy="367183"/>
            </a:xfrm>
            <a:custGeom>
              <a:rect l="l" t="t" r="r" b="b"/>
              <a:pathLst>
                <a:path w="54" h="59">
                  <a:moveTo>
                    <a:pt x="54" y="0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23"/>
                    <a:pt x="20" y="44"/>
                    <a:pt x="29" y="59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1"/>
                    <a:pt x="53" y="1"/>
                    <a:pt x="54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2883277" y="4541677"/>
              <a:ext cx="12980" cy="19050"/>
            </a:xfrm>
            <a:custGeom>
              <a:rect l="l" t="t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089550" y="4541677"/>
              <a:ext cx="148741" cy="459067"/>
            </a:xfrm>
            <a:custGeom>
              <a:rect l="l" t="t" r="r" b="b"/>
              <a:pathLst>
                <a:path w="24" h="74">
                  <a:moveTo>
                    <a:pt x="24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6" y="67"/>
                    <a:pt x="10" y="74"/>
                    <a:pt x="10" y="74"/>
                  </a:cubicBezTo>
                  <a:cubicBezTo>
                    <a:pt x="10" y="74"/>
                    <a:pt x="21" y="15"/>
                    <a:pt x="24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2909413" y="4546968"/>
              <a:ext cx="18242" cy="13051"/>
            </a:xfrm>
            <a:custGeom>
              <a:rect l="l" t="t" r="r" b="b"/>
              <a:pathLst>
                <a:path w="3" h="2">
                  <a:moveTo>
                    <a:pt x="3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6D583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896433" y="4552259"/>
              <a:ext cx="26135" cy="44619"/>
            </a:xfrm>
            <a:custGeom>
              <a:rect l="l" t="t" r="r" b="b"/>
              <a:pathLst>
                <a:path w="4" h="7">
                  <a:moveTo>
                    <a:pt x="4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7C7C7C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2872929" y="4541677"/>
              <a:ext cx="41746" cy="41974"/>
            </a:xfrm>
            <a:custGeom>
              <a:rect l="l" t="t" r="r" b="b"/>
              <a:pathLst>
                <a:path w="7" h="7">
                  <a:moveTo>
                    <a:pt x="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4"/>
                    <a:pt x="4" y="7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2891171" y="4415755"/>
              <a:ext cx="365363" cy="480054"/>
            </a:xfrm>
            <a:custGeom>
              <a:rect l="l" t="t" r="r" b="b"/>
              <a:pathLst>
                <a:path w="59" h="77">
                  <a:moveTo>
                    <a:pt x="42" y="77"/>
                  </a:moveTo>
                  <a:cubicBezTo>
                    <a:pt x="42" y="77"/>
                    <a:pt x="59" y="15"/>
                    <a:pt x="58" y="15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4" y="5"/>
                    <a:pt x="27" y="9"/>
                  </a:cubicBezTo>
                  <a:cubicBezTo>
                    <a:pt x="25" y="11"/>
                    <a:pt x="5" y="19"/>
                    <a:pt x="2" y="20"/>
                  </a:cubicBezTo>
                  <a:cubicBezTo>
                    <a:pt x="1" y="20"/>
                    <a:pt x="0" y="20"/>
                    <a:pt x="0" y="20"/>
                  </a:cubicBezTo>
                  <a:cubicBezTo>
                    <a:pt x="3" y="24"/>
                    <a:pt x="42" y="77"/>
                    <a:pt x="42" y="7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2309186" y="3631479"/>
              <a:ext cx="947347" cy="49910"/>
            </a:xfrm>
            <a:custGeom>
              <a:rect l="l" t="t" r="r" b="b"/>
              <a:pathLst>
                <a:path w="153" h="8">
                  <a:moveTo>
                    <a:pt x="4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2" y="5"/>
                    <a:pt x="4" y="3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moveTo>
                    <a:pt x="149" y="0"/>
                  </a:moveTo>
                  <a:cubicBezTo>
                    <a:pt x="149" y="0"/>
                    <a:pt x="148" y="0"/>
                    <a:pt x="148" y="0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4" y="4"/>
                    <a:pt x="147" y="6"/>
                    <a:pt x="149" y="8"/>
                  </a:cubicBezTo>
                  <a:cubicBezTo>
                    <a:pt x="150" y="7"/>
                    <a:pt x="150" y="7"/>
                    <a:pt x="150" y="7"/>
                  </a:cubicBezTo>
                  <a:cubicBezTo>
                    <a:pt x="152" y="6"/>
                    <a:pt x="153" y="4"/>
                    <a:pt x="153" y="2"/>
                  </a:cubicBezTo>
                  <a:cubicBezTo>
                    <a:pt x="152" y="1"/>
                    <a:pt x="151" y="0"/>
                    <a:pt x="149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2314273" y="3594796"/>
              <a:ext cx="916125" cy="236147"/>
            </a:xfrm>
            <a:custGeom>
              <a:rect l="l" t="t" r="r" b="b"/>
              <a:pathLst>
                <a:path w="148" h="38">
                  <a:moveTo>
                    <a:pt x="27" y="33"/>
                  </a:moveTo>
                  <a:cubicBezTo>
                    <a:pt x="21" y="33"/>
                    <a:pt x="17" y="29"/>
                    <a:pt x="17" y="23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9"/>
                    <a:pt x="21" y="5"/>
                    <a:pt x="27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8" y="5"/>
                    <a:pt x="62" y="9"/>
                    <a:pt x="62" y="15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9"/>
                    <a:pt x="58" y="33"/>
                    <a:pt x="52" y="33"/>
                  </a:cubicBezTo>
                  <a:cubicBezTo>
                    <a:pt x="27" y="33"/>
                    <a:pt x="27" y="33"/>
                    <a:pt x="27" y="33"/>
                  </a:cubicBezTo>
                  <a:moveTo>
                    <a:pt x="98" y="33"/>
                  </a:moveTo>
                  <a:cubicBezTo>
                    <a:pt x="93" y="33"/>
                    <a:pt x="88" y="29"/>
                    <a:pt x="88" y="23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9"/>
                    <a:pt x="93" y="5"/>
                    <a:pt x="98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9" y="5"/>
                    <a:pt x="134" y="9"/>
                    <a:pt x="134" y="15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9"/>
                    <a:pt x="129" y="33"/>
                    <a:pt x="124" y="33"/>
                  </a:cubicBezTo>
                  <a:cubicBezTo>
                    <a:pt x="98" y="33"/>
                    <a:pt x="98" y="33"/>
                    <a:pt x="98" y="33"/>
                  </a:cubicBezTo>
                  <a:moveTo>
                    <a:pt x="124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0" y="0"/>
                    <a:pt x="84" y="6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8" y="14"/>
                    <a:pt x="68" y="14"/>
                    <a:pt x="67" y="14"/>
                  </a:cubicBezTo>
                  <a:cubicBezTo>
                    <a:pt x="67" y="6"/>
                    <a:pt x="60" y="0"/>
                    <a:pt x="5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1" y="0"/>
                    <a:pt x="15" y="4"/>
                    <a:pt x="13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9"/>
                    <a:pt x="1" y="11"/>
                    <a:pt x="0" y="12"/>
                  </a:cubicBezTo>
                  <a:cubicBezTo>
                    <a:pt x="0" y="13"/>
                    <a:pt x="1" y="14"/>
                    <a:pt x="2" y="1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31"/>
                    <a:pt x="19" y="38"/>
                    <a:pt x="27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61" y="38"/>
                    <a:pt x="67" y="31"/>
                    <a:pt x="67" y="23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8" y="21"/>
                    <a:pt x="68" y="21"/>
                    <a:pt x="69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31"/>
                    <a:pt x="90" y="38"/>
                    <a:pt x="98" y="38"/>
                  </a:cubicBezTo>
                  <a:cubicBezTo>
                    <a:pt x="124" y="38"/>
                    <a:pt x="124" y="38"/>
                    <a:pt x="124" y="38"/>
                  </a:cubicBezTo>
                  <a:cubicBezTo>
                    <a:pt x="132" y="38"/>
                    <a:pt x="139" y="31"/>
                    <a:pt x="139" y="23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6" y="12"/>
                    <a:pt x="143" y="10"/>
                    <a:pt x="144" y="7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5" y="4"/>
                    <a:pt x="130" y="0"/>
                    <a:pt x="124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2290944" y="3576454"/>
              <a:ext cx="952609" cy="254489"/>
            </a:xfrm>
            <a:custGeom>
              <a:rect l="l" t="t" r="r" b="b"/>
              <a:pathLst>
                <a:path w="154" h="41">
                  <a:moveTo>
                    <a:pt x="153" y="9"/>
                  </a:moveTo>
                  <a:cubicBezTo>
                    <a:pt x="153" y="7"/>
                    <a:pt x="150" y="6"/>
                    <a:pt x="148" y="7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37" y="5"/>
                    <a:pt x="132" y="0"/>
                    <a:pt x="125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2" y="0"/>
                    <a:pt x="86" y="7"/>
                    <a:pt x="85" y="15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70" y="15"/>
                    <a:pt x="69" y="15"/>
                  </a:cubicBezTo>
                  <a:cubicBezTo>
                    <a:pt x="69" y="7"/>
                    <a:pt x="62" y="0"/>
                    <a:pt x="5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2" y="0"/>
                    <a:pt x="17" y="5"/>
                    <a:pt x="15" y="10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7"/>
                    <a:pt x="1" y="8"/>
                    <a:pt x="1" y="10"/>
                  </a:cubicBezTo>
                  <a:cubicBezTo>
                    <a:pt x="0" y="12"/>
                    <a:pt x="1" y="15"/>
                    <a:pt x="3" y="15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4"/>
                    <a:pt x="20" y="41"/>
                    <a:pt x="29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62" y="41"/>
                    <a:pt x="69" y="34"/>
                    <a:pt x="69" y="25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3"/>
                    <a:pt x="70" y="23"/>
                    <a:pt x="71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5" y="34"/>
                    <a:pt x="92" y="41"/>
                    <a:pt x="100" y="41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34" y="41"/>
                    <a:pt x="141" y="34"/>
                    <a:pt x="141" y="25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51" y="14"/>
                    <a:pt x="151" y="14"/>
                    <a:pt x="151" y="14"/>
                  </a:cubicBezTo>
                  <a:cubicBezTo>
                    <a:pt x="153" y="13"/>
                    <a:pt x="154" y="11"/>
                    <a:pt x="153" y="9"/>
                  </a:cubicBezTo>
                  <a:close/>
                  <a:moveTo>
                    <a:pt x="64" y="25"/>
                  </a:moveTo>
                  <a:cubicBezTo>
                    <a:pt x="64" y="31"/>
                    <a:pt x="59" y="35"/>
                    <a:pt x="54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3" y="35"/>
                    <a:pt x="19" y="31"/>
                    <a:pt x="19" y="2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0"/>
                    <a:pt x="23" y="6"/>
                    <a:pt x="29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9" y="6"/>
                    <a:pt x="64" y="10"/>
                    <a:pt x="64" y="16"/>
                  </a:cubicBezTo>
                  <a:lnTo>
                    <a:pt x="64" y="25"/>
                  </a:lnTo>
                  <a:close/>
                  <a:moveTo>
                    <a:pt x="135" y="25"/>
                  </a:moveTo>
                  <a:cubicBezTo>
                    <a:pt x="135" y="31"/>
                    <a:pt x="131" y="35"/>
                    <a:pt x="125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5" y="35"/>
                    <a:pt x="90" y="31"/>
                    <a:pt x="90" y="25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0"/>
                    <a:pt x="95" y="6"/>
                    <a:pt x="100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31" y="6"/>
                    <a:pt x="135" y="10"/>
                    <a:pt x="135" y="16"/>
                  </a:cubicBezTo>
                  <a:lnTo>
                    <a:pt x="135" y="25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3" name="Picture 4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0398" y="5158235"/>
              <a:ext cx="464640" cy="430144"/>
            </a:xfrm>
            <a:prstGeom prst="rect">
              <a:avLst/>
            </a:prstGeom>
          </p:spPr>
        </p:pic>
        <p:sp>
          <p:nvSpPr>
            <p:cNvPr id="44" name="Freeform 44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</a:path>
              </a:pathLst>
            </a:cu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6" name="Picture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59164" y="5087337"/>
              <a:ext cx="425350" cy="131212"/>
            </a:xfrm>
            <a:prstGeom prst="rect">
              <a:avLst/>
            </a:prstGeom>
          </p:spPr>
        </p:pic>
        <p:sp>
          <p:nvSpPr>
            <p:cNvPr id="47" name="AutoShape 47"/>
            <p:cNvSpPr/>
            <p:nvPr/>
          </p:nvSpPr>
          <p:spPr>
            <a:xfrm>
              <a:off x="3256533" y="5194917"/>
              <a:ext cx="415001" cy="4991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2184300" y="5567568"/>
              <a:ext cx="2528773" cy="1281614"/>
            </a:xfrm>
            <a:custGeom>
              <a:rect l="l" t="t" r="r" b="b"/>
              <a:pathLst>
                <a:path w="408" h="206">
                  <a:moveTo>
                    <a:pt x="407" y="183"/>
                  </a:moveTo>
                  <a:cubicBezTo>
                    <a:pt x="376" y="183"/>
                    <a:pt x="376" y="183"/>
                    <a:pt x="376" y="183"/>
                  </a:cubicBezTo>
                  <a:cubicBezTo>
                    <a:pt x="376" y="20"/>
                    <a:pt x="376" y="20"/>
                    <a:pt x="376" y="20"/>
                  </a:cubicBezTo>
                  <a:cubicBezTo>
                    <a:pt x="376" y="9"/>
                    <a:pt x="366" y="0"/>
                    <a:pt x="3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1" y="0"/>
                    <a:pt x="30" y="9"/>
                    <a:pt x="30" y="20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205"/>
                    <a:pt x="18" y="206"/>
                    <a:pt x="18" y="206"/>
                  </a:cubicBezTo>
                  <a:cubicBezTo>
                    <a:pt x="389" y="206"/>
                    <a:pt x="389" y="206"/>
                    <a:pt x="389" y="206"/>
                  </a:cubicBezTo>
                  <a:cubicBezTo>
                    <a:pt x="389" y="206"/>
                    <a:pt x="408" y="205"/>
                    <a:pt x="407" y="183"/>
                  </a:cubicBezTo>
                  <a:close/>
                </a:path>
              </a:pathLst>
            </a:custGeom>
            <a:solidFill>
              <a:srgbClr val="C1C0C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2580533" y="6278302"/>
              <a:ext cx="600226" cy="579698"/>
            </a:xfrm>
            <a:custGeom>
              <a:rect l="l" t="t" r="r" b="b"/>
              <a:pathLst>
                <a:path w="97" h="93">
                  <a:moveTo>
                    <a:pt x="78" y="12"/>
                  </a:moveTo>
                  <a:cubicBezTo>
                    <a:pt x="76" y="12"/>
                    <a:pt x="74" y="12"/>
                    <a:pt x="73" y="11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3"/>
                    <a:pt x="70" y="0"/>
                    <a:pt x="6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0"/>
                    <a:pt x="4" y="93"/>
                    <a:pt x="7" y="93"/>
                  </a:cubicBezTo>
                  <a:cubicBezTo>
                    <a:pt x="66" y="93"/>
                    <a:pt x="66" y="93"/>
                    <a:pt x="66" y="93"/>
                  </a:cubicBezTo>
                  <a:cubicBezTo>
                    <a:pt x="70" y="93"/>
                    <a:pt x="73" y="90"/>
                    <a:pt x="73" y="8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4" y="73"/>
                    <a:pt x="76" y="73"/>
                    <a:pt x="78" y="73"/>
                  </a:cubicBezTo>
                  <a:cubicBezTo>
                    <a:pt x="89" y="73"/>
                    <a:pt x="97" y="62"/>
                    <a:pt x="97" y="50"/>
                  </a:cubicBezTo>
                  <a:cubicBezTo>
                    <a:pt x="97" y="36"/>
                    <a:pt x="97" y="36"/>
                    <a:pt x="97" y="36"/>
                  </a:cubicBezTo>
                  <a:cubicBezTo>
                    <a:pt x="97" y="23"/>
                    <a:pt x="89" y="12"/>
                    <a:pt x="78" y="12"/>
                  </a:cubicBezTo>
                  <a:close/>
                  <a:moveTo>
                    <a:pt x="88" y="45"/>
                  </a:moveTo>
                  <a:cubicBezTo>
                    <a:pt x="88" y="53"/>
                    <a:pt x="84" y="56"/>
                    <a:pt x="78" y="56"/>
                  </a:cubicBezTo>
                  <a:cubicBezTo>
                    <a:pt x="73" y="56"/>
                    <a:pt x="71" y="53"/>
                    <a:pt x="71" y="45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0"/>
                    <a:pt x="74" y="26"/>
                    <a:pt x="79" y="26"/>
                  </a:cubicBezTo>
                  <a:cubicBezTo>
                    <a:pt x="84" y="26"/>
                    <a:pt x="88" y="30"/>
                    <a:pt x="88" y="37"/>
                  </a:cubicBezTo>
                  <a:lnTo>
                    <a:pt x="88" y="45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2544050" y="5703719"/>
              <a:ext cx="446398" cy="516737"/>
            </a:xfrm>
            <a:custGeom>
              <a:rect l="l" t="t" r="r" b="b"/>
              <a:pathLst>
                <a:path w="72" h="83">
                  <a:moveTo>
                    <a:pt x="46" y="83"/>
                  </a:moveTo>
                  <a:cubicBezTo>
                    <a:pt x="46" y="83"/>
                    <a:pt x="0" y="54"/>
                    <a:pt x="27" y="34"/>
                  </a:cubicBezTo>
                  <a:cubicBezTo>
                    <a:pt x="45" y="21"/>
                    <a:pt x="49" y="19"/>
                    <a:pt x="45" y="1"/>
                  </a:cubicBezTo>
                  <a:cubicBezTo>
                    <a:pt x="45" y="0"/>
                    <a:pt x="72" y="25"/>
                    <a:pt x="47" y="41"/>
                  </a:cubicBezTo>
                  <a:cubicBezTo>
                    <a:pt x="22" y="58"/>
                    <a:pt x="43" y="78"/>
                    <a:pt x="46" y="83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2724188" y="5861209"/>
              <a:ext cx="266260" cy="354133"/>
            </a:xfrm>
            <a:custGeom>
              <a:rect l="l" t="t" r="r" b="b"/>
              <a:pathLst>
                <a:path w="43" h="57">
                  <a:moveTo>
                    <a:pt x="21" y="57"/>
                  </a:moveTo>
                  <a:cubicBezTo>
                    <a:pt x="21" y="57"/>
                    <a:pt x="0" y="40"/>
                    <a:pt x="16" y="26"/>
                  </a:cubicBezTo>
                  <a:cubicBezTo>
                    <a:pt x="27" y="17"/>
                    <a:pt x="34" y="13"/>
                    <a:pt x="32" y="0"/>
                  </a:cubicBezTo>
                  <a:cubicBezTo>
                    <a:pt x="32" y="0"/>
                    <a:pt x="43" y="20"/>
                    <a:pt x="28" y="31"/>
                  </a:cubicBezTo>
                  <a:cubicBezTo>
                    <a:pt x="13" y="42"/>
                    <a:pt x="20" y="54"/>
                    <a:pt x="21" y="57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897199" y="5580443"/>
              <a:ext cx="1051887" cy="1269621"/>
            </a:xfrm>
            <a:custGeom>
              <a:rect l="l" t="t" r="r" b="b"/>
              <a:pathLst>
                <a:path w="170" h="204">
                  <a:moveTo>
                    <a:pt x="170" y="184"/>
                  </a:moveTo>
                  <a:cubicBezTo>
                    <a:pt x="170" y="195"/>
                    <a:pt x="160" y="204"/>
                    <a:pt x="149" y="204"/>
                  </a:cubicBezTo>
                  <a:cubicBezTo>
                    <a:pt x="21" y="204"/>
                    <a:pt x="21" y="204"/>
                    <a:pt x="21" y="204"/>
                  </a:cubicBezTo>
                  <a:cubicBezTo>
                    <a:pt x="10" y="204"/>
                    <a:pt x="0" y="195"/>
                    <a:pt x="0" y="18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10" y="0"/>
                    <a:pt x="21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60" y="0"/>
                    <a:pt x="170" y="9"/>
                    <a:pt x="170" y="20"/>
                  </a:cubicBezTo>
                  <a:lnTo>
                    <a:pt x="170" y="184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902286" y="5543759"/>
              <a:ext cx="1028383" cy="1274912"/>
            </a:xfrm>
            <a:custGeom>
              <a:rect l="l" t="t" r="r" b="b"/>
              <a:pathLst>
                <a:path w="166" h="205">
                  <a:moveTo>
                    <a:pt x="166" y="184"/>
                  </a:moveTo>
                  <a:cubicBezTo>
                    <a:pt x="166" y="196"/>
                    <a:pt x="157" y="205"/>
                    <a:pt x="145" y="205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9" y="205"/>
                    <a:pt x="0" y="196"/>
                    <a:pt x="0" y="18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66" y="10"/>
                    <a:pt x="166" y="21"/>
                  </a:cubicBezTo>
                  <a:lnTo>
                    <a:pt x="166" y="18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539171" y="5685377"/>
              <a:ext cx="224515" cy="94353"/>
            </a:xfrm>
            <a:custGeom>
              <a:rect l="l" t="t" r="r" b="b"/>
              <a:pathLst>
                <a:path w="36" h="15">
                  <a:moveTo>
                    <a:pt x="1" y="6"/>
                  </a:moveTo>
                  <a:cubicBezTo>
                    <a:pt x="1" y="3"/>
                    <a:pt x="3" y="0"/>
                    <a:pt x="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3" y="0"/>
                    <a:pt x="35" y="3"/>
                    <a:pt x="36" y="6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FFA52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539171" y="6401578"/>
              <a:ext cx="224515" cy="180946"/>
            </a:xfrm>
            <a:custGeom>
              <a:rect l="l" t="t" r="r" b="b"/>
              <a:pathLst>
                <a:path w="36" h="28">
                  <a:moveTo>
                    <a:pt x="36" y="0"/>
                  </a:moveTo>
                  <a:cubicBezTo>
                    <a:pt x="24" y="29"/>
                    <a:pt x="24" y="29"/>
                    <a:pt x="24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36" y="0"/>
                    <a:pt x="3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1539171" y="5779907"/>
              <a:ext cx="224515" cy="689924"/>
            </a:xfrm>
            <a:custGeom>
              <a:rect l="l" t="t" r="r" b="b"/>
              <a:pathLst>
                <a:path w="36" h="110">
                  <a:moveTo>
                    <a:pt x="0" y="9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91"/>
                    <a:pt x="36" y="91"/>
                    <a:pt x="36" y="91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6" y="100"/>
                    <a:pt x="35" y="102"/>
                    <a:pt x="33" y="107"/>
                  </a:cubicBezTo>
                  <a:cubicBezTo>
                    <a:pt x="31" y="111"/>
                    <a:pt x="30" y="101"/>
                    <a:pt x="30" y="101"/>
                  </a:cubicBezTo>
                  <a:cubicBezTo>
                    <a:pt x="30" y="101"/>
                    <a:pt x="25" y="108"/>
                    <a:pt x="22" y="108"/>
                  </a:cubicBezTo>
                  <a:cubicBezTo>
                    <a:pt x="19" y="108"/>
                    <a:pt x="14" y="102"/>
                    <a:pt x="14" y="102"/>
                  </a:cubicBezTo>
                  <a:cubicBezTo>
                    <a:pt x="14" y="102"/>
                    <a:pt x="9" y="111"/>
                    <a:pt x="6" y="110"/>
                  </a:cubicBezTo>
                  <a:cubicBezTo>
                    <a:pt x="3" y="108"/>
                    <a:pt x="0" y="104"/>
                    <a:pt x="0" y="104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99"/>
                    <a:pt x="0" y="99"/>
                    <a:pt x="0" y="99"/>
                  </a:cubicBezTo>
                  <a:lnTo>
                    <a:pt x="0" y="94"/>
                  </a:lnTo>
                  <a:close/>
                </a:path>
              </a:pathLst>
            </a:cu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1614945" y="6577233"/>
              <a:ext cx="73143" cy="91884"/>
            </a:xfrm>
            <a:custGeom>
              <a:rect l="l" t="t" r="r" b="b"/>
              <a:pathLst>
                <a:path w="12" h="15">
                  <a:moveTo>
                    <a:pt x="12" y="0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876326" y="5979194"/>
              <a:ext cx="1067497" cy="81302"/>
            </a:xfrm>
            <a:custGeom>
              <a:rect l="l" t="t" r="r" b="b"/>
              <a:pathLst>
                <a:path w="172" h="13">
                  <a:moveTo>
                    <a:pt x="172" y="6"/>
                  </a:moveTo>
                  <a:cubicBezTo>
                    <a:pt x="172" y="9"/>
                    <a:pt x="170" y="12"/>
                    <a:pt x="167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2" y="13"/>
                    <a:pt x="0" y="11"/>
                    <a:pt x="0" y="7"/>
                  </a:cubicBezTo>
                  <a:cubicBezTo>
                    <a:pt x="0" y="4"/>
                    <a:pt x="2" y="1"/>
                    <a:pt x="4" y="1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70" y="0"/>
                    <a:pt x="172" y="2"/>
                    <a:pt x="172" y="6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865802" y="5960852"/>
              <a:ext cx="1101350" cy="55025"/>
            </a:xfrm>
            <a:custGeom>
              <a:rect l="l" t="t" r="r" b="b"/>
              <a:pathLst>
                <a:path w="178" h="9">
                  <a:moveTo>
                    <a:pt x="178" y="5"/>
                  </a:moveTo>
                  <a:cubicBezTo>
                    <a:pt x="178" y="7"/>
                    <a:pt x="176" y="9"/>
                    <a:pt x="173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76" y="0"/>
                    <a:pt x="178" y="2"/>
                    <a:pt x="178" y="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1" name="AutoShape 6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TextBox 8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招商引资现状及问题</a:t>
              </a:r>
            </a:p>
          </p:txBody>
        </p:sp>
      </p:grpSp>
      <p:sp>
        <p:nvSpPr>
          <p:cNvPr id="82" name="TextBox 82"/>
          <p:cNvSpPr txBox="1"/>
          <p:nvPr/>
        </p:nvSpPr>
        <p:spPr>
          <a:xfrm>
            <a:off x="4959831" y="1714627"/>
            <a:ext cx="6500165" cy="396034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引资竞争加剧：随着全球资本流动的加速和各地政府招商引资力度的加大，引资竞争越来越激烈。一些地方政府为了吸引投资，纷纷出台优惠政策和措施，导致引资成本不断攀升。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项目质量参差不齐：在招商引资过程中，一些地方存在重数量轻质量的问题。为了追求政绩和短期利益，一些地方引入了一些质量不高、缺乏市场前景的项目，给当地经济发展带来了负面影响。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投资环境不完善：一些地方在招商引资过程中，忽视了投资环境的建设。例如，基础设施建设滞后、人才短缺、政策不透明等问题，制约了外来资本的进入和项目的顺利实施。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不足：在招商引资过程中，对项目的风险评估不足是一个普遍存在的问题。一些地方和企业过于追求项目的经济效益，忽视了潜在的社会风险、环境风险和政治风险，给项目的顺利实施和当地社会稳定带来了隐患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招商引资风险识别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0718" b="1071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政治稳定性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政治不稳定、社会动荡等因素可能导致投资环境恶化，给投资者带来损失。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政策变动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政府政策的不稳定性或突然变动可能对投资项目产生不利影响，如税收优惠政策的取消、外资准入门槛的提高等。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政府干预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政府过度干预市场，可能导致资源配置不合理、市场机制失效，影响项目的正常运营和盈利。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政治风险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国内外经济环境的变化，如经济增长放缓、通货膨胀、汇率波动等，可能对项目的盈利能力和投资回报产生负面影响。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宏观经济波动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市场需求的变化可能导致项目产品或服务的销售受阻，影响项目的收益。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市场需求变化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激烈的市场竞争可能导致项目产品或服务的价格下降、利润空间缩小。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竞争压力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8691" r="8691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经济风险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7153" b="7153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投资项目所在地区的社会文化习俗、价值观念等可能与投资者的预期不符，给项目运营带来困难。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社会文化差异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社会治安问题如犯罪率上升、恐怖袭击等可能对项目的正常运营和员工安全造成威胁。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社会治安问题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劳动力市场的变化，如劳动力成本上升、劳动力短缺等，可能对项目的生产和运营造成不利影响。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劳动力问题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社会风险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技术难度和复杂性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项目所采用的技术可能存在较高的难度和复杂性，导致项目实施过程中遇到技术瓶颈或技术难题。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技术依赖和知识产权问题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项目可能依赖于特定的技术或知识产权，一旦这些技术或知识产权出现问题，将对项目的运营和盈利造成严重影响。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技术更新换代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技术的迅速发展和更新换代可能导致项目所采用的技术过时，需要追加投资进行技术升级。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技术风险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招商引资风险评估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专家评估法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利用专家经验、知识和判断力，对项目招商引资风险进行定性评估。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统计分析法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运用数理统计方法，对项目历史数据进行处理和分析，揭示风险规律。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模糊综合评估法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采用模糊数学理论，将风险因素进行量化处理，综合考虑多种因素对项目的影响。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风险评估方法介绍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通过对项目环境、市场、技术等方面的分析，识别出潜在的风险因素。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对识别出的风险因素进行量化和定性评估，确定风险发生的概率和影响程度。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风险估计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综合考虑风险发生的概率和影响程度，对风险进行排序和分类。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风险评价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根据风险评估结果，制定相应的风险应对策略和措施。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风险应对策略制定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风险评估模型构建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风险因素影响分析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分析不同风险因素对项目的影响程度和发生概率，找出关键风险因素。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风险防范措施建议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根据风险评估结果分析，提出相应的风险防范措施和建议，降低项目风险。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风险趋势预测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通过对历史数据的分析和处理，预测项目未来可能出现的风险趋势和变化。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风险等级划分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根据风险评估结果，将项目风险划分为不同等级，如高风险、中风险和低风险等。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风险评估结果分析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https://d.book118.com/266004240154010050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2024-09-16T02:22:40.749</cp:lastPrinted>
  <dcterms:created xsi:type="dcterms:W3CDTF">2024-09-15T18:22:40Z</dcterms:created>
  <dcterms:modified xsi:type="dcterms:W3CDTF">2024-09-15T18:22:42Z</dcterms:modified>
</cp:coreProperties>
</file>