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878DE00-D4DD-4043-AF3A-C5C8D1A9A84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BB836B5-6368-4CDB-A441-491428B5C94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E2D4616-24D7-45EF-9CF0-4FA008DAB5A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23EE3F7-3857-4E52-ABB2-272F281BA04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712F663-CB4D-4850-8161-C3EC5612B3B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A373150-A78F-4ACA-A62B-D7B4C5845F0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B317F1F-2E69-418F-AB78-231D40AFD44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B5D37F0-01FF-4402-B19F-DD6F98962EE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366E0E8-DA37-421D-8CB9-992E7203BAA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343D3F6-4037-4952-B345-0A7E4A03FB6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540025F-CB5C-4C65-9AB4-A0BD97113E8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6603203404301004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42870" y="1523327"/>
            <a:ext cx="8305190"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chemeClr val="dk1"/>
                </a:solidFill>
                <a:latin typeface="Microsoft Yahei"/>
                <a:ea typeface="Microsoft Yahei"/>
                <a:cs typeface="Microsoft Yahei"/>
              </a:rPr>
              <a:t>指导学生职业生涯规划方案</a:t>
            </a:r>
          </a:p>
        </p:txBody>
      </p:sp>
      <p:sp>
        <p:nvSpPr>
          <p:cNvPr id="3" name="TextBox 3"/>
          <p:cNvSpPr txBox="1"/>
          <p:nvPr/>
        </p:nvSpPr>
        <p:spPr>
          <a:xfrm>
            <a:off x="4964250" y="3872880"/>
            <a:ext cx="2257958" cy="39745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2025">
                <a:solidFill>
                  <a:schemeClr val="dk1"/>
                </a:solidFill>
                <a:latin typeface="Microsoft Yahei"/>
                <a:ea typeface="Microsoft Yahei"/>
                <a:cs typeface="Microsoft Yahei"/>
              </a:rPr>
              <a:t>汇报人：&lt;XXX&gt;</a:t>
            </a:r>
          </a:p>
        </p:txBody>
      </p:sp>
      <p:sp>
        <p:nvSpPr>
          <p:cNvPr id="4" name="TextBox 4"/>
          <p:cNvSpPr txBox="1"/>
          <p:nvPr/>
        </p:nvSpPr>
        <p:spPr>
          <a:xfrm>
            <a:off x="4293502" y="4349349"/>
            <a:ext cx="3599078" cy="39745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2025">
                <a:solidFill>
                  <a:schemeClr val="dk1"/>
                </a:solidFill>
                <a:latin typeface="Microsoft Yahei"/>
                <a:ea typeface="Microsoft Yahei"/>
                <a:cs typeface="Microsoft Yahei"/>
              </a:rPr>
              <a:t>2024-01-09</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solidFill>
                <a:latin typeface="Microsoft Yahei"/>
                <a:ea typeface="Microsoft Yahei"/>
                <a:cs typeface="Microsoft Yahei"/>
              </a:rPr>
              <a:t>了解自我</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探索职业世界</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设定职业目标</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制定行动计划</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评估和调整</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solidFill>
                <a:latin typeface="Microsoft Yahei"/>
                <a:ea typeface="Microsoft Yahei"/>
                <a:cs typeface="Microsoft Yahei"/>
              </a:rPr>
              <a:t>目</a:t>
            </a:r>
          </a:p>
          <a:p>
            <a:pPr algn="ctr">
              <a:lnSpc>
                <a:spcPct val="125000"/>
              </a:lnSpc>
            </a:pPr>
            <a:r>
              <a:rPr lang="en-US" sz="7650" b="1">
                <a:solidFill>
                  <a:srgbClr val="FFFFFF"/>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solidFill>
                <a:latin typeface="Microsoft Yahei"/>
                <a:ea typeface="Microsoft Yahei"/>
                <a:cs typeface="Microsoft Yahei"/>
              </a:rPr>
              <a:t>01</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solidFill>
                <a:latin typeface="Microsoft Yahei"/>
                <a:ea typeface="Microsoft Yahei"/>
                <a:cs typeface="Microsoft Yahei"/>
              </a:rPr>
              <a:t>了解自我</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兴趣爱好</a:t>
            </a:r>
          </a:p>
        </p:txBody>
      </p:sp>
      <p:sp>
        <p:nvSpPr>
          <p:cNvPr id="24" name="AutoShape 24"/>
          <p:cNvSpPr/>
          <p:nvPr/>
        </p:nvSpPr>
        <p:spPr>
          <a:xfrm>
            <a:off x="454963" y="3878730"/>
            <a:ext cx="3974251" cy="2162291"/>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63624" y="1510084"/>
            <a:ext cx="2936423" cy="1604591"/>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solidFill>
                <a:latin typeface="Microsoft Yahei"/>
                <a:ea typeface="Microsoft Yahei"/>
                <a:cs typeface="Microsoft Yahei"/>
              </a:rPr>
              <a:t>兴趣爱好是个人职业生涯发展的重要驱动力，通过了解自己的兴趣爱好，学生可以找到与自己兴趣相匹配的职业方向。</a:t>
            </a:r>
            <a:endParaRPr lang="en-US" sz="1100"/>
          </a:p>
        </p:txBody>
      </p:sp>
      <p:sp>
        <p:nvSpPr>
          <p:cNvPr id="26" name="AutoShape 26"/>
          <p:cNvSpPr/>
          <p:nvPr/>
        </p:nvSpPr>
        <p:spPr>
          <a:xfrm>
            <a:off x="590191" y="4157580"/>
            <a:ext cx="3052052" cy="1604591"/>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solidFill>
                <a:latin typeface="Microsoft Yahei"/>
                <a:ea typeface="Microsoft Yahei"/>
                <a:cs typeface="Microsoft Yahei"/>
              </a:rPr>
              <a:t>例如，如果学生对艺术和设计感兴趣，可以考虑从事创意设计或艺术类职业；如果学生对科技和创新感兴趣，可以考虑从事科技或工程类职业。</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3">
              <a:lumMod val="75000"/>
              <a:alpha val="8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mt="70000"/>
          </a:blip>
          <a:srcRect l="23486" r="23486"/>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2">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2">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214095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了解自己的性格特点可以帮助学生在职业生涯中更好地适应工作环境和与同事、客户交往。</a:t>
            </a:r>
          </a:p>
        </p:txBody>
      </p:sp>
      <p:sp>
        <p:nvSpPr>
          <p:cNvPr id="13" name="TextBox 13"/>
          <p:cNvSpPr txBox="1"/>
          <p:nvPr/>
        </p:nvSpPr>
        <p:spPr>
          <a:xfrm>
            <a:off x="4754880" y="4124309"/>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例如，如果学生性格内向、细心，可能更适合从事文秘、财务或数据分析等职业；如果学生性格外向、善于沟通，可能更适合从事销售、公关或市场营销等职业。</a:t>
            </a:r>
          </a:p>
        </p:txBody>
      </p:sp>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性格特点</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0" y="1185774"/>
            <a:ext cx="9112336" cy="173231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54963" y="1536246"/>
            <a:ext cx="7876972"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价值观是个人对生活和工作中的重要性的看法，职业倾向则是个人在特定领域的职业兴趣和才能的体现。</a:t>
            </a:r>
          </a:p>
        </p:txBody>
      </p:sp>
      <p:sp>
        <p:nvSpPr>
          <p:cNvPr id="4" name="AutoShape 4"/>
          <p:cNvSpPr/>
          <p:nvPr/>
        </p:nvSpPr>
        <p:spPr>
          <a:xfrm>
            <a:off x="3079664" y="2918085"/>
            <a:ext cx="9112336" cy="1732311"/>
          </a:xfrm>
          <a:prstGeom prst="rect">
            <a:avLst/>
          </a:prstGeom>
          <a:solidFill>
            <a:schemeClr val="accent2">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0" y="4650396"/>
            <a:ext cx="9112336" cy="173231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3798378" y="3268557"/>
            <a:ext cx="7876972"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通过了解自己的价值观和职业倾向，学生可以更好地理解自己在职场中的定位和发展方向。</a:t>
            </a:r>
          </a:p>
        </p:txBody>
      </p:sp>
      <p:sp>
        <p:nvSpPr>
          <p:cNvPr id="7" name="TextBox 7"/>
          <p:cNvSpPr txBox="1"/>
          <p:nvPr/>
        </p:nvSpPr>
        <p:spPr>
          <a:xfrm>
            <a:off x="575049" y="5000868"/>
            <a:ext cx="7876972"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例如，如果学生认为工作应该为社会做出贡献，可能更适合从事公益事业或社会工作等职业；如果学生认为自己在数字和技术方面有特长，可能更适合从事科技或工程类职业。</a:t>
            </a:r>
          </a:p>
        </p:txBody>
      </p:sp>
      <p:pic>
        <p:nvPicPr>
          <p:cNvPr id="8" name="Picture 8"/>
          <p:cNvPicPr>
            <a:picLocks noChangeAspect="1"/>
          </p:cNvPicPr>
          <p:nvPr/>
        </p:nvPicPr>
        <p:blipFill>
          <a:blip r:embed="rId2"/>
          <a:stretch>
            <a:fillRect/>
          </a:stretch>
        </p:blipFill>
        <p:spPr>
          <a:xfrm>
            <a:off x="9112336" y="1185774"/>
            <a:ext cx="3079664" cy="1732311"/>
          </a:xfrm>
          <a:prstGeom prst="rect">
            <a:avLst/>
          </a:prstGeom>
        </p:spPr>
      </p:pic>
      <p:pic>
        <p:nvPicPr>
          <p:cNvPr id="9" name="Picture 9"/>
          <p:cNvPicPr>
            <a:picLocks noChangeAspect="1"/>
          </p:cNvPicPr>
          <p:nvPr/>
        </p:nvPicPr>
        <p:blipFill>
          <a:blip r:embed="rId3"/>
          <a:srcRect t="22648" b="22648"/>
          <a:stretch>
            <a:fillRect/>
          </a:stretch>
        </p:blipFill>
        <p:spPr>
          <a:xfrm>
            <a:off x="0" y="2918085"/>
            <a:ext cx="3079664" cy="1732311"/>
          </a:xfrm>
          <a:prstGeom prst="rect">
            <a:avLst/>
          </a:prstGeom>
        </p:spPr>
      </p:pic>
      <p:pic>
        <p:nvPicPr>
          <p:cNvPr id="10" name="Picture 10"/>
          <p:cNvPicPr>
            <a:picLocks noChangeAspect="1"/>
          </p:cNvPicPr>
          <p:nvPr/>
        </p:nvPicPr>
        <p:blipFill>
          <a:blip r:embed="rId4"/>
          <a:srcRect t="21875" b="21875"/>
          <a:stretch>
            <a:fillRect/>
          </a:stretch>
        </p:blipFill>
        <p:spPr>
          <a:xfrm>
            <a:off x="9112336" y="4650396"/>
            <a:ext cx="3079664" cy="1732311"/>
          </a:xfrm>
          <a:prstGeom prst="rect">
            <a:avLst/>
          </a:prstGeom>
        </p:spPr>
      </p:pic>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价值观和职业倾向</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solidFill>
                <a:latin typeface="Microsoft Yahei"/>
                <a:ea typeface="Microsoft Yahei"/>
                <a:cs typeface="Microsoft Yahei"/>
              </a:rPr>
              <a:t>02</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solidFill>
                <a:latin typeface="Microsoft Yahei"/>
                <a:ea typeface="Microsoft Yahei"/>
                <a:cs typeface="Microsoft Yahei"/>
              </a:rPr>
              <a:t>探索职业世界</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了解不同行业的未来发展前景，包括新兴行业和传统行业。</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行业发展趋势</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t="16292" b="1629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职业分类与职责</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行业与职业要求</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t="19792" b="19792"/>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明确不同职业的分类和职责，以便学生选择适合自己的职业方向。</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分析不同行业和职业所需的知识、技能和能力，为学生提供明确的学习和发展目标。</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01</a:t>
            </a:r>
          </a:p>
        </p:txBody>
      </p:sp>
      <p:sp>
        <p:nvSpPr>
          <p:cNvPr id="26" name="AutoShape 2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TextBox 4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行业和职业分析</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solidFill>
                <a:latin typeface="Microsoft Yahei"/>
                <a:ea typeface="Microsoft Yahei"/>
                <a:cs typeface="Microsoft Yahei"/>
              </a:rPr>
              <a:t>了解不同职业所需的职业技能，如沟通能力、团队合作、领导力等。</a:t>
            </a:r>
          </a:p>
        </p:txBody>
      </p:sp>
      <p:pic>
        <p:nvPicPr>
          <p:cNvPr id="6" name="Picture 6"/>
          <p:cNvPicPr>
            <a:picLocks noChangeAspect="1"/>
          </p:cNvPicPr>
          <p:nvPr/>
        </p:nvPicPr>
        <p:blipFill>
          <a:blip r:embed="rId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solidFill>
                <a:latin typeface="Microsoft Yahei"/>
                <a:ea typeface="Microsoft Yahei"/>
                <a:cs typeface="Microsoft Yahei"/>
              </a:rPr>
              <a:t>职业技能要求</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分析不同职业所需的证书和资质，为学生提供获取相关证书和资质的建议。</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行业证书与资质</a:t>
            </a:r>
          </a:p>
        </p:txBody>
      </p:sp>
      <p:pic>
        <p:nvPicPr>
          <p:cNvPr id="10" name="Picture 10"/>
          <p:cNvPicPr>
            <a:picLocks noChangeAspect="1"/>
          </p:cNvPicPr>
          <p:nvPr/>
        </p:nvPicPr>
        <p:blipFill>
          <a:blip r:embed="rId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了解不同职业的发展路径，包括晋升机会、发展空间和薪资待遇等。</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职业发展路径</a:t>
            </a:r>
          </a:p>
        </p:txBody>
      </p:sp>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职业要求和趋势</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4129" b="4129"/>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26319" b="26319"/>
          <a:stretch>
            <a:fillRect/>
          </a:stretch>
        </p:blipFill>
        <p:spPr>
          <a:xfrm>
            <a:off x="7771733" y="3721608"/>
            <a:ext cx="3394942" cy="2143864"/>
          </a:xfrm>
          <a:prstGeom prst="rect">
            <a:avLst/>
          </a:prstGeom>
        </p:spPr>
      </p:pic>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实习和工作经验</a:t>
            </a:r>
          </a:p>
        </p:txBody>
      </p:sp>
      <p:sp>
        <p:nvSpPr>
          <p:cNvPr id="29" name="TextBox 29"/>
          <p:cNvSpPr txBox="1"/>
          <p:nvPr/>
        </p:nvSpPr>
        <p:spPr>
          <a:xfrm>
            <a:off x="981837"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实习机会寻找</a:t>
            </a:r>
          </a:p>
        </p:txBody>
      </p:sp>
      <p:sp>
        <p:nvSpPr>
          <p:cNvPr id="30" name="TextBox 30"/>
          <p:cNvSpPr txBox="1"/>
          <p:nvPr/>
        </p:nvSpPr>
        <p:spPr>
          <a:xfrm>
            <a:off x="1090562"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指导学生如何寻找和申请实习机会，包括关注实习招聘信息、建立人脉关系等。</a:t>
            </a:r>
          </a:p>
        </p:txBody>
      </p:sp>
      <p:sp>
        <p:nvSpPr>
          <p:cNvPr id="31" name="TextBox 31"/>
          <p:cNvSpPr txBox="1"/>
          <p:nvPr/>
        </p:nvSpPr>
        <p:spPr>
          <a:xfrm>
            <a:off x="4376833" y="3748751"/>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工作经验积累</a:t>
            </a:r>
          </a:p>
        </p:txBody>
      </p:sp>
      <p:sp>
        <p:nvSpPr>
          <p:cNvPr id="32" name="TextBox 32"/>
          <p:cNvSpPr txBox="1"/>
          <p:nvPr/>
        </p:nvSpPr>
        <p:spPr>
          <a:xfrm>
            <a:off x="4485558" y="4183504"/>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鼓励学生通过兼职、志愿者和项目等方式积累实际工作经验，提高自身能力。</a:t>
            </a:r>
          </a:p>
        </p:txBody>
      </p:sp>
      <p:sp>
        <p:nvSpPr>
          <p:cNvPr id="33" name="TextBox 33"/>
          <p:cNvSpPr txBox="1"/>
          <p:nvPr/>
        </p:nvSpPr>
        <p:spPr>
          <a:xfrm>
            <a:off x="7771733"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实习与工作经验的意义</a:t>
            </a:r>
          </a:p>
        </p:txBody>
      </p:sp>
      <p:sp>
        <p:nvSpPr>
          <p:cNvPr id="34" name="TextBox 34"/>
          <p:cNvSpPr txBox="1"/>
          <p:nvPr/>
        </p:nvSpPr>
        <p:spPr>
          <a:xfrm>
            <a:off x="7880459"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强调实习和工作经验对学生职业生涯规划的重要性，包括提高职业技能、拓展人际关系等。</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solidFill>
                <a:latin typeface="Microsoft Yahei"/>
                <a:ea typeface="Microsoft Yahei"/>
                <a:cs typeface="Microsoft Yahei"/>
              </a:rPr>
              <a:t>03</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solidFill>
                <a:latin typeface="Microsoft Yahei"/>
                <a:ea typeface="Microsoft Yahei"/>
                <a:cs typeface="Microsoft Yahei"/>
              </a:rPr>
              <a:t>设定职业目标</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https://d.book118.com/266032034043010041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351E00"/>
      </a:lt1>
      <a:dk2>
        <a:srgbClr val="FFF0DC"/>
      </a:dk2>
      <a:lt2>
        <a:srgbClr val="000000"/>
      </a:lt2>
      <a:accent1>
        <a:srgbClr val="FF960E"/>
      </a:accent1>
      <a:accent2>
        <a:srgbClr val="FF771B"/>
      </a:accent2>
      <a:accent3>
        <a:srgbClr val="C76900"/>
      </a:accent3>
      <a:accent4>
        <a:srgbClr val="FF6E40"/>
      </a:accent4>
      <a:accent5>
        <a:srgbClr val="FF855E"/>
      </a:accent5>
      <a:accent6>
        <a:srgbClr val="FFB69E"/>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53</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2024-09-08T01:50:17.709</cp:lastPrinted>
  <dcterms:created xsi:type="dcterms:W3CDTF">2024-09-07T17:50:17Z</dcterms:created>
  <dcterms:modified xsi:type="dcterms:W3CDTF">2024-09-07T17:50:19Z</dcterms:modified>
</cp:coreProperties>
</file>