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5"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1"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tags" Target="tags/tag18.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B8FCF6-91AD-4B0F-BAF7-A4387B092CDE}" type="datetimeFigureOut">
              <a:rPr lang="zh-CN" altLang="en-US" smtClean="0"/>
              <a:t>2023/10/14</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BAD735-8EEB-40E0-A124-609C8B409F36}"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49BAD735-8EEB-40E0-A124-609C8B409F36}" type="slidenum">
              <a:rPr lang="zh-CN" altLang="en-US" smtClean="0"/>
              <a:t>5</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49BAD735-8EEB-40E0-A124-609C8B409F36}" type="slidenum">
              <a:rPr lang="zh-CN" altLang="en-US" smtClean="0"/>
              <a:t>6</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49BAD735-8EEB-40E0-A124-609C8B409F36}" type="slidenum">
              <a:rPr lang="zh-CN" altLang="en-US" smtClean="0"/>
              <a:t>7</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49BAD735-8EEB-40E0-A124-609C8B409F36}" type="slidenum">
              <a:rPr lang="zh-CN" altLang="en-US" smtClean="0"/>
              <a:t>8</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49BAD735-8EEB-40E0-A124-609C8B409F36}" type="slidenum">
              <a:rPr lang="zh-CN" altLang="en-US" smtClean="0"/>
              <a:t>10</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49BAD735-8EEB-40E0-A124-609C8B409F36}" type="slidenum">
              <a:rPr lang="zh-CN" altLang="en-US" smtClean="0"/>
              <a:t>11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png" /><Relationship Id="rId3"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C0AF53A-8A87-4050-8B59-476155DAAA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45CEC4-DF2A-4437-8AC4-4BB5D8CD60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C5E8DFF-1C96-4442-AE81-370135D9D9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C37A6F8-8631-4C4B-A79F-841DEB357C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60C97FD-316D-4B7D-86D6-FF923063EC7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EAADFDE-B21F-4EDD-A85E-71C6ED7CE40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8594DB1-CA45-4A2C-885E-1CFA9A52C76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7AD7A5-E779-43D1-9E3A-A248971BBE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FEBD3C-6863-4249-A48A-843BD54567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EEF2DA-6286-469C-973F-C916F177B4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CE8390-6F80-4A0D-829B-AD2FD65BF6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p:cNvSpPr>
            <a:spLocks noGrp="1"/>
          </p:cNvSpPr>
          <p:nvPr>
            <p:ph type="dt" sz="half" idx="10"/>
          </p:nvPr>
        </p:nvSpPr>
        <p:spPr/>
        <p:txBody>
          <a:bodyPr/>
          <a:lstStyle/>
          <a:p>
            <a:fld id="{115DE9CA-2E4D-464E-BD4E-688A18823547}" type="datetimeFigureOut">
              <a:rPr lang="zh-CN" altLang="en-US" smtClean="0"/>
              <a:t>2023/10/14</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3B590D-F323-40FF-9037-62106ADD8BC0}" type="slidenum">
              <a:rPr lang="zh-CN" altLang="en-US" smtClean="0"/>
              <a:t>‹#›</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
    <p:spTree>
      <p:nvGrpSpPr>
        <p:cNvPr id="1" name=""/>
        <p:cNvGrpSpPr/>
        <p:nvPr/>
      </p:nvGrpSpPr>
      <p:grpSpPr>
        <a:xfrm>
          <a:off x="0" y="0"/>
          <a:ext cx="0" cy="0"/>
        </a:xfrm>
      </p:grpSpPr>
      <p:cxnSp>
        <p:nvCxnSpPr>
          <p:cNvPr id="7" name="直接连接符 6"/>
          <p:cNvCxnSpPr/>
          <p:nvPr userDrawn="1"/>
        </p:nvCxnSpPr>
        <p:spPr>
          <a:xfrm flipV="1">
            <a:off x="815413" y="864208"/>
            <a:ext cx="11376587" cy="13549"/>
          </a:xfrm>
          <a:prstGeom prst="line">
            <a:avLst/>
          </a:prstGeom>
          <a:ln w="19050">
            <a:solidFill>
              <a:srgbClr val="E71E17"/>
            </a:solidFill>
          </a:ln>
        </p:spPr>
        <p:style>
          <a:lnRef idx="1">
            <a:schemeClr val="accent1"/>
          </a:lnRef>
          <a:fillRef idx="0">
            <a:schemeClr val="accent1"/>
          </a:fillRef>
          <a:effectRef idx="0">
            <a:schemeClr val="accent1"/>
          </a:effectRef>
          <a:fontRef idx="minor">
            <a:schemeClr val="tx1"/>
          </a:fontRef>
        </p:style>
      </p:cxnSp>
      <p:sp>
        <p:nvSpPr>
          <p:cNvPr id="2" name="矩形 1"/>
          <p:cNvSpPr/>
          <p:nvPr userDrawn="1"/>
        </p:nvSpPr>
        <p:spPr>
          <a:xfrm>
            <a:off x="-48683" y="863965"/>
            <a:ext cx="12240683" cy="61203"/>
          </a:xfrm>
          <a:prstGeom prst="rect">
            <a:avLst/>
          </a:prstGeom>
          <a:solidFill>
            <a:srgbClr val="E71E1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a:p>
        </p:txBody>
      </p:sp>
      <p:pic>
        <p:nvPicPr>
          <p:cNvPr id="6" name="图片 5"/>
          <p:cNvPicPr>
            <a:picLocks noChangeAspect="1"/>
          </p:cNvPicPr>
          <p:nvPr userDrawn="1"/>
        </p:nvPicPr>
        <p:blipFill>
          <a:blip r:embed="rId1">
            <a:extLst>
              <a:ext uri="{28A0092B-C50C-407E-A947-70E740481C1C}">
                <a14:useLocalDpi xmlns="" xmlns:a14="http://schemas.microsoft.com/office/drawing/2010/main" val="0"/>
              </a:ext>
            </a:extLst>
          </a:blip>
          <a:stretch>
            <a:fillRect/>
          </a:stretch>
        </p:blipFill>
        <p:spPr>
          <a:xfrm>
            <a:off x="-48683" y="32607"/>
            <a:ext cx="1174061" cy="892561"/>
          </a:xfrm>
          <a:prstGeom prst="rect">
            <a:avLst/>
          </a:prstGeom>
        </p:spPr>
      </p:pic>
      <p:pic>
        <p:nvPicPr>
          <p:cNvPr id="8" name="Picture 2"/>
          <p:cNvPicPr>
            <a:picLocks noChangeAspect="1" noChangeArrowheads="1"/>
          </p:cNvPicPr>
          <p:nvPr userDrawn="1"/>
        </p:nvPicPr>
        <p:blipFill>
          <a:blip r:embed="rId2">
            <a:extLst>
              <a:ext uri="{28A0092B-C50C-407E-A947-70E740481C1C}">
                <a14:useLocalDpi xmlns="" xmlns:a14="http://schemas.microsoft.com/office/drawing/2010/main" val="0"/>
              </a:ext>
            </a:extLst>
          </a:blip>
          <a:stretch>
            <a:fillRect/>
          </a:stretch>
        </p:blipFill>
        <p:spPr bwMode="auto">
          <a:xfrm>
            <a:off x="10956032" y="-3911"/>
            <a:ext cx="1174061" cy="898477"/>
          </a:xfrm>
          <a:prstGeom prst="rect">
            <a:avLst/>
          </a:prstGeom>
          <a:noFill/>
          <a:extLst>
            <a:ext uri="{909E8E84-426E-40DD-AFC4-6F175D3DCCD1}">
              <a14:hiddenFill xmlns="" xmlns:a14="http://schemas.microsoft.com/office/drawing/2010/main">
                <a:solidFill>
                  <a:srgbClr val="FFFFFF"/>
                </a:solidFill>
              </a14:hiddenFill>
            </a:ext>
          </a:extLst>
        </p:spPr>
      </p:pic>
    </p:spTree>
  </p:cSld>
  <p:clrMapOvr>
    <a:masterClrMapping/>
  </p:clrMapOvr>
  <mc:AlternateContent>
    <mc:Choice xmlns:p14="http://schemas.microsoft.com/office/powerpoint/2010/main" Requires="p14">
      <p:transition spd="slow" advTm="0" p14:dur="2000">
        <p:random/>
      </p:transition>
    </mc:Choice>
    <mc:Fallback>
      <p:transition spd="slow" advTm="0">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spTree>
      <p:nvGrpSpPr>
        <p:cNvPr id="1" name=""/>
        <p:cNvGrpSpPr/>
        <p:nvPr/>
      </p:nvGrpSpPr>
      <p:grpSpPr>
        <a:xfrm>
          <a:off x="0" y="0"/>
          <a:ext cx="0" cy="0"/>
        </a:xfrm>
      </p:grpSpPr>
    </p:spTree>
  </p:cSld>
  <p:clrMapOvr>
    <a:masterClrMapping/>
  </p:clrMapOvr>
  <mc:AlternateContent>
    <mc:Choice xmlns:p14="http://schemas.microsoft.com/office/powerpoint/2010/main" Requires="p14">
      <p:transition spd="slow" advTm="0" p14:dur="2000">
        <p:random/>
      </p:transition>
    </mc:Choice>
    <mc:Fallback>
      <p:transition spd="slow" advTm="0">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过渡页">
    <p:spTree>
      <p:nvGrpSpPr>
        <p:cNvPr id="1" name=""/>
        <p:cNvGrpSpPr/>
        <p:nvPr/>
      </p:nvGrpSpPr>
      <p:grpSpPr>
        <a:xfrm>
          <a:off x="0" y="0"/>
          <a:ext cx="0" cy="0"/>
        </a:xfrm>
      </p:grpSpPr>
      <p:pic>
        <p:nvPicPr>
          <p:cNvPr id="3" name="图片 2"/>
          <p:cNvPicPr>
            <a:picLocks noChangeAspect="1"/>
          </p:cNvPicPr>
          <p:nvPr userDrawn="1"/>
        </p:nvPicPr>
        <p:blipFill>
          <a:blip r:embed="rId1">
            <a:extLst>
              <a:ext uri="{28A0092B-C50C-407E-A947-70E740481C1C}">
                <a14:useLocalDpi xmlns="" xmlns:a14="http://schemas.microsoft.com/office/drawing/2010/main" val="0"/>
              </a:ext>
            </a:extLst>
          </a:blip>
          <a:stretch>
            <a:fillRect/>
          </a:stretch>
        </p:blipFill>
        <p:spPr>
          <a:xfrm>
            <a:off x="-635" y="0"/>
            <a:ext cx="12192635" cy="6858000"/>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4.pn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dpi="0" rotWithShape="0">
          <a:blip r:embed="rId6"/>
          <a:stretch>
            <a:fillRect l="-10000" r="-10000"/>
          </a:stretch>
        </a:blipFill>
        <a:effectLst/>
      </p:bgPr>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15DE9CA-2E4D-464E-BD4E-688A18823547}" type="datetimeFigureOut">
              <a:rPr lang="zh-CN" altLang="en-US" smtClean="0"/>
              <a:t>2023/10/14</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3B590D-F323-40FF-9037-62106ADD8BC0}"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5.jpe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8.png" /><Relationship Id="rId6" Type="http://schemas.openxmlformats.org/officeDocument/2006/relationships/tags" Target="../tags/tag1.xml" /><Relationship Id="rId7" Type="http://schemas.openxmlformats.org/officeDocument/2006/relationships/image" Target="../media/image9.png" /><Relationship Id="rId8" Type="http://schemas.openxmlformats.org/officeDocument/2006/relationships/image" Target="../media/image10.png" /><Relationship Id="rId9" Type="http://schemas.openxmlformats.org/officeDocument/2006/relationships/image" Target="../media/image1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5.jpeg" /><Relationship Id="rId3" Type="http://schemas.openxmlformats.org/officeDocument/2006/relationships/image" Target="../media/image7.png" /><Relationship Id="rId4" Type="http://schemas.openxmlformats.org/officeDocument/2006/relationships/image" Target="../media/image6.png" /><Relationship Id="rId5" Type="http://schemas.openxmlformats.org/officeDocument/2006/relationships/image" Target="../media/image8.png" /><Relationship Id="rId6" Type="http://schemas.openxmlformats.org/officeDocument/2006/relationships/tags" Target="../tags/tag2.xml" /><Relationship Id="rId7" Type="http://schemas.openxmlformats.org/officeDocument/2006/relationships/image" Target="../media/image12.png" /><Relationship Id="rId8" Type="http://schemas.openxmlformats.org/officeDocument/2006/relationships/image" Target="../media/image1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image" Target="../media/image17.png" /><Relationship Id="rId2" Type="http://schemas.openxmlformats.org/officeDocument/2006/relationships/image" Target="../media/image5.jpeg" /><Relationship Id="rId3" Type="http://schemas.openxmlformats.org/officeDocument/2006/relationships/image" Target="../media/image7.png" /><Relationship Id="rId4" Type="http://schemas.openxmlformats.org/officeDocument/2006/relationships/image" Target="../media/image6.png" /><Relationship Id="rId5" Type="http://schemas.openxmlformats.org/officeDocument/2006/relationships/image" Target="../media/image8.png" /><Relationship Id="rId6" Type="http://schemas.openxmlformats.org/officeDocument/2006/relationships/tags" Target="../tags/tag3.xml" /><Relationship Id="rId7" Type="http://schemas.openxmlformats.org/officeDocument/2006/relationships/image" Target="../media/image14.png" /><Relationship Id="rId8" Type="http://schemas.openxmlformats.org/officeDocument/2006/relationships/image" Target="../media/image15.png" /><Relationship Id="rId9" Type="http://schemas.openxmlformats.org/officeDocument/2006/relationships/image" Target="../media/image1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5.jpe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8.png" /><Relationship Id="rId6" Type="http://schemas.openxmlformats.org/officeDocument/2006/relationships/tags" Target="../tags/tag4.xml" /><Relationship Id="rId7" Type="http://schemas.openxmlformats.org/officeDocument/2006/relationships/image" Target="../media/image18.png" /><Relationship Id="rId8" Type="http://schemas.openxmlformats.org/officeDocument/2006/relationships/image" Target="../media/image19.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9.xml" /><Relationship Id="rId11" Type="http://schemas.openxmlformats.org/officeDocument/2006/relationships/image" Target="../media/image23.png" /><Relationship Id="rId12" Type="http://schemas.openxmlformats.org/officeDocument/2006/relationships/image" Target="../media/image24.png" /><Relationship Id="rId13" Type="http://schemas.openxmlformats.org/officeDocument/2006/relationships/image" Target="../media/image25.png" /><Relationship Id="rId14" Type="http://schemas.openxmlformats.org/officeDocument/2006/relationships/image" Target="../media/image26.png" /><Relationship Id="rId15" Type="http://schemas.openxmlformats.org/officeDocument/2006/relationships/image" Target="../media/image27.png" /><Relationship Id="rId16" Type="http://schemas.openxmlformats.org/officeDocument/2006/relationships/image" Target="../media/image28.png" /><Relationship Id="rId2" Type="http://schemas.openxmlformats.org/officeDocument/2006/relationships/notesSlide" Target="../notesSlides/notesSlide1.xml" /><Relationship Id="rId3" Type="http://schemas.openxmlformats.org/officeDocument/2006/relationships/image" Target="../media/image20.jpeg" /><Relationship Id="rId4" Type="http://schemas.openxmlformats.org/officeDocument/2006/relationships/tags" Target="../tags/tag5.xml" /><Relationship Id="rId5" Type="http://schemas.openxmlformats.org/officeDocument/2006/relationships/tags" Target="../tags/tag6.xml" /><Relationship Id="rId6" Type="http://schemas.openxmlformats.org/officeDocument/2006/relationships/image" Target="../media/image21.png"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image" Target="../media/image2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31.png" /><Relationship Id="rId11" Type="http://schemas.openxmlformats.org/officeDocument/2006/relationships/image" Target="../media/image32.png" /><Relationship Id="rId12" Type="http://schemas.openxmlformats.org/officeDocument/2006/relationships/image" Target="../media/image33.png" /><Relationship Id="rId13" Type="http://schemas.openxmlformats.org/officeDocument/2006/relationships/image" Target="../media/image34.png" /><Relationship Id="rId14" Type="http://schemas.openxmlformats.org/officeDocument/2006/relationships/image" Target="../media/image35.png" /><Relationship Id="rId15" Type="http://schemas.openxmlformats.org/officeDocument/2006/relationships/image" Target="../media/image36.png" /><Relationship Id="rId16" Type="http://schemas.openxmlformats.org/officeDocument/2006/relationships/image" Target="../media/image37.png" /><Relationship Id="rId17" Type="http://schemas.openxmlformats.org/officeDocument/2006/relationships/image" Target="../media/image38.png" /><Relationship Id="rId18" Type="http://schemas.openxmlformats.org/officeDocument/2006/relationships/image" Target="../media/image39.png" /><Relationship Id="rId19" Type="http://schemas.openxmlformats.org/officeDocument/2006/relationships/image" Target="../media/image27.png" /><Relationship Id="rId2" Type="http://schemas.openxmlformats.org/officeDocument/2006/relationships/notesSlide" Target="../notesSlides/notesSlide2.xml" /><Relationship Id="rId20" Type="http://schemas.openxmlformats.org/officeDocument/2006/relationships/image" Target="../media/image28.png" /><Relationship Id="rId3" Type="http://schemas.openxmlformats.org/officeDocument/2006/relationships/image" Target="../media/image20.jpeg"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image" Target="../media/image21.png" /><Relationship Id="rId7" Type="http://schemas.openxmlformats.org/officeDocument/2006/relationships/tags" Target="../tags/tag12.xml" /><Relationship Id="rId8" Type="http://schemas.openxmlformats.org/officeDocument/2006/relationships/image" Target="../media/image29.png" /><Relationship Id="rId9" Type="http://schemas.openxmlformats.org/officeDocument/2006/relationships/image" Target="../media/image30.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27.png" /><Relationship Id="rId11" Type="http://schemas.openxmlformats.org/officeDocument/2006/relationships/image" Target="../media/image28.png" /><Relationship Id="rId2" Type="http://schemas.openxmlformats.org/officeDocument/2006/relationships/notesSlide" Target="../notesSlides/notesSlide3.xml" /><Relationship Id="rId3" Type="http://schemas.openxmlformats.org/officeDocument/2006/relationships/image" Target="../media/image20.jpeg" /><Relationship Id="rId4" Type="http://schemas.openxmlformats.org/officeDocument/2006/relationships/image" Target="../media/image40.png" /><Relationship Id="rId5" Type="http://schemas.openxmlformats.org/officeDocument/2006/relationships/image" Target="../media/image41.png" /><Relationship Id="rId6" Type="http://schemas.openxmlformats.org/officeDocument/2006/relationships/image" Target="../media/image42.png" /><Relationship Id="rId7" Type="http://schemas.openxmlformats.org/officeDocument/2006/relationships/image" Target="../media/image43.png" /><Relationship Id="rId8" Type="http://schemas.openxmlformats.org/officeDocument/2006/relationships/image" Target="../media/image44.png" /><Relationship Id="rId9" Type="http://schemas.openxmlformats.org/officeDocument/2006/relationships/image" Target="../media/image4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0.jpeg" /><Relationship Id="rId4" Type="http://schemas.openxmlformats.org/officeDocument/2006/relationships/image" Target="../media/image46.png" /><Relationship Id="rId5" Type="http://schemas.openxmlformats.org/officeDocument/2006/relationships/image" Target="../media/image47.png" /><Relationship Id="rId6" Type="http://schemas.openxmlformats.org/officeDocument/2006/relationships/image" Target="../media/image27.png" /><Relationship Id="rId7" Type="http://schemas.openxmlformats.org/officeDocument/2006/relationships/image" Target="../media/image28.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5.jpe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8.png" /><Relationship Id="rId6" Type="http://schemas.openxmlformats.org/officeDocument/2006/relationships/tags" Target="../tags/tag13.xml" /><Relationship Id="rId7" Type="http://schemas.openxmlformats.org/officeDocument/2006/relationships/image" Target="../media/image48.png" /><Relationship Id="rId8" Type="http://schemas.openxmlformats.org/officeDocument/2006/relationships/image" Target="../media/image49.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27.png" /><Relationship Id="rId11" Type="http://schemas.openxmlformats.org/officeDocument/2006/relationships/image" Target="../media/image54.png" /><Relationship Id="rId2" Type="http://schemas.openxmlformats.org/officeDocument/2006/relationships/notesSlide" Target="../notesSlides/notesSlide5.xml" /><Relationship Id="rId3" Type="http://schemas.openxmlformats.org/officeDocument/2006/relationships/image" Target="../media/image20.jpeg"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image" Target="../media/image50.jpeg" /><Relationship Id="rId7" Type="http://schemas.openxmlformats.org/officeDocument/2006/relationships/image" Target="../media/image51.png" /><Relationship Id="rId8" Type="http://schemas.openxmlformats.org/officeDocument/2006/relationships/image" Target="../media/image52.png" /><Relationship Id="rId9" Type="http://schemas.openxmlformats.org/officeDocument/2006/relationships/image" Target="../media/image5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27.png" /><Relationship Id="rId11" Type="http://schemas.openxmlformats.org/officeDocument/2006/relationships/image" Target="../media/image54.png" /><Relationship Id="rId2" Type="http://schemas.openxmlformats.org/officeDocument/2006/relationships/notesSlide" Target="../notesSlides/notesSlide6.xml" /><Relationship Id="rId3" Type="http://schemas.openxmlformats.org/officeDocument/2006/relationships/image" Target="../media/image20.jpeg"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image" Target="../media/image55.png" /><Relationship Id="rId7" Type="http://schemas.openxmlformats.org/officeDocument/2006/relationships/image" Target="../media/image56.png" /><Relationship Id="rId8" Type="http://schemas.openxmlformats.org/officeDocument/2006/relationships/image" Target="../media/image57.png" /><Relationship Id="rId9" Type="http://schemas.openxmlformats.org/officeDocument/2006/relationships/image" Target="../media/image5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6034003110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TextBox 9"/>
          <p:cNvSpPr txBox="1"/>
          <p:nvPr/>
        </p:nvSpPr>
        <p:spPr>
          <a:xfrm>
            <a:off x="1270000" y="1270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smtClean="0"/>
              <a:t>其他单位之间、各工种之间、各种资源之间的空间布置与时间安排的关系。</a:t>
            </a:r>
            <a:endParaRPr lang="zh-CN" altLang="en-US" sz="200"/>
          </a:p>
        </p:txBody>
      </p:sp>
      <p:sp>
        <p:nvSpPr>
          <p:cNvPr id="9" name="TextBox 8"/>
          <p:cNvSpPr txBox="1"/>
          <p:nvPr/>
        </p:nvSpPr>
        <p:spPr>
          <a:xfrm>
            <a:off x="1270000" y="635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 smtClean="0"/>
              <a:t>2.2.1 </a:t>
            </a:r>
            <a:r>
              <a:rPr lang="zh-CN" altLang="en-US" sz="200" smtClean="0"/>
              <a:t>严格遵守本工程</a:t>
            </a:r>
            <a:r>
              <a:rPr lang="en-US" altLang="zh-CN" sz="200" smtClean="0"/>
              <a:t>xxxx</a:t>
            </a:r>
            <a:r>
              <a:rPr lang="zh-CN" altLang="en-US" sz="200" smtClean="0"/>
              <a:t>规定的工期、质量、安全等要求；</a:t>
            </a:r>
            <a:endParaRPr lang="zh-CN" altLang="en-US" sz="200"/>
          </a:p>
        </p:txBody>
      </p:sp>
      <p:pic>
        <p:nvPicPr>
          <p:cNvPr id="26" name="图片 25" descr="幻灯片1.jpg"/>
          <p:cNvPicPr/>
          <p:nvPr/>
        </p:nvPicPr>
        <p:blipFill>
          <a:blip r:embed="rId2"/>
          <a:stretch>
            <a:fillRect/>
          </a:stretch>
        </p:blipFill>
        <p:spPr>
          <a:xfrm>
            <a:off x="0" y="0"/>
            <a:ext cx="12192000" cy="6858000"/>
          </a:xfrm>
          <a:prstGeom prst="rect">
            <a:avLst/>
          </a:prstGeom>
        </p:spPr>
      </p:pic>
      <p:pic>
        <p:nvPicPr>
          <p:cNvPr id="3" name="Aichitds2"/>
          <p:cNvPicPr>
            <a:picLocks noChangeAspect="1"/>
          </p:cNvPicPr>
          <p:nvPr/>
        </p:nvPicPr>
        <p:blipFill>
          <a:blip r:embed="rId3">
            <a:lum bright="-6000"/>
          </a:blip>
          <a:stretch>
            <a:fillRect/>
          </a:stretch>
        </p:blipFill>
        <p:spPr>
          <a:xfrm>
            <a:off x="3571602" y="1345645"/>
            <a:ext cx="5048797" cy="322803"/>
          </a:xfrm>
          <a:prstGeom prst="rect">
            <a:avLst/>
          </a:prstGeom>
        </p:spPr>
      </p:pic>
      <p:pic>
        <p:nvPicPr>
          <p:cNvPr id="2" name="图片 1" descr="和平鸽"/>
          <p:cNvPicPr>
            <a:picLocks noChangeAspect="1"/>
          </p:cNvPicPr>
          <p:nvPr/>
        </p:nvPicPr>
        <p:blipFill>
          <a:blip r:embed="rId4"/>
          <a:stretch>
            <a:fillRect/>
          </a:stretch>
        </p:blipFill>
        <p:spPr>
          <a:xfrm rot="900000">
            <a:off x="9512300" y="1045210"/>
            <a:ext cx="2517140" cy="582930"/>
          </a:xfrm>
          <a:prstGeom prst="rect">
            <a:avLst/>
          </a:prstGeom>
        </p:spPr>
      </p:pic>
      <p:pic>
        <p:nvPicPr>
          <p:cNvPr id="14" name="图片 13"/>
          <p:cNvPicPr>
            <a:picLocks noChangeAspect="1"/>
          </p:cNvPicPr>
          <p:nvPr>
            <p:custDataLst>
              <p:tags r:id="rId6"/>
            </p:custDataLst>
          </p:nvPr>
        </p:nvPicPr>
        <p:blipFill>
          <a:blip r:embed="rId5">
            <a:extLst>
              <a:ext uri="{28A0092B-C50C-407E-A947-70E740481C1C}">
                <a14:useLocalDpi xmlns="" xmlns:a14="http://schemas.microsoft.com/office/drawing/2010/main" val="0"/>
              </a:ext>
            </a:extLst>
          </a:blip>
          <a:stretch>
            <a:fillRect/>
          </a:stretch>
        </p:blipFill>
        <p:spPr>
          <a:xfrm>
            <a:off x="-4445" y="-4445"/>
            <a:ext cx="4128770" cy="1281430"/>
          </a:xfrm>
          <a:prstGeom prst="rect">
            <a:avLst/>
          </a:prstGeom>
        </p:spPr>
      </p:pic>
      <p:pic>
        <p:nvPicPr>
          <p:cNvPr id="1026" name="Picture 2"/>
          <p:cNvPicPr>
            <a:picLocks noChangeAspect="1" noChangeArrowheads="1"/>
          </p:cNvPicPr>
          <p:nvPr/>
        </p:nvPicPr>
        <p:blipFill>
          <a:blip r:embed="rId7"/>
          <a:stretch>
            <a:fillRect/>
          </a:stretch>
        </p:blipFill>
        <p:spPr bwMode="auto">
          <a:xfrm>
            <a:off x="0" y="2282189"/>
            <a:ext cx="12425363" cy="1231900"/>
          </a:xfrm>
          <a:prstGeom prst="rect">
            <a:avLst/>
          </a:prstGeom>
          <a:noFill/>
          <a:ln w="9525">
            <a:noFill/>
            <a:miter lim="800000"/>
          </a:ln>
          <a:effectLst/>
        </p:spPr>
      </p:pic>
      <p:pic>
        <p:nvPicPr>
          <p:cNvPr id="1027" name="Picture 3"/>
          <p:cNvPicPr>
            <a:picLocks noChangeAspect="1" noChangeArrowheads="1"/>
          </p:cNvPicPr>
          <p:nvPr/>
        </p:nvPicPr>
        <p:blipFill>
          <a:blip r:embed="rId8"/>
          <a:stretch>
            <a:fillRect/>
          </a:stretch>
        </p:blipFill>
        <p:spPr bwMode="auto">
          <a:xfrm>
            <a:off x="2419350" y="3618865"/>
            <a:ext cx="7486650" cy="450850"/>
          </a:xfrm>
          <a:prstGeom prst="rect">
            <a:avLst/>
          </a:prstGeom>
          <a:noFill/>
          <a:ln w="9525">
            <a:noFill/>
            <a:miter lim="800000"/>
          </a:ln>
          <a:effectLst/>
        </p:spPr>
      </p:pic>
      <p:pic>
        <p:nvPicPr>
          <p:cNvPr id="1028" name="Picture 4"/>
          <p:cNvPicPr>
            <a:picLocks noChangeAspect="1" noChangeArrowheads="1"/>
          </p:cNvPicPr>
          <p:nvPr/>
        </p:nvPicPr>
        <p:blipFill>
          <a:blip r:embed="rId9"/>
          <a:stretch>
            <a:fillRect/>
          </a:stretch>
        </p:blipFill>
        <p:spPr bwMode="auto">
          <a:xfrm>
            <a:off x="3679435" y="4343400"/>
            <a:ext cx="4779963" cy="427037"/>
          </a:xfrm>
          <a:prstGeom prst="rect">
            <a:avLst/>
          </a:prstGeom>
          <a:noFill/>
          <a:ln w="9525">
            <a:noFill/>
            <a:miter lim="800000"/>
          </a:ln>
          <a:effectLst/>
        </p:spPr>
      </p:pic>
    </p:spTree>
  </p:cSld>
  <p:clrMapOvr>
    <a:masterClrMapping/>
  </p:clrMapOvr>
  <mc:AlternateContent>
    <mc:Choice xmlns:p14="http://schemas.microsoft.com/office/powerpoint/2010/main" Requires="p14">
      <p:transition spd="slow" advTm="0" p14:dur="2000"/>
    </mc:Choice>
    <mc:Fallback>
      <p:transition spd="slow" advTm="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21" dur="50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TextBox 9"/>
          <p:cNvSpPr txBox="1"/>
          <p:nvPr/>
        </p:nvSpPr>
        <p:spPr>
          <a:xfrm>
            <a:off x="1270000" y="1270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smtClean="0"/>
              <a:t>其焊缝应饱满、均匀、严实。</a:t>
            </a:r>
            <a:endParaRPr lang="zh-CN" altLang="en-US" sz="200"/>
          </a:p>
        </p:txBody>
      </p:sp>
      <p:sp>
        <p:nvSpPr>
          <p:cNvPr id="9" name="TextBox 8"/>
          <p:cNvSpPr txBox="1"/>
          <p:nvPr/>
        </p:nvSpPr>
        <p:spPr>
          <a:xfrm>
            <a:off x="1270000" y="635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smtClean="0"/>
              <a:t>模板的支撑应该牢固，对于翼板或顶板采用框架式木支撑。</a:t>
            </a:r>
            <a:endParaRPr lang="zh-CN" altLang="en-US" sz="200"/>
          </a:p>
        </p:txBody>
      </p:sp>
      <p:pic>
        <p:nvPicPr>
          <p:cNvPr id="8" name="图片 7" descr="幻灯片2.jpg"/>
          <p:cNvPicPr/>
          <p:nvPr/>
        </p:nvPicPr>
        <p:blipFill>
          <a:blip r:embed="rId2"/>
          <a:stretch>
            <a:fillRect/>
          </a:stretch>
        </p:blipFill>
        <p:spPr>
          <a:xfrm>
            <a:off x="0" y="0"/>
            <a:ext cx="12192000" cy="6858000"/>
          </a:xfrm>
          <a:prstGeom prst="rect">
            <a:avLst/>
          </a:prstGeom>
        </p:spPr>
      </p:pic>
      <p:pic>
        <p:nvPicPr>
          <p:cNvPr id="2" name="图片 1" descr="和平鸽"/>
          <p:cNvPicPr>
            <a:picLocks noChangeAspect="1"/>
          </p:cNvPicPr>
          <p:nvPr/>
        </p:nvPicPr>
        <p:blipFill>
          <a:blip r:embed="rId3"/>
          <a:stretch>
            <a:fillRect/>
          </a:stretch>
        </p:blipFill>
        <p:spPr>
          <a:xfrm rot="900000">
            <a:off x="9512300" y="1045210"/>
            <a:ext cx="2517140" cy="582930"/>
          </a:xfrm>
          <a:prstGeom prst="rect">
            <a:avLst/>
          </a:prstGeom>
        </p:spPr>
      </p:pic>
      <p:pic>
        <p:nvPicPr>
          <p:cNvPr id="13" name="Aichitds2"/>
          <p:cNvPicPr>
            <a:picLocks noChangeAspect="1"/>
          </p:cNvPicPr>
          <p:nvPr/>
        </p:nvPicPr>
        <p:blipFill>
          <a:blip r:embed="rId4">
            <a:lum bright="-6000"/>
          </a:blip>
          <a:stretch>
            <a:fillRect/>
          </a:stretch>
        </p:blipFill>
        <p:spPr>
          <a:xfrm>
            <a:off x="3571954" y="2014300"/>
            <a:ext cx="5048797" cy="322803"/>
          </a:xfrm>
          <a:prstGeom prst="rect">
            <a:avLst/>
          </a:prstGeom>
        </p:spPr>
      </p:pic>
      <p:pic>
        <p:nvPicPr>
          <p:cNvPr id="14" name="图片 13"/>
          <p:cNvPicPr>
            <a:picLocks noChangeAspect="1"/>
          </p:cNvPicPr>
          <p:nvPr>
            <p:custDataLst>
              <p:tags r:id="rId6"/>
            </p:custDataLst>
          </p:nvPr>
        </p:nvPicPr>
        <p:blipFill>
          <a:blip r:embed="rId5">
            <a:extLst>
              <a:ext uri="{28A0092B-C50C-407E-A947-70E740481C1C}">
                <a14:useLocalDpi xmlns="" xmlns:a14="http://schemas.microsoft.com/office/drawing/2010/main" val="0"/>
              </a:ext>
            </a:extLst>
          </a:blip>
          <a:stretch>
            <a:fillRect/>
          </a:stretch>
        </p:blipFill>
        <p:spPr>
          <a:xfrm>
            <a:off x="-4445" y="-4445"/>
            <a:ext cx="4128770" cy="1281430"/>
          </a:xfrm>
          <a:prstGeom prst="rect">
            <a:avLst/>
          </a:prstGeom>
        </p:spPr>
      </p:pic>
      <p:pic>
        <p:nvPicPr>
          <p:cNvPr id="2050" name="Picture 2"/>
          <p:cNvPicPr>
            <a:picLocks noChangeAspect="1" noChangeArrowheads="1"/>
          </p:cNvPicPr>
          <p:nvPr/>
        </p:nvPicPr>
        <p:blipFill>
          <a:blip r:embed="rId7"/>
          <a:stretch>
            <a:fillRect/>
          </a:stretch>
        </p:blipFill>
        <p:spPr bwMode="auto">
          <a:xfrm>
            <a:off x="4416425" y="949325"/>
            <a:ext cx="3335338" cy="1547812"/>
          </a:xfrm>
          <a:prstGeom prst="rect">
            <a:avLst/>
          </a:prstGeom>
          <a:noFill/>
          <a:ln w="9525">
            <a:noFill/>
            <a:miter lim="800000"/>
          </a:ln>
          <a:effectLst/>
        </p:spPr>
      </p:pic>
      <p:pic>
        <p:nvPicPr>
          <p:cNvPr id="2051" name="Picture 3"/>
          <p:cNvPicPr>
            <a:picLocks noChangeAspect="1" noChangeArrowheads="1"/>
          </p:cNvPicPr>
          <p:nvPr/>
        </p:nvPicPr>
        <p:blipFill>
          <a:blip r:embed="rId8"/>
          <a:stretch>
            <a:fillRect/>
          </a:stretch>
        </p:blipFill>
        <p:spPr bwMode="auto">
          <a:xfrm>
            <a:off x="1643379" y="2630804"/>
            <a:ext cx="9407526" cy="2120900"/>
          </a:xfrm>
          <a:prstGeom prst="rect">
            <a:avLst/>
          </a:prstGeom>
          <a:noFill/>
          <a:ln w="9525">
            <a:noFill/>
            <a:miter lim="800000"/>
          </a:ln>
          <a:effectLst/>
        </p:spPr>
      </p:pic>
    </p:spTree>
  </p:cSld>
  <p:clrMapOvr>
    <a:masterClrMapping/>
  </p:clrMapOvr>
  <mc:AlternateContent>
    <mc:Choice xmlns:p14="http://schemas.microsoft.com/office/powerpoint/2010/main" Requires="p14">
      <p:transition spd="slow" advTm="0" p14:dur="2000"/>
    </mc:Choice>
    <mc:Fallback>
      <p:transition spd="slow" advTm="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21" dur="500" fill="hold"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barn(inVertical)">
                                      <p:cBhvr>
                                        <p:cTn id="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TextBox 10"/>
          <p:cNvSpPr txBox="1"/>
          <p:nvPr/>
        </p:nvSpPr>
        <p:spPr>
          <a:xfrm>
            <a:off x="1270000" y="1270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 smtClean="0"/>
              <a:t>c</a:t>
            </a:r>
            <a:r>
              <a:rPr lang="zh-CN" altLang="en-US" sz="200" smtClean="0"/>
              <a:t>、工程使用功能的检验；</a:t>
            </a:r>
            <a:endParaRPr lang="zh-CN" altLang="en-US" sz="200"/>
          </a:p>
        </p:txBody>
      </p:sp>
      <p:sp>
        <p:nvSpPr>
          <p:cNvPr id="10" name="TextBox 9"/>
          <p:cNvSpPr txBox="1"/>
          <p:nvPr/>
        </p:nvSpPr>
        <p:spPr>
          <a:xfrm>
            <a:off x="1270000" y="635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smtClean="0"/>
              <a:t>经统计，建设区占用土地为平坝地</a:t>
            </a:r>
            <a:r>
              <a:rPr lang="en-US" altLang="zh-CN" sz="200" smtClean="0"/>
              <a:t>1.7903hm2</a:t>
            </a:r>
            <a:r>
              <a:rPr lang="zh-CN" altLang="en-US" sz="200" smtClean="0"/>
              <a:t>。</a:t>
            </a:r>
            <a:endParaRPr lang="zh-CN" altLang="en-US" sz="200"/>
          </a:p>
        </p:txBody>
      </p:sp>
      <p:pic>
        <p:nvPicPr>
          <p:cNvPr id="23" name="图片 22" descr="幻灯片3.jpg"/>
          <p:cNvPicPr/>
          <p:nvPr/>
        </p:nvPicPr>
        <p:blipFill>
          <a:blip r:embed="rId2"/>
          <a:stretch>
            <a:fillRect/>
          </a:stretch>
        </p:blipFill>
        <p:spPr>
          <a:xfrm>
            <a:off x="0" y="0"/>
            <a:ext cx="12192000" cy="6858000"/>
          </a:xfrm>
          <a:prstGeom prst="rect">
            <a:avLst/>
          </a:prstGeom>
        </p:spPr>
      </p:pic>
      <p:pic>
        <p:nvPicPr>
          <p:cNvPr id="2" name="图片 1" descr="和平鸽"/>
          <p:cNvPicPr>
            <a:picLocks noChangeAspect="1"/>
          </p:cNvPicPr>
          <p:nvPr/>
        </p:nvPicPr>
        <p:blipFill>
          <a:blip r:embed="rId3"/>
          <a:stretch>
            <a:fillRect/>
          </a:stretch>
        </p:blipFill>
        <p:spPr>
          <a:xfrm rot="900000">
            <a:off x="9512300" y="1045210"/>
            <a:ext cx="2517140" cy="582930"/>
          </a:xfrm>
          <a:prstGeom prst="rect">
            <a:avLst/>
          </a:prstGeom>
        </p:spPr>
      </p:pic>
      <p:pic>
        <p:nvPicPr>
          <p:cNvPr id="13" name="Aichitds2"/>
          <p:cNvPicPr>
            <a:picLocks noChangeAspect="1"/>
          </p:cNvPicPr>
          <p:nvPr/>
        </p:nvPicPr>
        <p:blipFill>
          <a:blip r:embed="rId4">
            <a:lum bright="-6000"/>
          </a:blip>
          <a:stretch>
            <a:fillRect/>
          </a:stretch>
        </p:blipFill>
        <p:spPr>
          <a:xfrm>
            <a:off x="3571954" y="1906985"/>
            <a:ext cx="5048797" cy="322803"/>
          </a:xfrm>
          <a:prstGeom prst="rect">
            <a:avLst/>
          </a:prstGeom>
        </p:spPr>
      </p:pic>
      <p:pic>
        <p:nvPicPr>
          <p:cNvPr id="7" name="图片 6"/>
          <p:cNvPicPr>
            <a:picLocks noChangeAspect="1"/>
          </p:cNvPicPr>
          <p:nvPr>
            <p:custDataLst>
              <p:tags r:id="rId6"/>
            </p:custDataLst>
          </p:nvPr>
        </p:nvPicPr>
        <p:blipFill>
          <a:blip r:embed="rId5">
            <a:extLst>
              <a:ext uri="{28A0092B-C50C-407E-A947-70E740481C1C}">
                <a14:useLocalDpi xmlns="" xmlns:a14="http://schemas.microsoft.com/office/drawing/2010/main" val="0"/>
              </a:ext>
            </a:extLst>
          </a:blip>
          <a:stretch>
            <a:fillRect/>
          </a:stretch>
        </p:blipFill>
        <p:spPr>
          <a:xfrm>
            <a:off x="-4445" y="-4445"/>
            <a:ext cx="4128770" cy="1281430"/>
          </a:xfrm>
          <a:prstGeom prst="rect">
            <a:avLst/>
          </a:prstGeom>
        </p:spPr>
      </p:pic>
      <p:pic>
        <p:nvPicPr>
          <p:cNvPr id="3074" name="Picture 2"/>
          <p:cNvPicPr>
            <a:picLocks noChangeAspect="1" noChangeArrowheads="1"/>
          </p:cNvPicPr>
          <p:nvPr/>
        </p:nvPicPr>
        <p:blipFill>
          <a:blip r:embed="rId7"/>
          <a:stretch>
            <a:fillRect/>
          </a:stretch>
        </p:blipFill>
        <p:spPr bwMode="auto">
          <a:xfrm>
            <a:off x="1955800" y="4265295"/>
            <a:ext cx="9229726" cy="817563"/>
          </a:xfrm>
          <a:prstGeom prst="rect">
            <a:avLst/>
          </a:prstGeom>
          <a:noFill/>
          <a:ln w="9525">
            <a:noFill/>
            <a:miter lim="800000"/>
          </a:ln>
          <a:effectLst/>
        </p:spPr>
      </p:pic>
      <p:pic>
        <p:nvPicPr>
          <p:cNvPr id="3075" name="Picture 3"/>
          <p:cNvPicPr>
            <a:picLocks noChangeAspect="1" noChangeArrowheads="1"/>
          </p:cNvPicPr>
          <p:nvPr/>
        </p:nvPicPr>
        <p:blipFill>
          <a:blip r:embed="rId8"/>
          <a:stretch>
            <a:fillRect/>
          </a:stretch>
        </p:blipFill>
        <p:spPr bwMode="auto">
          <a:xfrm>
            <a:off x="1955800" y="3434079"/>
            <a:ext cx="9223376" cy="817563"/>
          </a:xfrm>
          <a:prstGeom prst="rect">
            <a:avLst/>
          </a:prstGeom>
          <a:noFill/>
          <a:ln w="9525">
            <a:noFill/>
            <a:miter lim="800000"/>
          </a:ln>
          <a:effectLst/>
        </p:spPr>
      </p:pic>
      <p:pic>
        <p:nvPicPr>
          <p:cNvPr id="3076" name="Picture 4"/>
          <p:cNvPicPr>
            <a:picLocks noChangeAspect="1" noChangeArrowheads="1"/>
          </p:cNvPicPr>
          <p:nvPr/>
        </p:nvPicPr>
        <p:blipFill>
          <a:blip r:embed="rId9"/>
          <a:stretch>
            <a:fillRect/>
          </a:stretch>
        </p:blipFill>
        <p:spPr bwMode="auto">
          <a:xfrm>
            <a:off x="1955800" y="2599054"/>
            <a:ext cx="9175750" cy="920750"/>
          </a:xfrm>
          <a:prstGeom prst="rect">
            <a:avLst/>
          </a:prstGeom>
          <a:noFill/>
          <a:ln w="9525">
            <a:noFill/>
            <a:miter lim="800000"/>
          </a:ln>
          <a:effectLst/>
        </p:spPr>
      </p:pic>
      <p:pic>
        <p:nvPicPr>
          <p:cNvPr id="3077" name="Picture 5"/>
          <p:cNvPicPr>
            <a:picLocks noChangeAspect="1" noChangeArrowheads="1"/>
          </p:cNvPicPr>
          <p:nvPr/>
        </p:nvPicPr>
        <p:blipFill>
          <a:blip r:embed="rId10"/>
          <a:stretch>
            <a:fillRect/>
          </a:stretch>
        </p:blipFill>
        <p:spPr bwMode="auto">
          <a:xfrm>
            <a:off x="4416425" y="899794"/>
            <a:ext cx="3335338" cy="1547812"/>
          </a:xfrm>
          <a:prstGeom prst="rect">
            <a:avLst/>
          </a:prstGeom>
          <a:noFill/>
          <a:ln w="9525">
            <a:noFill/>
            <a:miter lim="800000"/>
          </a:ln>
          <a:effectLst/>
        </p:spPr>
      </p:pic>
    </p:spTree>
  </p:cSld>
  <p:clrMapOvr>
    <a:masterClrMapping/>
  </p:clrMapOvr>
  <mc:AlternateContent>
    <mc:Choice xmlns:p14="http://schemas.microsoft.com/office/powerpoint/2010/main" Requires="p14">
      <p:transition spd="slow" advTm="0" p14:dur="2000"/>
    </mc:Choice>
    <mc:Fallback>
      <p:transition spd="slow" advTm="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21" dur="500" fill="hold"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barn(inVertical)">
                                      <p:cBhvr>
                                        <p:cTn id="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TextBox 9"/>
          <p:cNvSpPr txBox="1"/>
          <p:nvPr/>
        </p:nvSpPr>
        <p:spPr>
          <a:xfrm>
            <a:off x="1270000" y="1270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 smtClean="0"/>
              <a:t>6.5.6</a:t>
            </a:r>
            <a:r>
              <a:rPr lang="zh-CN" altLang="en-US" sz="200" smtClean="0"/>
              <a:t>钢筋保护层利用止水螺杆的两端固定翼作为钢筋保护层。</a:t>
            </a:r>
            <a:endParaRPr lang="zh-CN" altLang="en-US" sz="200"/>
          </a:p>
        </p:txBody>
      </p:sp>
      <p:sp>
        <p:nvSpPr>
          <p:cNvPr id="8" name="TextBox 7"/>
          <p:cNvSpPr txBox="1"/>
          <p:nvPr/>
        </p:nvSpPr>
        <p:spPr>
          <a:xfrm>
            <a:off x="1270000" y="635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smtClean="0"/>
              <a:t>进入现场必须检查安全带是否完好，安全带必须挂在牢固结实的地方。</a:t>
            </a:r>
            <a:endParaRPr lang="zh-CN" altLang="en-US" sz="200"/>
          </a:p>
        </p:txBody>
      </p:sp>
      <p:pic>
        <p:nvPicPr>
          <p:cNvPr id="9" name="图片 8" descr="幻灯片4.jpg"/>
          <p:cNvPicPr/>
          <p:nvPr/>
        </p:nvPicPr>
        <p:blipFill>
          <a:blip r:embed="rId2"/>
          <a:stretch>
            <a:fillRect/>
          </a:stretch>
        </p:blipFill>
        <p:spPr>
          <a:xfrm>
            <a:off x="0" y="0"/>
            <a:ext cx="12192000" cy="6858000"/>
          </a:xfrm>
          <a:prstGeom prst="rect">
            <a:avLst/>
          </a:prstGeom>
        </p:spPr>
      </p:pic>
      <p:pic>
        <p:nvPicPr>
          <p:cNvPr id="3" name="Aichitds2"/>
          <p:cNvPicPr>
            <a:picLocks noChangeAspect="1"/>
          </p:cNvPicPr>
          <p:nvPr/>
        </p:nvPicPr>
        <p:blipFill>
          <a:blip r:embed="rId3">
            <a:lum bright="-6000"/>
          </a:blip>
          <a:stretch>
            <a:fillRect/>
          </a:stretch>
        </p:blipFill>
        <p:spPr>
          <a:xfrm>
            <a:off x="3571954" y="2211150"/>
            <a:ext cx="5048797" cy="322803"/>
          </a:xfrm>
          <a:prstGeom prst="rect">
            <a:avLst/>
          </a:prstGeom>
        </p:spPr>
      </p:pic>
      <p:pic>
        <p:nvPicPr>
          <p:cNvPr id="2" name="图片 1" descr="和平鸽"/>
          <p:cNvPicPr>
            <a:picLocks noChangeAspect="1"/>
          </p:cNvPicPr>
          <p:nvPr/>
        </p:nvPicPr>
        <p:blipFill>
          <a:blip r:embed="rId4"/>
          <a:stretch>
            <a:fillRect/>
          </a:stretch>
        </p:blipFill>
        <p:spPr>
          <a:xfrm rot="900000">
            <a:off x="9512300" y="1045210"/>
            <a:ext cx="2517140" cy="582930"/>
          </a:xfrm>
          <a:prstGeom prst="rect">
            <a:avLst/>
          </a:prstGeom>
        </p:spPr>
      </p:pic>
      <p:pic>
        <p:nvPicPr>
          <p:cNvPr id="7" name="图片 6"/>
          <p:cNvPicPr>
            <a:picLocks noChangeAspect="1"/>
          </p:cNvPicPr>
          <p:nvPr>
            <p:custDataLst>
              <p:tags r:id="rId6"/>
            </p:custDataLst>
          </p:nvPr>
        </p:nvPicPr>
        <p:blipFill>
          <a:blip r:embed="rId5">
            <a:extLst>
              <a:ext uri="{28A0092B-C50C-407E-A947-70E740481C1C}">
                <a14:useLocalDpi xmlns="" xmlns:a14="http://schemas.microsoft.com/office/drawing/2010/main" val="0"/>
              </a:ext>
            </a:extLst>
          </a:blip>
          <a:stretch>
            <a:fillRect/>
          </a:stretch>
        </p:blipFill>
        <p:spPr>
          <a:xfrm>
            <a:off x="-4445" y="-4445"/>
            <a:ext cx="4128770" cy="1281430"/>
          </a:xfrm>
          <a:prstGeom prst="rect">
            <a:avLst/>
          </a:prstGeom>
        </p:spPr>
      </p:pic>
      <p:pic>
        <p:nvPicPr>
          <p:cNvPr id="4098" name="Picture 2"/>
          <p:cNvPicPr>
            <a:picLocks noChangeAspect="1" noChangeArrowheads="1"/>
          </p:cNvPicPr>
          <p:nvPr/>
        </p:nvPicPr>
        <p:blipFill>
          <a:blip r:embed="rId7"/>
          <a:stretch>
            <a:fillRect/>
          </a:stretch>
        </p:blipFill>
        <p:spPr bwMode="auto">
          <a:xfrm>
            <a:off x="1369060" y="2832735"/>
            <a:ext cx="9461500" cy="2640013"/>
          </a:xfrm>
          <a:prstGeom prst="rect">
            <a:avLst/>
          </a:prstGeom>
          <a:noFill/>
          <a:ln w="9525">
            <a:noFill/>
            <a:miter lim="800000"/>
          </a:ln>
          <a:effectLst/>
        </p:spPr>
      </p:pic>
      <p:pic>
        <p:nvPicPr>
          <p:cNvPr id="4099" name="Picture 3"/>
          <p:cNvPicPr>
            <a:picLocks noChangeAspect="1" noChangeArrowheads="1"/>
          </p:cNvPicPr>
          <p:nvPr/>
        </p:nvPicPr>
        <p:blipFill>
          <a:blip r:embed="rId8"/>
          <a:stretch>
            <a:fillRect/>
          </a:stretch>
        </p:blipFill>
        <p:spPr bwMode="auto">
          <a:xfrm>
            <a:off x="4437415" y="1276985"/>
            <a:ext cx="3328988" cy="1133475"/>
          </a:xfrm>
          <a:prstGeom prst="rect">
            <a:avLst/>
          </a:prstGeom>
          <a:noFill/>
          <a:ln w="9525">
            <a:noFill/>
            <a:miter lim="800000"/>
          </a:ln>
          <a:effectLst/>
        </p:spPr>
      </p:pic>
    </p:spTree>
  </p:cSld>
  <p:clrMapOvr>
    <a:masterClrMapping/>
  </p:clrMapOvr>
  <mc:AlternateContent>
    <mc:Choice xmlns:p14="http://schemas.microsoft.com/office/powerpoint/2010/main" Requires="p14">
      <p:transition spd="slow" advTm="0" p14:dur="2000"/>
    </mc:Choice>
    <mc:Fallback>
      <p:transition spd="slow" advTm="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21" dur="50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 name="TextBox 17"/>
          <p:cNvSpPr txBox="1"/>
          <p:nvPr/>
        </p:nvSpPr>
        <p:spPr>
          <a:xfrm>
            <a:off x="1270000" y="1270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smtClean="0"/>
              <a:t>上（误差不大于</a:t>
            </a:r>
            <a:r>
              <a:rPr lang="en-US" altLang="zh-CN" sz="200" smtClean="0"/>
              <a:t>5mm</a:t>
            </a:r>
            <a:r>
              <a:rPr lang="zh-CN" altLang="en-US" sz="200" smtClean="0"/>
              <a:t>）。</a:t>
            </a:r>
            <a:endParaRPr lang="zh-CN" altLang="en-US" sz="200"/>
          </a:p>
        </p:txBody>
      </p:sp>
      <p:sp>
        <p:nvSpPr>
          <p:cNvPr id="16" name="TextBox 15"/>
          <p:cNvSpPr txBox="1"/>
          <p:nvPr/>
        </p:nvSpPr>
        <p:spPr>
          <a:xfrm>
            <a:off x="1270000" y="635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smtClean="0"/>
              <a:t>云维保山有机化工有限公司</a:t>
            </a:r>
            <a:r>
              <a:rPr lang="en-US" altLang="zh-CN" sz="200" smtClean="0"/>
              <a:t>5</a:t>
            </a:r>
            <a:r>
              <a:rPr lang="zh-CN" altLang="en-US" sz="200" smtClean="0"/>
              <a:t>万</a:t>
            </a:r>
            <a:r>
              <a:rPr lang="en-US" altLang="zh-CN" sz="200" smtClean="0"/>
              <a:t>/a</a:t>
            </a:r>
            <a:r>
              <a:rPr lang="zh-CN" altLang="en-US" sz="200" smtClean="0"/>
              <a:t>醋酸乙烯（配套</a:t>
            </a:r>
            <a:r>
              <a:rPr lang="en-US" altLang="zh-CN" sz="200" smtClean="0"/>
              <a:t>20</a:t>
            </a:r>
            <a:r>
              <a:rPr lang="zh-CN" altLang="en-US" sz="200" smtClean="0"/>
              <a:t>万</a:t>
            </a:r>
            <a:r>
              <a:rPr lang="en-US" altLang="zh-CN" sz="200" smtClean="0"/>
              <a:t>/a</a:t>
            </a:r>
            <a:r>
              <a:rPr lang="zh-CN" altLang="en-US" sz="200" smtClean="0"/>
              <a:t>电石）</a:t>
            </a:r>
            <a:r>
              <a:rPr lang="en-US" altLang="zh-CN" sz="200" smtClean="0"/>
              <a:t>xxxx                      </a:t>
            </a:r>
            <a:r>
              <a:rPr lang="zh-CN" altLang="en-US" sz="200" smtClean="0"/>
              <a:t>第</a:t>
            </a:r>
            <a:r>
              <a:rPr lang="en-US" altLang="zh-CN" sz="200" smtClean="0"/>
              <a:t>9</a:t>
            </a:r>
            <a:r>
              <a:rPr lang="zh-CN" altLang="en-US" sz="200" smtClean="0"/>
              <a:t>章 水土保持监测</a:t>
            </a:r>
            <a:endParaRPr lang="zh-CN" altLang="en-US" sz="200"/>
          </a:p>
        </p:txBody>
      </p:sp>
      <p:pic>
        <p:nvPicPr>
          <p:cNvPr id="24" name="图片 23" descr="幻灯片5.jpg"/>
          <p:cNvPicPr/>
          <p:nvPr/>
        </p:nvPicPr>
        <p:blipFill>
          <a:blip r:embed="rId3"/>
          <a:stretch>
            <a:fillRect/>
          </a:stretch>
        </p:blipFill>
        <p:spPr>
          <a:xfrm>
            <a:off x="0" y="0"/>
            <a:ext cx="12192000" cy="6858000"/>
          </a:xfrm>
          <a:prstGeom prst="rect">
            <a:avLst/>
          </a:prstGeom>
        </p:spPr>
      </p:pic>
      <p:sp>
        <p:nvSpPr>
          <p:cNvPr id="22" name="矩形 21"/>
          <p:cNvSpPr/>
          <p:nvPr/>
        </p:nvSpPr>
        <p:spPr>
          <a:xfrm>
            <a:off x="-635" y="848995"/>
            <a:ext cx="12192635" cy="76200"/>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400"/>
          </a:p>
        </p:txBody>
      </p:sp>
      <p:grpSp>
        <p:nvGrpSpPr>
          <p:cNvPr id="89" name="组合 88"/>
          <p:cNvGrpSpPr/>
          <p:nvPr/>
        </p:nvGrpSpPr>
        <p:grpSpPr>
          <a:xfrm>
            <a:off x="1029127" y="2437295"/>
            <a:ext cx="10439400" cy="0"/>
            <a:chOff x="413376" y="10497699"/>
            <a:chExt cx="10439400" cy="0"/>
          </a:xfrm>
        </p:grpSpPr>
        <p:cxnSp>
          <p:nvCxnSpPr>
            <p:cNvPr id="90" name="直接连接符 89"/>
            <p:cNvCxnSpPr/>
            <p:nvPr>
              <p:custDataLst>
                <p:tags r:id="rId4"/>
              </p:custDataLst>
            </p:nvPr>
          </p:nvCxnSpPr>
          <p:spPr>
            <a:xfrm>
              <a:off x="413376" y="10497699"/>
              <a:ext cx="3886200" cy="0"/>
            </a:xfrm>
            <a:prstGeom prst="line">
              <a:avLst/>
            </a:prstGeom>
            <a:ln w="12700" cap="rnd">
              <a:solidFill>
                <a:srgbClr val="C00000"/>
              </a:solidFill>
              <a:round/>
            </a:ln>
          </p:spPr>
          <p:style>
            <a:lnRef idx="1">
              <a:schemeClr val="accent1"/>
            </a:lnRef>
            <a:fillRef idx="0">
              <a:schemeClr val="accent1"/>
            </a:fillRef>
            <a:effectRef idx="0">
              <a:schemeClr val="accent1"/>
            </a:effectRef>
            <a:fontRef idx="minor">
              <a:schemeClr val="tx1"/>
            </a:fontRef>
          </p:style>
        </p:cxnSp>
        <p:cxnSp>
          <p:nvCxnSpPr>
            <p:cNvPr id="5" name="直接连接符 4"/>
            <p:cNvCxnSpPr/>
            <p:nvPr>
              <p:custDataLst>
                <p:tags r:id="rId5"/>
              </p:custDataLst>
            </p:nvPr>
          </p:nvCxnSpPr>
          <p:spPr>
            <a:xfrm flipH="1">
              <a:off x="7053547" y="10497699"/>
              <a:ext cx="3799229" cy="0"/>
            </a:xfrm>
            <a:prstGeom prst="line">
              <a:avLst/>
            </a:prstGeom>
            <a:ln w="12700" cap="rnd">
              <a:solidFill>
                <a:srgbClr val="C00000"/>
              </a:solidFill>
              <a:round/>
            </a:ln>
          </p:spPr>
          <p:style>
            <a:lnRef idx="1">
              <a:schemeClr val="accent1"/>
            </a:lnRef>
            <a:fillRef idx="0">
              <a:schemeClr val="accent1"/>
            </a:fillRef>
            <a:effectRef idx="0">
              <a:schemeClr val="accent1"/>
            </a:effectRef>
            <a:fontRef idx="minor">
              <a:schemeClr val="tx1"/>
            </a:fontRef>
          </p:style>
        </p:cxnSp>
      </p:grpSp>
      <p:pic>
        <p:nvPicPr>
          <p:cNvPr id="7" name="图片 6" descr="大会堂"/>
          <p:cNvPicPr>
            <a:picLocks noChangeAspect="1"/>
          </p:cNvPicPr>
          <p:nvPr>
            <p:custDataLst>
              <p:tags r:id="rId7"/>
            </p:custDataLst>
          </p:nvPr>
        </p:nvPicPr>
        <p:blipFill>
          <a:blip r:embed="rId6"/>
          <a:stretch>
            <a:fillRect/>
          </a:stretch>
        </p:blipFill>
        <p:spPr>
          <a:xfrm>
            <a:off x="4982210" y="2193290"/>
            <a:ext cx="2620010" cy="366395"/>
          </a:xfrm>
          <a:prstGeom prst="rect">
            <a:avLst/>
          </a:prstGeom>
        </p:spPr>
      </p:pic>
      <p:sp>
        <p:nvSpPr>
          <p:cNvPr id="8" name="Line 106"/>
          <p:cNvSpPr>
            <a:spLocks noChangeShapeType="1"/>
          </p:cNvSpPr>
          <p:nvPr>
            <p:custDataLst>
              <p:tags r:id="rId8"/>
            </p:custDataLst>
          </p:nvPr>
        </p:nvSpPr>
        <p:spPr bwMode="auto">
          <a:xfrm flipH="1">
            <a:off x="2255750" y="3502991"/>
            <a:ext cx="8903488" cy="0"/>
          </a:xfrm>
          <a:prstGeom prst="line">
            <a:avLst/>
          </a:prstGeom>
          <a:noFill/>
          <a:ln w="19050" cap="flat">
            <a:solidFill>
              <a:srgbClr val="C00000"/>
            </a:solidFill>
            <a:prstDash val="solid"/>
            <a:miter lim="800000"/>
          </a:ln>
          <a:extLst>
            <a:ext uri="{909E8E84-426E-40DD-AFC4-6F175D3DCCD1}">
              <a14:hiddenFill xmlns="" xmlns:a14="http://schemas.microsoft.com/office/drawing/2010/main">
                <a:noFill/>
              </a14:hiddenFill>
            </a:ext>
          </a:extLst>
        </p:spPr>
        <p:txBody>
          <a:bodyPr vert="horz" wrap="square" lIns="91406" tIns="45703" rIns="91406" bIns="45703"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ysClr val="window" lastClr="FFFFFF"/>
              </a:solidFill>
              <a:latin typeface="微软雅黑" panose="020b0503020204020204" charset="-122"/>
              <a:ea typeface="微软雅黑"/>
            </a:endParaRPr>
          </a:p>
        </p:txBody>
      </p:sp>
      <p:pic>
        <p:nvPicPr>
          <p:cNvPr id="17" name="图片 16"/>
          <p:cNvPicPr>
            <a:picLocks noChangeAspect="1"/>
          </p:cNvPicPr>
          <p:nvPr>
            <p:custDataLst>
              <p:tags r:id="rId10"/>
            </p:custDataLst>
          </p:nvPr>
        </p:nvPicPr>
        <p:blipFill>
          <a:blip r:embed="rId9">
            <a:extLst>
              <a:ext uri="{28A0092B-C50C-407E-A947-70E740481C1C}">
                <a14:useLocalDpi xmlns="" xmlns:a14="http://schemas.microsoft.com/office/drawing/2010/main" val="0"/>
              </a:ext>
            </a:extLst>
          </a:blip>
          <a:stretch>
            <a:fillRect/>
          </a:stretch>
        </p:blipFill>
        <p:spPr>
          <a:xfrm>
            <a:off x="1086527" y="2639469"/>
            <a:ext cx="1156709" cy="890337"/>
          </a:xfrm>
          <a:prstGeom prst="rect">
            <a:avLst/>
          </a:prstGeom>
        </p:spPr>
      </p:pic>
      <p:pic>
        <p:nvPicPr>
          <p:cNvPr id="5122" name="Picture 2"/>
          <p:cNvPicPr>
            <a:picLocks noChangeAspect="1" noChangeArrowheads="1"/>
          </p:cNvPicPr>
          <p:nvPr/>
        </p:nvPicPr>
        <p:blipFill>
          <a:blip r:embed="rId11"/>
          <a:stretch>
            <a:fillRect/>
          </a:stretch>
        </p:blipFill>
        <p:spPr bwMode="auto">
          <a:xfrm>
            <a:off x="1226819" y="3803015"/>
            <a:ext cx="9985376" cy="2511426"/>
          </a:xfrm>
          <a:prstGeom prst="rect">
            <a:avLst/>
          </a:prstGeom>
          <a:noFill/>
          <a:ln w="9525">
            <a:noFill/>
            <a:miter lim="800000"/>
          </a:ln>
          <a:effectLst/>
        </p:spPr>
      </p:pic>
      <p:pic>
        <p:nvPicPr>
          <p:cNvPr id="5123" name="Picture 3"/>
          <p:cNvPicPr>
            <a:picLocks noChangeAspect="1" noChangeArrowheads="1"/>
          </p:cNvPicPr>
          <p:nvPr/>
        </p:nvPicPr>
        <p:blipFill>
          <a:blip r:embed="rId12"/>
          <a:stretch>
            <a:fillRect/>
          </a:stretch>
        </p:blipFill>
        <p:spPr bwMode="auto">
          <a:xfrm>
            <a:off x="2314682" y="2943181"/>
            <a:ext cx="8888413" cy="530225"/>
          </a:xfrm>
          <a:prstGeom prst="rect">
            <a:avLst/>
          </a:prstGeom>
          <a:noFill/>
          <a:ln w="9525">
            <a:noFill/>
            <a:miter lim="800000"/>
          </a:ln>
          <a:effectLst/>
        </p:spPr>
      </p:pic>
      <p:pic>
        <p:nvPicPr>
          <p:cNvPr id="5124" name="Picture 4"/>
          <p:cNvPicPr>
            <a:picLocks noChangeAspect="1" noChangeArrowheads="1"/>
          </p:cNvPicPr>
          <p:nvPr/>
        </p:nvPicPr>
        <p:blipFill>
          <a:blip r:embed="rId13"/>
          <a:stretch>
            <a:fillRect/>
          </a:stretch>
        </p:blipFill>
        <p:spPr bwMode="auto">
          <a:xfrm>
            <a:off x="3165475" y="1482725"/>
            <a:ext cx="8340726" cy="755650"/>
          </a:xfrm>
          <a:prstGeom prst="rect">
            <a:avLst/>
          </a:prstGeom>
          <a:noFill/>
          <a:ln w="9525">
            <a:noFill/>
            <a:miter lim="800000"/>
          </a:ln>
          <a:effectLst/>
        </p:spPr>
      </p:pic>
      <p:pic>
        <p:nvPicPr>
          <p:cNvPr id="5125" name="Picture 5"/>
          <p:cNvPicPr>
            <a:picLocks noChangeAspect="1" noChangeArrowheads="1"/>
          </p:cNvPicPr>
          <p:nvPr/>
        </p:nvPicPr>
        <p:blipFill>
          <a:blip r:embed="rId14"/>
          <a:stretch>
            <a:fillRect/>
          </a:stretch>
        </p:blipFill>
        <p:spPr bwMode="auto">
          <a:xfrm>
            <a:off x="1020444" y="1596389"/>
            <a:ext cx="2079626" cy="487363"/>
          </a:xfrm>
          <a:prstGeom prst="rect">
            <a:avLst/>
          </a:prstGeom>
          <a:noFill/>
          <a:ln w="9525">
            <a:noFill/>
            <a:miter lim="800000"/>
          </a:ln>
          <a:effectLst/>
        </p:spPr>
      </p:pic>
      <p:pic>
        <p:nvPicPr>
          <p:cNvPr id="5126" name="Picture 6"/>
          <p:cNvPicPr>
            <a:picLocks noChangeAspect="1" noChangeArrowheads="1"/>
          </p:cNvPicPr>
          <p:nvPr/>
        </p:nvPicPr>
        <p:blipFill>
          <a:blip r:embed="rId15"/>
          <a:stretch>
            <a:fillRect/>
          </a:stretch>
        </p:blipFill>
        <p:spPr bwMode="auto">
          <a:xfrm>
            <a:off x="9984105" y="323850"/>
            <a:ext cx="2206626" cy="517525"/>
          </a:xfrm>
          <a:prstGeom prst="rect">
            <a:avLst/>
          </a:prstGeom>
          <a:noFill/>
          <a:ln w="9525">
            <a:noFill/>
            <a:miter lim="800000"/>
          </a:ln>
          <a:effectLst/>
        </p:spPr>
      </p:pic>
      <p:pic>
        <p:nvPicPr>
          <p:cNvPr id="5127" name="Picture 7"/>
          <p:cNvPicPr>
            <a:picLocks noChangeAspect="1" noChangeArrowheads="1"/>
          </p:cNvPicPr>
          <p:nvPr/>
        </p:nvPicPr>
        <p:blipFill>
          <a:blip r:embed="rId16"/>
          <a:stretch>
            <a:fillRect/>
          </a:stretch>
        </p:blipFill>
        <p:spPr bwMode="auto">
          <a:xfrm>
            <a:off x="365125" y="259715"/>
            <a:ext cx="9686926" cy="615950"/>
          </a:xfrm>
          <a:prstGeom prst="rect">
            <a:avLst/>
          </a:prstGeom>
          <a:noFill/>
          <a:ln w="9525">
            <a:noFill/>
            <a:miter lim="800000"/>
          </a:ln>
          <a:effectLst/>
        </p:spPr>
      </p:pic>
    </p:spTree>
  </p:cSld>
  <p:clrMapOvr>
    <a:masterClrMapping/>
  </p:clrMapOvr>
  <mc:AlternateContent>
    <mc:Choice xmlns:p15="http://schemas.microsoft.com/office/powerpoint/2012/main" Requires="p15">
      <p:transition spd="slow" advTm="0" p14:dur="1250">
        <p15:prstTrans prst="pageCurlDouble"/>
      </p:transition>
    </mc:Choice>
    <mc:Fallback>
      <p:transition spd="slow" advTm="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6" presetClass="entr" presetSubtype="37" dur="500" fill="hold" nodeType="withEffect">
                                  <p:stCondLst>
                                    <p:cond delay="0"/>
                                  </p:stCondLst>
                                  <p:childTnLst>
                                    <p:set>
                                      <p:cBhvr>
                                        <p:cTn id="6" dur="1" fill="hold">
                                          <p:stCondLst>
                                            <p:cond delay="0"/>
                                          </p:stCondLst>
                                        </p:cTn>
                                        <p:tgtEl>
                                          <p:spTgt spid="89"/>
                                        </p:tgtEl>
                                        <p:attrNameLst>
                                          <p:attrName>style.visibility</p:attrName>
                                        </p:attrNameLst>
                                      </p:cBhvr>
                                      <p:to>
                                        <p:strVal val="visible"/>
                                      </p:to>
                                    </p:set>
                                    <p:animEffect transition="in" filter="barn(outVertical)">
                                      <p:cBhvr>
                                        <p:cTn id="7" dur="500"/>
                                        <p:tgtEl>
                                          <p:spTgt spid="89"/>
                                        </p:tgtEl>
                                      </p:cBhvr>
                                    </p:animEffect>
                                  </p:childTnLst>
                                </p:cTn>
                              </p:par>
                            </p:childTnLst>
                          </p:cTn>
                        </p:par>
                        <p:par>
                          <p:cTn id="8" fill="hold" nodeType="afterGroup">
                            <p:stCondLst>
                              <p:cond delay="500"/>
                            </p:stCondLst>
                            <p:childTnLst>
                              <p:par>
                                <p:cTn id="9" presetID="2" presetClass="entr" presetSubtype="4" dur="500" fill="hold" nodeType="afterEffect">
                                  <p:stCondLst>
                                    <p:cond delay="0"/>
                                  </p:stCondLst>
                                  <p:childTnLst>
                                    <p:set>
                                      <p:cBhvr>
                                        <p:cTn id="10" dur="1" fill="hold">
                                          <p:stCondLst>
                                            <p:cond delay="0"/>
                                          </p:stCondLst>
                                        </p:cTn>
                                        <p:tgtEl>
                                          <p:spTgt spid="17"/>
                                        </p:tgtEl>
                                        <p:attrNameLst>
                                          <p:attrName>style.visibility</p:attrName>
                                        </p:attrNameLst>
                                      </p:cBhvr>
                                      <p:to>
                                        <p:strVal val="visible"/>
                                      </p:to>
                                    </p:set>
                                    <p:anim calcmode="lin" valueType="num">
                                      <p:cBhvr additive="base">
                                        <p:cTn id="11" dur="500" fill="hold"/>
                                        <p:tgtEl>
                                          <p:spTgt spid="17"/>
                                        </p:tgtEl>
                                        <p:attrNameLst>
                                          <p:attrName>ppt_x</p:attrName>
                                        </p:attrNameLst>
                                      </p:cBhvr>
                                      <p:tavLst>
                                        <p:tav tm="0">
                                          <p:val>
                                            <p:strVal val="#ppt_x"/>
                                          </p:val>
                                        </p:tav>
                                        <p:tav tm="100000">
                                          <p:val>
                                            <p:strVal val="#ppt_x"/>
                                          </p:val>
                                        </p:tav>
                                      </p:tavLst>
                                    </p:anim>
                                    <p:anim calcmode="lin" valueType="num">
                                      <p:cBhvr additive="base">
                                        <p:cTn id="12" dur="500" fill="hold"/>
                                        <p:tgtEl>
                                          <p:spTgt spid="17"/>
                                        </p:tgtEl>
                                        <p:attrNameLst>
                                          <p:attrName>ppt_y</p:attrName>
                                        </p:attrNameLst>
                                      </p:cBhvr>
                                      <p:tavLst>
                                        <p:tav tm="0">
                                          <p:val>
                                            <p:strVal val="1+#ppt_h/2"/>
                                          </p:val>
                                        </p:tav>
                                        <p:tav tm="100000">
                                          <p:val>
                                            <p:strVal val="#ppt_y"/>
                                          </p:val>
                                        </p:tav>
                                      </p:tavLst>
                                    </p:anim>
                                  </p:childTnLst>
                                </p:cTn>
                              </p:par>
                              <p:par>
                                <p:cTn id="13" presetID="22" presetClass="entr" presetSubtype="8" dur="500" fill="hold" grpId="0" nodeType="with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wipe(left)">
                                      <p:cBhvr>
                                        <p:cTn id="1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 name="TextBox 22"/>
          <p:cNvSpPr txBox="1"/>
          <p:nvPr/>
        </p:nvSpPr>
        <p:spPr>
          <a:xfrm>
            <a:off x="1270000" y="1270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smtClean="0"/>
              <a:t>上层混凝土必须在下层混凝土初凝前浇筑完毕，每层混凝土用振动棒依次振实，振上层混凝土时振动棒必须插入下层</a:t>
            </a:r>
            <a:r>
              <a:rPr lang="en-US" altLang="zh-CN" sz="200" smtClean="0"/>
              <a:t>5cm</a:t>
            </a:r>
            <a:r>
              <a:rPr lang="zh-CN" altLang="en-US" sz="200" smtClean="0"/>
              <a:t>，以消除两层混凝土间缝隙，振捣时振动棒不得触及模板、钢筋和模板中设置的对拉螺栓</a:t>
            </a:r>
            <a:endParaRPr lang="zh-CN" altLang="en-US" sz="200"/>
          </a:p>
        </p:txBody>
      </p:sp>
      <p:sp>
        <p:nvSpPr>
          <p:cNvPr id="21" name="TextBox 20"/>
          <p:cNvSpPr txBox="1"/>
          <p:nvPr/>
        </p:nvSpPr>
        <p:spPr>
          <a:xfrm>
            <a:off x="1270000" y="635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smtClean="0"/>
              <a:t>（</a:t>
            </a:r>
            <a:r>
              <a:rPr lang="en-US" altLang="zh-CN" sz="200" smtClean="0"/>
              <a:t>7</a:t>
            </a:r>
            <a:r>
              <a:rPr lang="zh-CN" altLang="en-US" sz="200" smtClean="0"/>
              <a:t>）指挥施工机械作业人员，站在可让人了望的安全地点，并明确规定指挥联络信号。</a:t>
            </a:r>
            <a:endParaRPr lang="zh-CN" altLang="en-US" sz="200"/>
          </a:p>
        </p:txBody>
      </p:sp>
      <p:pic>
        <p:nvPicPr>
          <p:cNvPr id="59" name="图片 58" descr="幻灯片6.jpg"/>
          <p:cNvPicPr/>
          <p:nvPr/>
        </p:nvPicPr>
        <p:blipFill>
          <a:blip r:embed="rId3"/>
          <a:stretch>
            <a:fillRect/>
          </a:stretch>
        </p:blipFill>
        <p:spPr>
          <a:xfrm>
            <a:off x="0" y="0"/>
            <a:ext cx="12192000" cy="6858000"/>
          </a:xfrm>
          <a:prstGeom prst="rect">
            <a:avLst/>
          </a:prstGeom>
        </p:spPr>
      </p:pic>
      <p:sp>
        <p:nvSpPr>
          <p:cNvPr id="22" name="矩形 21"/>
          <p:cNvSpPr/>
          <p:nvPr/>
        </p:nvSpPr>
        <p:spPr>
          <a:xfrm>
            <a:off x="-635" y="848995"/>
            <a:ext cx="12192635" cy="76200"/>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400"/>
          </a:p>
        </p:txBody>
      </p:sp>
      <p:grpSp>
        <p:nvGrpSpPr>
          <p:cNvPr id="89" name="组合 88"/>
          <p:cNvGrpSpPr/>
          <p:nvPr/>
        </p:nvGrpSpPr>
        <p:grpSpPr>
          <a:xfrm>
            <a:off x="1029127" y="2437295"/>
            <a:ext cx="10439400" cy="0"/>
            <a:chOff x="413376" y="10497699"/>
            <a:chExt cx="10439400" cy="0"/>
          </a:xfrm>
        </p:grpSpPr>
        <p:cxnSp>
          <p:nvCxnSpPr>
            <p:cNvPr id="90" name="直接连接符 89"/>
            <p:cNvCxnSpPr/>
            <p:nvPr>
              <p:custDataLst>
                <p:tags r:id="rId4"/>
              </p:custDataLst>
            </p:nvPr>
          </p:nvCxnSpPr>
          <p:spPr>
            <a:xfrm>
              <a:off x="413376" y="10497699"/>
              <a:ext cx="3886200" cy="0"/>
            </a:xfrm>
            <a:prstGeom prst="line">
              <a:avLst/>
            </a:prstGeom>
            <a:ln w="12700" cap="rnd">
              <a:solidFill>
                <a:srgbClr val="C00000"/>
              </a:solidFill>
              <a:round/>
            </a:ln>
          </p:spPr>
          <p:style>
            <a:lnRef idx="1">
              <a:schemeClr val="accent1"/>
            </a:lnRef>
            <a:fillRef idx="0">
              <a:schemeClr val="accent1"/>
            </a:fillRef>
            <a:effectRef idx="0">
              <a:schemeClr val="accent1"/>
            </a:effectRef>
            <a:fontRef idx="minor">
              <a:schemeClr val="tx1"/>
            </a:fontRef>
          </p:style>
        </p:cxnSp>
        <p:cxnSp>
          <p:nvCxnSpPr>
            <p:cNvPr id="5" name="直接连接符 4"/>
            <p:cNvCxnSpPr/>
            <p:nvPr>
              <p:custDataLst>
                <p:tags r:id="rId5"/>
              </p:custDataLst>
            </p:nvPr>
          </p:nvCxnSpPr>
          <p:spPr>
            <a:xfrm flipH="1">
              <a:off x="7053547" y="10497699"/>
              <a:ext cx="3799229" cy="0"/>
            </a:xfrm>
            <a:prstGeom prst="line">
              <a:avLst/>
            </a:prstGeom>
            <a:ln w="12700" cap="rnd">
              <a:solidFill>
                <a:srgbClr val="C00000"/>
              </a:solidFill>
              <a:round/>
            </a:ln>
          </p:spPr>
          <p:style>
            <a:lnRef idx="1">
              <a:schemeClr val="accent1"/>
            </a:lnRef>
            <a:fillRef idx="0">
              <a:schemeClr val="accent1"/>
            </a:fillRef>
            <a:effectRef idx="0">
              <a:schemeClr val="accent1"/>
            </a:effectRef>
            <a:fontRef idx="minor">
              <a:schemeClr val="tx1"/>
            </a:fontRef>
          </p:style>
        </p:cxnSp>
      </p:grpSp>
      <p:pic>
        <p:nvPicPr>
          <p:cNvPr id="7" name="图片 6" descr="大会堂"/>
          <p:cNvPicPr>
            <a:picLocks noChangeAspect="1"/>
          </p:cNvPicPr>
          <p:nvPr>
            <p:custDataLst>
              <p:tags r:id="rId7"/>
            </p:custDataLst>
          </p:nvPr>
        </p:nvPicPr>
        <p:blipFill>
          <a:blip r:embed="rId6"/>
          <a:stretch>
            <a:fillRect/>
          </a:stretch>
        </p:blipFill>
        <p:spPr>
          <a:xfrm>
            <a:off x="4982210" y="2193290"/>
            <a:ext cx="2620010" cy="366395"/>
          </a:xfrm>
          <a:prstGeom prst="rect">
            <a:avLst/>
          </a:prstGeom>
        </p:spPr>
      </p:pic>
      <p:pic>
        <p:nvPicPr>
          <p:cNvPr id="6146" name="Picture 2"/>
          <p:cNvPicPr>
            <a:picLocks noChangeAspect="1" noChangeArrowheads="1"/>
          </p:cNvPicPr>
          <p:nvPr/>
        </p:nvPicPr>
        <p:blipFill>
          <a:blip r:embed="rId8"/>
          <a:stretch>
            <a:fillRect/>
          </a:stretch>
        </p:blipFill>
        <p:spPr bwMode="auto">
          <a:xfrm>
            <a:off x="7965440" y="5321300"/>
            <a:ext cx="2994026" cy="1146175"/>
          </a:xfrm>
          <a:prstGeom prst="rect">
            <a:avLst/>
          </a:prstGeom>
          <a:noFill/>
          <a:ln w="9525">
            <a:noFill/>
            <a:miter lim="800000"/>
          </a:ln>
          <a:effectLst/>
        </p:spPr>
      </p:pic>
      <p:pic>
        <p:nvPicPr>
          <p:cNvPr id="6147" name="Picture 3"/>
          <p:cNvPicPr>
            <a:picLocks noChangeAspect="1" noChangeArrowheads="1"/>
          </p:cNvPicPr>
          <p:nvPr/>
        </p:nvPicPr>
        <p:blipFill>
          <a:blip r:embed="rId9"/>
          <a:stretch>
            <a:fillRect/>
          </a:stretch>
        </p:blipFill>
        <p:spPr bwMode="auto">
          <a:xfrm>
            <a:off x="7965440" y="4042409"/>
            <a:ext cx="2994026" cy="1146175"/>
          </a:xfrm>
          <a:prstGeom prst="rect">
            <a:avLst/>
          </a:prstGeom>
          <a:noFill/>
          <a:ln w="9525">
            <a:noFill/>
            <a:miter lim="800000"/>
          </a:ln>
          <a:effectLst/>
        </p:spPr>
      </p:pic>
      <p:pic>
        <p:nvPicPr>
          <p:cNvPr id="6148" name="Picture 4"/>
          <p:cNvPicPr>
            <a:picLocks noChangeAspect="1" noChangeArrowheads="1"/>
          </p:cNvPicPr>
          <p:nvPr/>
        </p:nvPicPr>
        <p:blipFill>
          <a:blip r:embed="rId10"/>
          <a:stretch>
            <a:fillRect/>
          </a:stretch>
        </p:blipFill>
        <p:spPr bwMode="auto">
          <a:xfrm>
            <a:off x="7965440" y="2764154"/>
            <a:ext cx="3024188" cy="1152525"/>
          </a:xfrm>
          <a:prstGeom prst="rect">
            <a:avLst/>
          </a:prstGeom>
          <a:noFill/>
          <a:ln w="9525">
            <a:noFill/>
            <a:miter lim="800000"/>
          </a:ln>
          <a:effectLst/>
        </p:spPr>
      </p:pic>
      <p:pic>
        <p:nvPicPr>
          <p:cNvPr id="6149" name="Picture 5"/>
          <p:cNvPicPr>
            <a:picLocks noChangeAspect="1" noChangeArrowheads="1"/>
          </p:cNvPicPr>
          <p:nvPr/>
        </p:nvPicPr>
        <p:blipFill>
          <a:blip r:embed="rId11"/>
          <a:stretch>
            <a:fillRect/>
          </a:stretch>
        </p:blipFill>
        <p:spPr bwMode="auto">
          <a:xfrm>
            <a:off x="4845684" y="5311140"/>
            <a:ext cx="2994026" cy="1152525"/>
          </a:xfrm>
          <a:prstGeom prst="rect">
            <a:avLst/>
          </a:prstGeom>
          <a:noFill/>
          <a:ln w="9525">
            <a:noFill/>
            <a:miter lim="800000"/>
          </a:ln>
          <a:effectLst/>
        </p:spPr>
      </p:pic>
      <p:pic>
        <p:nvPicPr>
          <p:cNvPr id="6150" name="Picture 6"/>
          <p:cNvPicPr>
            <a:picLocks noChangeAspect="1" noChangeArrowheads="1"/>
          </p:cNvPicPr>
          <p:nvPr/>
        </p:nvPicPr>
        <p:blipFill>
          <a:blip r:embed="rId12"/>
          <a:stretch>
            <a:fillRect/>
          </a:stretch>
        </p:blipFill>
        <p:spPr bwMode="auto">
          <a:xfrm>
            <a:off x="4845684" y="4032250"/>
            <a:ext cx="2994026" cy="1152525"/>
          </a:xfrm>
          <a:prstGeom prst="rect">
            <a:avLst/>
          </a:prstGeom>
          <a:noFill/>
          <a:ln w="9525">
            <a:noFill/>
            <a:miter lim="800000"/>
          </a:ln>
          <a:effectLst/>
        </p:spPr>
      </p:pic>
      <p:pic>
        <p:nvPicPr>
          <p:cNvPr id="6151" name="Picture 7"/>
          <p:cNvPicPr>
            <a:picLocks noChangeAspect="1" noChangeArrowheads="1"/>
          </p:cNvPicPr>
          <p:nvPr/>
        </p:nvPicPr>
        <p:blipFill>
          <a:blip r:embed="rId13"/>
          <a:stretch>
            <a:fillRect/>
          </a:stretch>
        </p:blipFill>
        <p:spPr bwMode="auto">
          <a:xfrm>
            <a:off x="4845684" y="2753995"/>
            <a:ext cx="2994026" cy="1146175"/>
          </a:xfrm>
          <a:prstGeom prst="rect">
            <a:avLst/>
          </a:prstGeom>
          <a:noFill/>
          <a:ln w="9525">
            <a:noFill/>
            <a:miter lim="800000"/>
          </a:ln>
          <a:effectLst/>
        </p:spPr>
      </p:pic>
      <p:pic>
        <p:nvPicPr>
          <p:cNvPr id="6152" name="Picture 8"/>
          <p:cNvPicPr>
            <a:picLocks noChangeAspect="1" noChangeArrowheads="1"/>
          </p:cNvPicPr>
          <p:nvPr/>
        </p:nvPicPr>
        <p:blipFill>
          <a:blip r:embed="rId14"/>
          <a:stretch>
            <a:fillRect/>
          </a:stretch>
        </p:blipFill>
        <p:spPr bwMode="auto">
          <a:xfrm>
            <a:off x="1392555" y="5321300"/>
            <a:ext cx="2998788" cy="1146175"/>
          </a:xfrm>
          <a:prstGeom prst="rect">
            <a:avLst/>
          </a:prstGeom>
          <a:noFill/>
          <a:ln w="9525">
            <a:noFill/>
            <a:miter lim="800000"/>
          </a:ln>
          <a:effectLst/>
        </p:spPr>
      </p:pic>
      <p:pic>
        <p:nvPicPr>
          <p:cNvPr id="6153" name="Picture 9"/>
          <p:cNvPicPr>
            <a:picLocks noChangeAspect="1" noChangeArrowheads="1"/>
          </p:cNvPicPr>
          <p:nvPr/>
        </p:nvPicPr>
        <p:blipFill>
          <a:blip r:embed="rId15"/>
          <a:stretch>
            <a:fillRect/>
          </a:stretch>
        </p:blipFill>
        <p:spPr bwMode="auto">
          <a:xfrm>
            <a:off x="1392555" y="4042409"/>
            <a:ext cx="2998788" cy="1146175"/>
          </a:xfrm>
          <a:prstGeom prst="rect">
            <a:avLst/>
          </a:prstGeom>
          <a:noFill/>
          <a:ln w="9525">
            <a:noFill/>
            <a:miter lim="800000"/>
          </a:ln>
          <a:effectLst/>
        </p:spPr>
      </p:pic>
      <p:pic>
        <p:nvPicPr>
          <p:cNvPr id="6154" name="Picture 10"/>
          <p:cNvPicPr>
            <a:picLocks noChangeAspect="1" noChangeArrowheads="1"/>
          </p:cNvPicPr>
          <p:nvPr/>
        </p:nvPicPr>
        <p:blipFill>
          <a:blip r:embed="rId16"/>
          <a:stretch>
            <a:fillRect/>
          </a:stretch>
        </p:blipFill>
        <p:spPr bwMode="auto">
          <a:xfrm>
            <a:off x="1392555" y="2764154"/>
            <a:ext cx="2998788" cy="1152525"/>
          </a:xfrm>
          <a:prstGeom prst="rect">
            <a:avLst/>
          </a:prstGeom>
          <a:noFill/>
          <a:ln w="9525">
            <a:noFill/>
            <a:miter lim="800000"/>
          </a:ln>
          <a:effectLst/>
        </p:spPr>
      </p:pic>
      <p:pic>
        <p:nvPicPr>
          <p:cNvPr id="6155" name="Picture 11"/>
          <p:cNvPicPr>
            <a:picLocks noChangeAspect="1" noChangeArrowheads="1"/>
          </p:cNvPicPr>
          <p:nvPr/>
        </p:nvPicPr>
        <p:blipFill>
          <a:blip r:embed="rId17"/>
          <a:stretch>
            <a:fillRect/>
          </a:stretch>
        </p:blipFill>
        <p:spPr bwMode="auto">
          <a:xfrm>
            <a:off x="3165475" y="1631314"/>
            <a:ext cx="8334376" cy="615950"/>
          </a:xfrm>
          <a:prstGeom prst="rect">
            <a:avLst/>
          </a:prstGeom>
          <a:noFill/>
          <a:ln w="9525">
            <a:noFill/>
            <a:miter lim="800000"/>
          </a:ln>
          <a:effectLst/>
        </p:spPr>
      </p:pic>
      <p:pic>
        <p:nvPicPr>
          <p:cNvPr id="6156" name="Picture 12"/>
          <p:cNvPicPr>
            <a:picLocks noChangeAspect="1" noChangeArrowheads="1"/>
          </p:cNvPicPr>
          <p:nvPr/>
        </p:nvPicPr>
        <p:blipFill>
          <a:blip r:embed="rId18"/>
          <a:stretch>
            <a:fillRect/>
          </a:stretch>
        </p:blipFill>
        <p:spPr bwMode="auto">
          <a:xfrm>
            <a:off x="1020444" y="1596389"/>
            <a:ext cx="2079626" cy="487363"/>
          </a:xfrm>
          <a:prstGeom prst="rect">
            <a:avLst/>
          </a:prstGeom>
          <a:noFill/>
          <a:ln w="9525">
            <a:noFill/>
            <a:miter lim="800000"/>
          </a:ln>
          <a:effectLst/>
        </p:spPr>
      </p:pic>
      <p:pic>
        <p:nvPicPr>
          <p:cNvPr id="6157" name="Picture 13"/>
          <p:cNvPicPr>
            <a:picLocks noChangeAspect="1" noChangeArrowheads="1"/>
          </p:cNvPicPr>
          <p:nvPr/>
        </p:nvPicPr>
        <p:blipFill>
          <a:blip r:embed="rId19"/>
          <a:stretch>
            <a:fillRect/>
          </a:stretch>
        </p:blipFill>
        <p:spPr bwMode="auto">
          <a:xfrm>
            <a:off x="9984105" y="323850"/>
            <a:ext cx="2206626" cy="517525"/>
          </a:xfrm>
          <a:prstGeom prst="rect">
            <a:avLst/>
          </a:prstGeom>
          <a:noFill/>
          <a:ln w="9525">
            <a:noFill/>
            <a:miter lim="800000"/>
          </a:ln>
          <a:effectLst/>
        </p:spPr>
      </p:pic>
      <p:pic>
        <p:nvPicPr>
          <p:cNvPr id="6158" name="Picture 14"/>
          <p:cNvPicPr>
            <a:picLocks noChangeAspect="1" noChangeArrowheads="1"/>
          </p:cNvPicPr>
          <p:nvPr/>
        </p:nvPicPr>
        <p:blipFill>
          <a:blip r:embed="rId20"/>
          <a:stretch>
            <a:fillRect/>
          </a:stretch>
        </p:blipFill>
        <p:spPr bwMode="auto">
          <a:xfrm>
            <a:off x="365125" y="259715"/>
            <a:ext cx="9686926" cy="615950"/>
          </a:xfrm>
          <a:prstGeom prst="rect">
            <a:avLst/>
          </a:prstGeom>
          <a:noFill/>
          <a:ln w="9525">
            <a:noFill/>
            <a:miter lim="800000"/>
          </a:ln>
          <a:effectLst/>
        </p:spPr>
      </p:pic>
    </p:spTree>
  </p:cSld>
  <p:clrMapOvr>
    <a:masterClrMapping/>
  </p:clrMapOvr>
  <mc:AlternateContent>
    <mc:Choice xmlns:p15="http://schemas.microsoft.com/office/powerpoint/2012/main" Requires="p15">
      <p:transition spd="slow" advTm="0" p14:dur="1250">
        <p15:prstTrans prst="pageCurlDouble"/>
      </p:transition>
    </mc:Choice>
    <mc:Fallback>
      <p:transition spd="slow" advTm="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6" presetClass="entr" presetSubtype="37" dur="500" fill="hold" nodeType="withEffect">
                                  <p:stCondLst>
                                    <p:cond delay="0"/>
                                  </p:stCondLst>
                                  <p:childTnLst>
                                    <p:set>
                                      <p:cBhvr>
                                        <p:cTn id="6" dur="1" fill="hold">
                                          <p:stCondLst>
                                            <p:cond delay="0"/>
                                          </p:stCondLst>
                                        </p:cTn>
                                        <p:tgtEl>
                                          <p:spTgt spid="89"/>
                                        </p:tgtEl>
                                        <p:attrNameLst>
                                          <p:attrName>style.visibility</p:attrName>
                                        </p:attrNameLst>
                                      </p:cBhvr>
                                      <p:to>
                                        <p:strVal val="visible"/>
                                      </p:to>
                                    </p:set>
                                    <p:animEffect transition="in" filter="barn(outVertical)">
                                      <p:cBhvr>
                                        <p:cTn id="7" dur="500"/>
                                        <p:tgtEl>
                                          <p:spTgt spid="8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TextBox 12"/>
          <p:cNvSpPr txBox="1"/>
          <p:nvPr/>
        </p:nvSpPr>
        <p:spPr>
          <a:xfrm>
            <a:off x="1270000" y="1270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smtClean="0"/>
              <a:t>结合土壤侵蚀原理，对原生水土流失量、扰动地表流失量采用侵蚀模数法进行预测，对弃渣流失量采用流失系数法进行预测，从而得出新增水土流失量。</a:t>
            </a:r>
            <a:endParaRPr lang="zh-CN" altLang="en-US" sz="200"/>
          </a:p>
        </p:txBody>
      </p:sp>
      <p:sp>
        <p:nvSpPr>
          <p:cNvPr id="12" name="TextBox 11"/>
          <p:cNvSpPr txBox="1"/>
          <p:nvPr/>
        </p:nvSpPr>
        <p:spPr>
          <a:xfrm>
            <a:off x="1270000" y="635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smtClean="0"/>
              <a:t>要求主体施工方在幕墙测量放线之前提交合格的安装作业面以及实测资料、轴线标高</a:t>
            </a:r>
            <a:r>
              <a:rPr lang="en-US" altLang="zh-CN" sz="200" smtClean="0"/>
              <a:t>(</a:t>
            </a:r>
            <a:r>
              <a:rPr lang="zh-CN" altLang="en-US" sz="200" smtClean="0"/>
              <a:t>及最大限度地把施工误差控制在允许范围</a:t>
            </a:r>
            <a:r>
              <a:rPr lang="en-US" altLang="zh-CN" sz="200" smtClean="0"/>
              <a:t>)</a:t>
            </a:r>
            <a:r>
              <a:rPr lang="zh-CN" altLang="en-US" sz="200" smtClean="0"/>
              <a:t>，避免因调整安装面而影响进度计划的落实。</a:t>
            </a:r>
            <a:endParaRPr lang="zh-CN" altLang="en-US" sz="200"/>
          </a:p>
        </p:txBody>
      </p:sp>
      <p:pic>
        <p:nvPicPr>
          <p:cNvPr id="43" name="图片 42" descr="幻灯片7.jpg"/>
          <p:cNvPicPr/>
          <p:nvPr/>
        </p:nvPicPr>
        <p:blipFill>
          <a:blip r:embed="rId3"/>
          <a:stretch>
            <a:fillRect/>
          </a:stretch>
        </p:blipFill>
        <p:spPr>
          <a:xfrm>
            <a:off x="0" y="0"/>
            <a:ext cx="12192000" cy="6858000"/>
          </a:xfrm>
          <a:prstGeom prst="rect">
            <a:avLst/>
          </a:prstGeom>
        </p:spPr>
      </p:pic>
      <p:sp>
        <p:nvSpPr>
          <p:cNvPr id="22" name="矩形 21"/>
          <p:cNvSpPr/>
          <p:nvPr/>
        </p:nvSpPr>
        <p:spPr>
          <a:xfrm>
            <a:off x="-635" y="848995"/>
            <a:ext cx="12192635" cy="76200"/>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400"/>
          </a:p>
        </p:txBody>
      </p:sp>
      <p:pic>
        <p:nvPicPr>
          <p:cNvPr id="7170" name="Picture 2"/>
          <p:cNvPicPr>
            <a:picLocks noChangeAspect="1" noChangeArrowheads="1"/>
          </p:cNvPicPr>
          <p:nvPr/>
        </p:nvPicPr>
        <p:blipFill>
          <a:blip r:embed="rId4"/>
          <a:stretch>
            <a:fillRect/>
          </a:stretch>
        </p:blipFill>
        <p:spPr bwMode="auto">
          <a:xfrm>
            <a:off x="1154430" y="4578984"/>
            <a:ext cx="10034588" cy="1719263"/>
          </a:xfrm>
          <a:prstGeom prst="rect">
            <a:avLst/>
          </a:prstGeom>
          <a:noFill/>
          <a:ln w="9525">
            <a:noFill/>
            <a:miter lim="800000"/>
          </a:ln>
          <a:effectLst/>
        </p:spPr>
      </p:pic>
      <p:pic>
        <p:nvPicPr>
          <p:cNvPr id="7171" name="Picture 3"/>
          <p:cNvPicPr>
            <a:picLocks noChangeAspect="1" noChangeArrowheads="1"/>
          </p:cNvPicPr>
          <p:nvPr/>
        </p:nvPicPr>
        <p:blipFill>
          <a:blip r:embed="rId5"/>
          <a:stretch>
            <a:fillRect/>
          </a:stretch>
        </p:blipFill>
        <p:spPr bwMode="auto">
          <a:xfrm>
            <a:off x="1314450" y="3115945"/>
            <a:ext cx="3024188" cy="1146175"/>
          </a:xfrm>
          <a:prstGeom prst="rect">
            <a:avLst/>
          </a:prstGeom>
          <a:noFill/>
          <a:ln w="9525">
            <a:noFill/>
            <a:miter lim="800000"/>
          </a:ln>
          <a:effectLst/>
        </p:spPr>
      </p:pic>
      <p:pic>
        <p:nvPicPr>
          <p:cNvPr id="7172" name="Picture 4"/>
          <p:cNvPicPr>
            <a:picLocks noChangeAspect="1" noChangeArrowheads="1"/>
          </p:cNvPicPr>
          <p:nvPr/>
        </p:nvPicPr>
        <p:blipFill>
          <a:blip r:embed="rId6"/>
          <a:stretch>
            <a:fillRect/>
          </a:stretch>
        </p:blipFill>
        <p:spPr bwMode="auto">
          <a:xfrm>
            <a:off x="7915275" y="3115945"/>
            <a:ext cx="2998788" cy="1146175"/>
          </a:xfrm>
          <a:prstGeom prst="rect">
            <a:avLst/>
          </a:prstGeom>
          <a:noFill/>
          <a:ln w="9525">
            <a:noFill/>
            <a:miter lim="800000"/>
          </a:ln>
          <a:effectLst/>
        </p:spPr>
      </p:pic>
      <p:pic>
        <p:nvPicPr>
          <p:cNvPr id="7173" name="Picture 5"/>
          <p:cNvPicPr>
            <a:picLocks noChangeAspect="1" noChangeArrowheads="1"/>
          </p:cNvPicPr>
          <p:nvPr/>
        </p:nvPicPr>
        <p:blipFill>
          <a:blip r:embed="rId7"/>
          <a:stretch>
            <a:fillRect/>
          </a:stretch>
        </p:blipFill>
        <p:spPr bwMode="auto">
          <a:xfrm>
            <a:off x="5825490" y="1731645"/>
            <a:ext cx="2994026" cy="1146175"/>
          </a:xfrm>
          <a:prstGeom prst="rect">
            <a:avLst/>
          </a:prstGeom>
          <a:noFill/>
          <a:ln w="9525">
            <a:noFill/>
            <a:miter lim="800000"/>
          </a:ln>
          <a:effectLst/>
        </p:spPr>
      </p:pic>
      <p:pic>
        <p:nvPicPr>
          <p:cNvPr id="7174" name="Picture 6"/>
          <p:cNvPicPr>
            <a:picLocks noChangeAspect="1" noChangeArrowheads="1"/>
          </p:cNvPicPr>
          <p:nvPr/>
        </p:nvPicPr>
        <p:blipFill>
          <a:blip r:embed="rId8"/>
          <a:stretch>
            <a:fillRect/>
          </a:stretch>
        </p:blipFill>
        <p:spPr bwMode="auto">
          <a:xfrm>
            <a:off x="4633595" y="3115945"/>
            <a:ext cx="2998788" cy="1146175"/>
          </a:xfrm>
          <a:prstGeom prst="rect">
            <a:avLst/>
          </a:prstGeom>
          <a:noFill/>
          <a:ln w="9525">
            <a:noFill/>
            <a:miter lim="800000"/>
          </a:ln>
          <a:effectLst/>
        </p:spPr>
      </p:pic>
      <p:pic>
        <p:nvPicPr>
          <p:cNvPr id="7175" name="Picture 7"/>
          <p:cNvPicPr>
            <a:picLocks noChangeAspect="1" noChangeArrowheads="1"/>
          </p:cNvPicPr>
          <p:nvPr/>
        </p:nvPicPr>
        <p:blipFill>
          <a:blip r:embed="rId9"/>
          <a:stretch>
            <a:fillRect/>
          </a:stretch>
        </p:blipFill>
        <p:spPr bwMode="auto">
          <a:xfrm>
            <a:off x="2372360" y="1741804"/>
            <a:ext cx="2998788" cy="1146175"/>
          </a:xfrm>
          <a:prstGeom prst="rect">
            <a:avLst/>
          </a:prstGeom>
          <a:noFill/>
          <a:ln w="9525">
            <a:noFill/>
            <a:miter lim="800000"/>
          </a:ln>
          <a:effectLst/>
        </p:spPr>
      </p:pic>
      <p:pic>
        <p:nvPicPr>
          <p:cNvPr id="7176" name="Picture 8"/>
          <p:cNvPicPr>
            <a:picLocks noChangeAspect="1" noChangeArrowheads="1"/>
          </p:cNvPicPr>
          <p:nvPr/>
        </p:nvPicPr>
        <p:blipFill>
          <a:blip r:embed="rId10"/>
          <a:stretch>
            <a:fillRect/>
          </a:stretch>
        </p:blipFill>
        <p:spPr bwMode="auto">
          <a:xfrm>
            <a:off x="9984105" y="323850"/>
            <a:ext cx="2206626" cy="517525"/>
          </a:xfrm>
          <a:prstGeom prst="rect">
            <a:avLst/>
          </a:prstGeom>
          <a:noFill/>
          <a:ln w="9525">
            <a:noFill/>
            <a:miter lim="800000"/>
          </a:ln>
          <a:effectLst/>
        </p:spPr>
      </p:pic>
      <p:pic>
        <p:nvPicPr>
          <p:cNvPr id="7177" name="Picture 9"/>
          <p:cNvPicPr>
            <a:picLocks noChangeAspect="1" noChangeArrowheads="1"/>
          </p:cNvPicPr>
          <p:nvPr/>
        </p:nvPicPr>
        <p:blipFill>
          <a:blip r:embed="rId11"/>
          <a:stretch>
            <a:fillRect/>
          </a:stretch>
        </p:blipFill>
        <p:spPr bwMode="auto">
          <a:xfrm>
            <a:off x="365125" y="259715"/>
            <a:ext cx="9686926" cy="615950"/>
          </a:xfrm>
          <a:prstGeom prst="rect">
            <a:avLst/>
          </a:prstGeom>
          <a:noFill/>
          <a:ln w="9525">
            <a:noFill/>
            <a:miter lim="800000"/>
          </a:ln>
          <a:effectLst/>
        </p:spPr>
      </p:pic>
    </p:spTree>
  </p:cSld>
  <p:clrMapOvr>
    <a:masterClrMapping/>
  </p:clrMapOvr>
  <mc:AlternateContent>
    <mc:Choice xmlns:p15="http://schemas.microsoft.com/office/powerpoint/2012/main" Requires="p15">
      <p:transition spd="slow" advTm="0" p14:dur="1250">
        <p15:prstTrans prst="pageCurlDouble"/>
      </p:transition>
    </mc:Choice>
    <mc:Fallback>
      <p:transition spd="slow" advTm="0">
        <p:fade/>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TextBox 8"/>
          <p:cNvSpPr txBox="1"/>
          <p:nvPr/>
        </p:nvSpPr>
        <p:spPr>
          <a:xfrm>
            <a:off x="1270000" y="1270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smtClean="0"/>
              <a:t>表</a:t>
            </a:r>
            <a:r>
              <a:rPr lang="en-US" altLang="zh-CN" sz="200" smtClean="0"/>
              <a:t>10-1-8      </a:t>
            </a:r>
            <a:r>
              <a:rPr lang="zh-CN" altLang="en-US" sz="200" smtClean="0"/>
              <a:t>建设期监测费取费标准</a:t>
            </a:r>
            <a:endParaRPr lang="zh-CN" altLang="en-US" sz="200"/>
          </a:p>
        </p:txBody>
      </p:sp>
      <p:sp>
        <p:nvSpPr>
          <p:cNvPr id="8" name="TextBox 7"/>
          <p:cNvSpPr txBox="1"/>
          <p:nvPr/>
        </p:nvSpPr>
        <p:spPr>
          <a:xfrm>
            <a:off x="1270000" y="635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 smtClean="0"/>
              <a:t>a.</a:t>
            </a:r>
            <a:r>
              <a:rPr lang="zh-CN" altLang="en-US" sz="200" smtClean="0"/>
              <a:t>用冲击钻在砼结构上钻</a:t>
            </a:r>
            <a:r>
              <a:rPr lang="en-US" altLang="zh-CN" sz="200" smtClean="0"/>
              <a:t>Φ18mm </a:t>
            </a:r>
            <a:r>
              <a:rPr lang="zh-CN" altLang="en-US" sz="200" smtClean="0"/>
              <a:t>的孔，孔深不小于</a:t>
            </a:r>
            <a:r>
              <a:rPr lang="en-US" altLang="zh-CN" sz="200" smtClean="0"/>
              <a:t>180mm</a:t>
            </a:r>
            <a:r>
              <a:rPr lang="zh-CN" altLang="en-US" sz="200" smtClean="0"/>
              <a:t>。</a:t>
            </a:r>
            <a:endParaRPr lang="zh-CN" altLang="en-US" sz="200"/>
          </a:p>
        </p:txBody>
      </p:sp>
      <p:pic>
        <p:nvPicPr>
          <p:cNvPr id="36" name="图片 35" descr="幻灯片8.jpg"/>
          <p:cNvPicPr/>
          <p:nvPr/>
        </p:nvPicPr>
        <p:blipFill>
          <a:blip r:embed="rId3"/>
          <a:stretch>
            <a:fillRect/>
          </a:stretch>
        </p:blipFill>
        <p:spPr>
          <a:xfrm>
            <a:off x="0" y="0"/>
            <a:ext cx="12192000" cy="6858000"/>
          </a:xfrm>
          <a:prstGeom prst="rect">
            <a:avLst/>
          </a:prstGeom>
        </p:spPr>
      </p:pic>
      <p:sp>
        <p:nvSpPr>
          <p:cNvPr id="22" name="矩形 21"/>
          <p:cNvSpPr/>
          <p:nvPr/>
        </p:nvSpPr>
        <p:spPr>
          <a:xfrm>
            <a:off x="-635" y="848995"/>
            <a:ext cx="12192635" cy="76200"/>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400"/>
          </a:p>
        </p:txBody>
      </p:sp>
      <p:pic>
        <p:nvPicPr>
          <p:cNvPr id="8194" name="Picture 2"/>
          <p:cNvPicPr>
            <a:picLocks noChangeAspect="1" noChangeArrowheads="1"/>
          </p:cNvPicPr>
          <p:nvPr/>
        </p:nvPicPr>
        <p:blipFill>
          <a:blip r:embed="rId4"/>
          <a:stretch>
            <a:fillRect/>
          </a:stretch>
        </p:blipFill>
        <p:spPr bwMode="auto">
          <a:xfrm>
            <a:off x="9279890" y="3391534"/>
            <a:ext cx="2566988" cy="3475038"/>
          </a:xfrm>
          <a:prstGeom prst="rect">
            <a:avLst/>
          </a:prstGeom>
          <a:noFill/>
          <a:ln w="9525">
            <a:noFill/>
            <a:miter lim="800000"/>
          </a:ln>
          <a:effectLst/>
        </p:spPr>
      </p:pic>
      <p:pic>
        <p:nvPicPr>
          <p:cNvPr id="8195" name="Picture 3"/>
          <p:cNvPicPr>
            <a:picLocks noChangeAspect="1" noChangeArrowheads="1"/>
          </p:cNvPicPr>
          <p:nvPr/>
        </p:nvPicPr>
        <p:blipFill>
          <a:blip r:embed="rId5"/>
          <a:stretch>
            <a:fillRect/>
          </a:stretch>
        </p:blipFill>
        <p:spPr bwMode="auto">
          <a:xfrm>
            <a:off x="1187450" y="1931670"/>
            <a:ext cx="8151813" cy="3736976"/>
          </a:xfrm>
          <a:prstGeom prst="rect">
            <a:avLst/>
          </a:prstGeom>
          <a:noFill/>
          <a:ln w="9525">
            <a:noFill/>
            <a:miter lim="800000"/>
          </a:ln>
          <a:effectLst/>
        </p:spPr>
      </p:pic>
      <p:pic>
        <p:nvPicPr>
          <p:cNvPr id="8196" name="Picture 4"/>
          <p:cNvPicPr>
            <a:picLocks noChangeAspect="1" noChangeArrowheads="1"/>
          </p:cNvPicPr>
          <p:nvPr/>
        </p:nvPicPr>
        <p:blipFill>
          <a:blip r:embed="rId6"/>
          <a:stretch>
            <a:fillRect/>
          </a:stretch>
        </p:blipFill>
        <p:spPr bwMode="auto">
          <a:xfrm>
            <a:off x="9984105" y="323850"/>
            <a:ext cx="2206626" cy="517525"/>
          </a:xfrm>
          <a:prstGeom prst="rect">
            <a:avLst/>
          </a:prstGeom>
          <a:noFill/>
          <a:ln w="9525">
            <a:noFill/>
            <a:miter lim="800000"/>
          </a:ln>
          <a:effectLst/>
        </p:spPr>
      </p:pic>
      <p:pic>
        <p:nvPicPr>
          <p:cNvPr id="8197" name="Picture 5"/>
          <p:cNvPicPr>
            <a:picLocks noChangeAspect="1" noChangeArrowheads="1"/>
          </p:cNvPicPr>
          <p:nvPr/>
        </p:nvPicPr>
        <p:blipFill>
          <a:blip r:embed="rId7"/>
          <a:stretch>
            <a:fillRect/>
          </a:stretch>
        </p:blipFill>
        <p:spPr bwMode="auto">
          <a:xfrm>
            <a:off x="365125" y="259715"/>
            <a:ext cx="9686926" cy="615950"/>
          </a:xfrm>
          <a:prstGeom prst="rect">
            <a:avLst/>
          </a:prstGeom>
          <a:noFill/>
          <a:ln w="9525">
            <a:noFill/>
            <a:miter lim="800000"/>
          </a:ln>
          <a:effectLst/>
        </p:spPr>
      </p:pic>
    </p:spTree>
  </p:cSld>
  <p:clrMapOvr>
    <a:masterClrMapping/>
  </p:clrMapOvr>
  <mc:AlternateContent>
    <mc:Choice xmlns:p15="http://schemas.microsoft.com/office/powerpoint/2012/main" Requires="p15">
      <p:transition spd="slow" advTm="0" p14:dur="1250">
        <p15:prstTrans prst="pageCurlDouble"/>
      </p:transition>
    </mc:Choice>
    <mc:Fallback>
      <p:transition spd="slow" advTm="0">
        <p:fade/>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TextBox 9"/>
          <p:cNvSpPr txBox="1"/>
          <p:nvPr/>
        </p:nvSpPr>
        <p:spPr>
          <a:xfrm>
            <a:off x="1270000" y="1270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smtClean="0"/>
              <a:t>（一）、底板钢筋及预留预埋</a:t>
            </a:r>
            <a:endParaRPr lang="zh-CN" altLang="en-US" sz="200"/>
          </a:p>
        </p:txBody>
      </p:sp>
      <p:sp>
        <p:nvSpPr>
          <p:cNvPr id="8" name="TextBox 7"/>
          <p:cNvSpPr txBox="1"/>
          <p:nvPr/>
        </p:nvSpPr>
        <p:spPr>
          <a:xfrm>
            <a:off x="1270000" y="635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 smtClean="0"/>
              <a:t>14  </a:t>
            </a:r>
            <a:r>
              <a:rPr lang="zh-CN" altLang="en-US" sz="200" smtClean="0"/>
              <a:t>安全带应挂在结实牢固的构件上，受力点在人身重心上部。</a:t>
            </a:r>
            <a:endParaRPr lang="zh-CN" altLang="en-US" sz="200"/>
          </a:p>
        </p:txBody>
      </p:sp>
      <p:pic>
        <p:nvPicPr>
          <p:cNvPr id="9" name="图片 8" descr="幻灯片9.jpg"/>
          <p:cNvPicPr/>
          <p:nvPr/>
        </p:nvPicPr>
        <p:blipFill>
          <a:blip r:embed="rId2"/>
          <a:stretch>
            <a:fillRect/>
          </a:stretch>
        </p:blipFill>
        <p:spPr>
          <a:xfrm>
            <a:off x="0" y="0"/>
            <a:ext cx="12192000" cy="6858000"/>
          </a:xfrm>
          <a:prstGeom prst="rect">
            <a:avLst/>
          </a:prstGeom>
        </p:spPr>
      </p:pic>
      <p:pic>
        <p:nvPicPr>
          <p:cNvPr id="3" name="Aichitds2"/>
          <p:cNvPicPr>
            <a:picLocks noChangeAspect="1"/>
          </p:cNvPicPr>
          <p:nvPr/>
        </p:nvPicPr>
        <p:blipFill>
          <a:blip r:embed="rId3">
            <a:lum bright="-6000"/>
          </a:blip>
          <a:stretch>
            <a:fillRect/>
          </a:stretch>
        </p:blipFill>
        <p:spPr>
          <a:xfrm>
            <a:off x="3571954" y="2211150"/>
            <a:ext cx="5048797" cy="322803"/>
          </a:xfrm>
          <a:prstGeom prst="rect">
            <a:avLst/>
          </a:prstGeom>
        </p:spPr>
      </p:pic>
      <p:pic>
        <p:nvPicPr>
          <p:cNvPr id="2" name="图片 1" descr="和平鸽"/>
          <p:cNvPicPr>
            <a:picLocks noChangeAspect="1"/>
          </p:cNvPicPr>
          <p:nvPr/>
        </p:nvPicPr>
        <p:blipFill>
          <a:blip r:embed="rId4"/>
          <a:stretch>
            <a:fillRect/>
          </a:stretch>
        </p:blipFill>
        <p:spPr>
          <a:xfrm rot="900000">
            <a:off x="9512300" y="1045210"/>
            <a:ext cx="2517140" cy="582930"/>
          </a:xfrm>
          <a:prstGeom prst="rect">
            <a:avLst/>
          </a:prstGeom>
        </p:spPr>
      </p:pic>
      <p:pic>
        <p:nvPicPr>
          <p:cNvPr id="7" name="图片 6"/>
          <p:cNvPicPr>
            <a:picLocks noChangeAspect="1"/>
          </p:cNvPicPr>
          <p:nvPr>
            <p:custDataLst>
              <p:tags r:id="rId6"/>
            </p:custDataLst>
          </p:nvPr>
        </p:nvPicPr>
        <p:blipFill>
          <a:blip r:embed="rId5">
            <a:extLst>
              <a:ext uri="{28A0092B-C50C-407E-A947-70E740481C1C}">
                <a14:useLocalDpi xmlns="" xmlns:a14="http://schemas.microsoft.com/office/drawing/2010/main" val="0"/>
              </a:ext>
            </a:extLst>
          </a:blip>
          <a:stretch>
            <a:fillRect/>
          </a:stretch>
        </p:blipFill>
        <p:spPr>
          <a:xfrm>
            <a:off x="-4445" y="-4445"/>
            <a:ext cx="4128770" cy="1281430"/>
          </a:xfrm>
          <a:prstGeom prst="rect">
            <a:avLst/>
          </a:prstGeom>
        </p:spPr>
      </p:pic>
      <p:pic>
        <p:nvPicPr>
          <p:cNvPr id="9218" name="Picture 2"/>
          <p:cNvPicPr>
            <a:picLocks noChangeAspect="1" noChangeArrowheads="1"/>
          </p:cNvPicPr>
          <p:nvPr/>
        </p:nvPicPr>
        <p:blipFill>
          <a:blip r:embed="rId7"/>
          <a:stretch>
            <a:fillRect/>
          </a:stretch>
        </p:blipFill>
        <p:spPr bwMode="auto">
          <a:xfrm>
            <a:off x="1369060" y="2832735"/>
            <a:ext cx="9632950" cy="2335213"/>
          </a:xfrm>
          <a:prstGeom prst="rect">
            <a:avLst/>
          </a:prstGeom>
          <a:noFill/>
          <a:ln w="9525">
            <a:noFill/>
            <a:miter lim="800000"/>
          </a:ln>
          <a:effectLst/>
        </p:spPr>
      </p:pic>
      <p:pic>
        <p:nvPicPr>
          <p:cNvPr id="9219" name="Picture 3"/>
          <p:cNvPicPr>
            <a:picLocks noChangeAspect="1" noChangeArrowheads="1"/>
          </p:cNvPicPr>
          <p:nvPr/>
        </p:nvPicPr>
        <p:blipFill>
          <a:blip r:embed="rId8"/>
          <a:stretch>
            <a:fillRect/>
          </a:stretch>
        </p:blipFill>
        <p:spPr bwMode="auto">
          <a:xfrm>
            <a:off x="4437415" y="1276985"/>
            <a:ext cx="3328988" cy="1133475"/>
          </a:xfrm>
          <a:prstGeom prst="rect">
            <a:avLst/>
          </a:prstGeom>
          <a:noFill/>
          <a:ln w="9525">
            <a:noFill/>
            <a:miter lim="800000"/>
          </a:ln>
          <a:effectLst/>
        </p:spPr>
      </p:pic>
    </p:spTree>
  </p:cSld>
  <p:clrMapOvr>
    <a:masterClrMapping/>
  </p:clrMapOvr>
  <mc:AlternateContent>
    <mc:Choice xmlns:p14="http://schemas.microsoft.com/office/powerpoint/2010/main" Requires="p14">
      <p:transition spd="slow" advTm="0" p14:dur="2000"/>
    </mc:Choice>
    <mc:Fallback>
      <p:transition spd="slow" advTm="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21" dur="50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TextBox 12"/>
          <p:cNvSpPr txBox="1"/>
          <p:nvPr/>
        </p:nvSpPr>
        <p:spPr>
          <a:xfrm>
            <a:off x="1270000" y="1270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smtClean="0"/>
              <a:t>（</a:t>
            </a:r>
            <a:r>
              <a:rPr lang="en-US" altLang="zh-CN" sz="200" smtClean="0"/>
              <a:t>5</a:t>
            </a:r>
            <a:r>
              <a:rPr lang="zh-CN" altLang="en-US" sz="200" smtClean="0"/>
              <a:t>）施工现场内临设搭建符合防火要求，水源配置合理。</a:t>
            </a:r>
            <a:endParaRPr lang="zh-CN" altLang="en-US" sz="200"/>
          </a:p>
        </p:txBody>
      </p:sp>
      <p:sp>
        <p:nvSpPr>
          <p:cNvPr id="12" name="TextBox 11"/>
          <p:cNvSpPr txBox="1"/>
          <p:nvPr/>
        </p:nvSpPr>
        <p:spPr>
          <a:xfrm>
            <a:off x="1270000" y="635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smtClean="0"/>
              <a:t>线差</a:t>
            </a:r>
            <a:r>
              <a:rPr lang="en-US" altLang="zh-CN" sz="200" smtClean="0"/>
              <a:t>L≤2M </a:t>
            </a:r>
            <a:r>
              <a:rPr lang="zh-CN" altLang="en-US" sz="200" smtClean="0"/>
              <a:t>为</a:t>
            </a:r>
            <a:r>
              <a:rPr lang="en-US" altLang="zh-CN" sz="200" smtClean="0"/>
              <a:t>1.0mm</a:t>
            </a:r>
            <a:r>
              <a:rPr lang="zh-CN" altLang="en-US" sz="200" smtClean="0"/>
              <a:t>，</a:t>
            </a:r>
            <a:r>
              <a:rPr lang="en-US" altLang="zh-CN" sz="200" smtClean="0"/>
              <a:t>L&gt;2M </a:t>
            </a:r>
            <a:r>
              <a:rPr lang="zh-CN" altLang="en-US" sz="200" smtClean="0"/>
              <a:t>为</a:t>
            </a:r>
            <a:r>
              <a:rPr lang="en-US" altLang="zh-CN" sz="200" smtClean="0"/>
              <a:t>1.5mm.</a:t>
            </a:r>
            <a:endParaRPr lang="zh-CN" altLang="en-US" sz="200"/>
          </a:p>
        </p:txBody>
      </p:sp>
      <p:pic>
        <p:nvPicPr>
          <p:cNvPr id="40" name="图片 39" descr="幻灯片10.jpg"/>
          <p:cNvPicPr/>
          <p:nvPr/>
        </p:nvPicPr>
        <p:blipFill>
          <a:blip r:embed="rId3"/>
          <a:stretch>
            <a:fillRect/>
          </a:stretch>
        </p:blipFill>
        <p:spPr>
          <a:xfrm>
            <a:off x="0" y="0"/>
            <a:ext cx="12192000" cy="6858000"/>
          </a:xfrm>
          <a:prstGeom prst="rect">
            <a:avLst/>
          </a:prstGeom>
        </p:spPr>
      </p:pic>
      <p:sp>
        <p:nvSpPr>
          <p:cNvPr id="22" name="矩形 21"/>
          <p:cNvSpPr/>
          <p:nvPr/>
        </p:nvSpPr>
        <p:spPr>
          <a:xfrm>
            <a:off x="-635" y="848995"/>
            <a:ext cx="12192635" cy="76200"/>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400"/>
          </a:p>
        </p:txBody>
      </p:sp>
      <p:sp>
        <p:nvSpPr>
          <p:cNvPr id="23" name="Aitds2"/>
          <p:cNvSpPr txBox="1"/>
          <p:nvPr>
            <p:custDataLst>
              <p:tags r:id="rId4"/>
            </p:custDataLst>
          </p:nvPr>
        </p:nvSpPr>
        <p:spPr bwMode="auto">
          <a:xfrm>
            <a:off x="1470252" y="1644222"/>
            <a:ext cx="9848168" cy="825929"/>
          </a:xfrm>
          <a:prstGeom prst="roundRect">
            <a:avLst>
              <a:gd name="adj" fmla="val 50000"/>
            </a:avLst>
          </a:prstGeom>
          <a:noFill/>
          <a:ln>
            <a:gradFill>
              <a:gsLst>
                <a:gs pos="0">
                  <a:srgbClr val="C00000"/>
                </a:gs>
                <a:gs pos="87000">
                  <a:srgbClr val="C00000">
                    <a:alpha val="0"/>
                  </a:srgbClr>
                </a:gs>
              </a:gsLst>
              <a:lin ang="0" scaled="0"/>
            </a:gradFill>
          </a:ln>
        </p:spPr>
        <p:txBody>
          <a:bodyPr wrap="square" lIns="121920" tIns="60960" rIns="121920" bIns="6096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spcBef>
                <a:spcPct val="0"/>
              </a:spcBef>
            </a:pPr>
            <a:endParaRPr lang="zh-CN" altLang="en-US" sz="2800" kern="0">
              <a:solidFill>
                <a:srgbClr val="C00000"/>
              </a:solidFill>
              <a:latin typeface="黑体" panose="02010609060101010101" charset="-122"/>
              <a:ea typeface="黑体" panose="02010609060101010101" charset="-122"/>
              <a:cs typeface="义启小魏楷" charset="0"/>
              <a:sym typeface="微软雅黑" panose="020b0503020204020204" charset="-122"/>
            </a:endParaRPr>
          </a:p>
        </p:txBody>
      </p:sp>
      <p:sp>
        <p:nvSpPr>
          <p:cNvPr id="26" name="Aitds3"/>
          <p:cNvSpPr txBox="1"/>
          <p:nvPr>
            <p:custDataLst>
              <p:tags r:id="rId5"/>
            </p:custDataLst>
          </p:nvPr>
        </p:nvSpPr>
        <p:spPr bwMode="auto">
          <a:xfrm>
            <a:off x="0" y="1644221"/>
            <a:ext cx="1322718" cy="825930"/>
          </a:xfrm>
          <a:custGeom>
            <a:gdLst>
              <a:gd name="connsiteX0" fmla="*/ 0 w 1322718"/>
              <a:gd name="connsiteY0" fmla="*/ 0 h 825930"/>
              <a:gd name="connsiteX1" fmla="*/ 909753 w 1322718"/>
              <a:gd name="connsiteY1" fmla="*/ 0 h 825930"/>
              <a:gd name="connsiteX2" fmla="*/ 1322718 w 1322718"/>
              <a:gd name="connsiteY2" fmla="*/ 412965 h 825930"/>
              <a:gd name="connsiteX3" fmla="*/ 1322717 w 1322718"/>
              <a:gd name="connsiteY3" fmla="*/ 412965 h 825930"/>
              <a:gd name="connsiteX4" fmla="*/ 909752 w 1322718"/>
              <a:gd name="connsiteY4" fmla="*/ 825930 h 825930"/>
              <a:gd name="connsiteX5" fmla="*/ 0 w 1322718"/>
              <a:gd name="connsiteY5" fmla="*/ 825929 h 82593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22718" h="825930">
                <a:moveTo>
                  <a:pt x="0" y="0"/>
                </a:moveTo>
                <a:lnTo>
                  <a:pt x="909753" y="0"/>
                </a:lnTo>
                <a:cubicBezTo>
                  <a:pt x="1137827" y="0"/>
                  <a:pt x="1322718" y="184891"/>
                  <a:pt x="1322718" y="412965"/>
                </a:cubicBezTo>
                <a:lnTo>
                  <a:pt x="1322717" y="412965"/>
                </a:lnTo>
                <a:cubicBezTo>
                  <a:pt x="1322717" y="641039"/>
                  <a:pt x="1137826" y="825930"/>
                  <a:pt x="909752" y="825930"/>
                </a:cubicBezTo>
                <a:lnTo>
                  <a:pt x="0" y="825929"/>
                </a:lnTo>
                <a:close/>
              </a:path>
            </a:pathLst>
          </a:custGeom>
          <a:solidFill>
            <a:srgbClr val="C00000"/>
          </a:solidFill>
          <a:ln>
            <a:noFill/>
          </a:ln>
        </p:spPr>
        <p:txBody>
          <a:bodyPr wrap="square" lIns="121920" tIns="60960" rIns="121920" bIns="6096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defTabSz="1219200">
              <a:spcBef>
                <a:spcPct val="0"/>
              </a:spcBef>
            </a:pPr>
            <a:endParaRPr lang="zh-CN" altLang="en-US" sz="3200" b="1" kern="0">
              <a:solidFill>
                <a:sysClr val="window" lastClr="FFFFFF"/>
              </a:solidFill>
              <a:latin typeface="华康俪金黑 Std W8" panose="020b0800000000000000" charset="-122"/>
              <a:ea typeface="华康俪金黑 Std W8" panose="020b0800000000000000" charset="-122"/>
              <a:cs typeface="义启小魏楷" charset="0"/>
              <a:sym typeface="微软雅黑" panose="020b0503020204020204" charset="-122"/>
            </a:endParaRPr>
          </a:p>
        </p:txBody>
      </p:sp>
      <p:pic>
        <p:nvPicPr>
          <p:cNvPr id="28" name="图片 27" descr="防盗隐藏2023.3.16"/>
          <p:cNvPicPr/>
          <p:nvPr/>
        </p:nvPicPr>
        <p:blipFill>
          <a:blip r:embed="rId6"/>
          <a:stretch>
            <a:fillRect/>
          </a:stretch>
        </p:blipFill>
        <p:spPr>
          <a:xfrm>
            <a:off x="2371725" y="2285365"/>
            <a:ext cx="3600" cy="3600"/>
          </a:xfrm>
          <a:prstGeom prst="rect">
            <a:avLst/>
          </a:prstGeom>
        </p:spPr>
      </p:pic>
      <p:pic>
        <p:nvPicPr>
          <p:cNvPr id="10242" name="Picture 2"/>
          <p:cNvPicPr>
            <a:picLocks noChangeAspect="1" noChangeArrowheads="1"/>
          </p:cNvPicPr>
          <p:nvPr/>
        </p:nvPicPr>
        <p:blipFill>
          <a:blip r:embed="rId7"/>
          <a:stretch>
            <a:fillRect/>
          </a:stretch>
        </p:blipFill>
        <p:spPr bwMode="auto">
          <a:xfrm>
            <a:off x="1771014" y="2960370"/>
            <a:ext cx="6022976" cy="3011488"/>
          </a:xfrm>
          <a:prstGeom prst="rect">
            <a:avLst/>
          </a:prstGeom>
          <a:noFill/>
          <a:ln w="9525">
            <a:noFill/>
            <a:miter lim="800000"/>
          </a:ln>
          <a:effectLst/>
        </p:spPr>
      </p:pic>
      <p:pic>
        <p:nvPicPr>
          <p:cNvPr id="10243" name="Picture 3"/>
          <p:cNvPicPr>
            <a:picLocks noChangeAspect="1" noChangeArrowheads="1"/>
          </p:cNvPicPr>
          <p:nvPr/>
        </p:nvPicPr>
        <p:blipFill>
          <a:blip r:embed="rId8"/>
          <a:stretch>
            <a:fillRect/>
          </a:stretch>
        </p:blipFill>
        <p:spPr bwMode="auto">
          <a:xfrm>
            <a:off x="1684654" y="1772920"/>
            <a:ext cx="9931400" cy="603250"/>
          </a:xfrm>
          <a:prstGeom prst="rect">
            <a:avLst/>
          </a:prstGeom>
          <a:noFill/>
          <a:ln w="9525">
            <a:noFill/>
            <a:miter lim="800000"/>
          </a:ln>
          <a:effectLst/>
        </p:spPr>
      </p:pic>
      <p:pic>
        <p:nvPicPr>
          <p:cNvPr id="10244" name="Picture 4"/>
          <p:cNvPicPr>
            <a:picLocks noChangeAspect="1" noChangeArrowheads="1"/>
          </p:cNvPicPr>
          <p:nvPr/>
        </p:nvPicPr>
        <p:blipFill>
          <a:blip r:embed="rId9"/>
          <a:stretch>
            <a:fillRect/>
          </a:stretch>
        </p:blipFill>
        <p:spPr bwMode="auto">
          <a:xfrm>
            <a:off x="9099550" y="3147060"/>
            <a:ext cx="2743200" cy="3719513"/>
          </a:xfrm>
          <a:prstGeom prst="rect">
            <a:avLst/>
          </a:prstGeom>
          <a:noFill/>
          <a:ln w="9525">
            <a:noFill/>
            <a:miter lim="800000"/>
          </a:ln>
          <a:effectLst/>
        </p:spPr>
      </p:pic>
      <p:pic>
        <p:nvPicPr>
          <p:cNvPr id="10245" name="Picture 5"/>
          <p:cNvPicPr>
            <a:picLocks noChangeAspect="1" noChangeArrowheads="1"/>
          </p:cNvPicPr>
          <p:nvPr/>
        </p:nvPicPr>
        <p:blipFill>
          <a:blip r:embed="rId10"/>
          <a:stretch>
            <a:fillRect/>
          </a:stretch>
        </p:blipFill>
        <p:spPr bwMode="auto">
          <a:xfrm>
            <a:off x="9984105" y="323850"/>
            <a:ext cx="2206626" cy="517525"/>
          </a:xfrm>
          <a:prstGeom prst="rect">
            <a:avLst/>
          </a:prstGeom>
          <a:noFill/>
          <a:ln w="9525">
            <a:noFill/>
            <a:miter lim="800000"/>
          </a:ln>
          <a:effectLst/>
        </p:spPr>
      </p:pic>
      <p:pic>
        <p:nvPicPr>
          <p:cNvPr id="10246" name="Picture 6"/>
          <p:cNvPicPr>
            <a:picLocks noChangeAspect="1" noChangeArrowheads="1"/>
          </p:cNvPicPr>
          <p:nvPr/>
        </p:nvPicPr>
        <p:blipFill>
          <a:blip r:embed="rId11"/>
          <a:stretch>
            <a:fillRect/>
          </a:stretch>
        </p:blipFill>
        <p:spPr bwMode="auto">
          <a:xfrm>
            <a:off x="365125" y="259715"/>
            <a:ext cx="9686926" cy="615950"/>
          </a:xfrm>
          <a:prstGeom prst="rect">
            <a:avLst/>
          </a:prstGeom>
          <a:noFill/>
          <a:ln w="9525">
            <a:noFill/>
            <a:miter lim="800000"/>
          </a:ln>
          <a:effectLst/>
        </p:spPr>
      </p:pic>
    </p:spTree>
  </p:cSld>
  <p:clrMapOvr>
    <a:masterClrMapping/>
  </p:clrMapOvr>
  <mc:AlternateContent>
    <mc:Choice xmlns:p15="http://schemas.microsoft.com/office/powerpoint/2012/main" Requires="p15">
      <p:transition spd="slow" advTm="0" p14:dur="1250">
        <p15:prstTrans prst="pageCurlDouble"/>
      </p:transition>
    </mc:Choice>
    <mc:Fallback>
      <p:transition spd="slow" advTm="0">
        <p:fade/>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TextBox 12"/>
          <p:cNvSpPr txBox="1"/>
          <p:nvPr/>
        </p:nvSpPr>
        <p:spPr>
          <a:xfrm>
            <a:off x="1270000" y="1270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smtClean="0"/>
              <a:t>发生质量问题，扣发当事人当月奖金并酌情赔偿一定比例的损失。</a:t>
            </a:r>
            <a:endParaRPr lang="zh-CN" altLang="en-US" sz="200"/>
          </a:p>
        </p:txBody>
      </p:sp>
      <p:sp>
        <p:nvSpPr>
          <p:cNvPr id="12" name="TextBox 11"/>
          <p:cNvSpPr txBox="1"/>
          <p:nvPr/>
        </p:nvSpPr>
        <p:spPr>
          <a:xfrm>
            <a:off x="1270000" y="63500"/>
            <a:ext cx="5080000" cy="123111"/>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 smtClean="0"/>
              <a:t>，上端玻璃驳接</a:t>
            </a:r>
            <a:endParaRPr lang="zh-CN" altLang="en-US" sz="200"/>
          </a:p>
        </p:txBody>
      </p:sp>
      <p:pic>
        <p:nvPicPr>
          <p:cNvPr id="40" name="图片 39" descr="幻灯片11.jpg"/>
          <p:cNvPicPr/>
          <p:nvPr/>
        </p:nvPicPr>
        <p:blipFill>
          <a:blip r:embed="rId3"/>
          <a:stretch>
            <a:fillRect/>
          </a:stretch>
        </p:blipFill>
        <p:spPr>
          <a:xfrm>
            <a:off x="0" y="0"/>
            <a:ext cx="12192000" cy="6858000"/>
          </a:xfrm>
          <a:prstGeom prst="rect">
            <a:avLst/>
          </a:prstGeom>
        </p:spPr>
      </p:pic>
      <p:sp>
        <p:nvSpPr>
          <p:cNvPr id="22" name="矩形 21"/>
          <p:cNvSpPr/>
          <p:nvPr/>
        </p:nvSpPr>
        <p:spPr>
          <a:xfrm>
            <a:off x="-635" y="848995"/>
            <a:ext cx="12192635" cy="76200"/>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400"/>
          </a:p>
        </p:txBody>
      </p:sp>
      <p:sp>
        <p:nvSpPr>
          <p:cNvPr id="23" name="Aitds2"/>
          <p:cNvSpPr txBox="1"/>
          <p:nvPr>
            <p:custDataLst>
              <p:tags r:id="rId4"/>
            </p:custDataLst>
          </p:nvPr>
        </p:nvSpPr>
        <p:spPr bwMode="auto">
          <a:xfrm>
            <a:off x="1470252" y="1644222"/>
            <a:ext cx="9848168" cy="825929"/>
          </a:xfrm>
          <a:prstGeom prst="roundRect">
            <a:avLst>
              <a:gd name="adj" fmla="val 50000"/>
            </a:avLst>
          </a:prstGeom>
          <a:noFill/>
          <a:ln>
            <a:gradFill>
              <a:gsLst>
                <a:gs pos="0">
                  <a:srgbClr val="C00000"/>
                </a:gs>
                <a:gs pos="87000">
                  <a:srgbClr val="C00000">
                    <a:alpha val="0"/>
                  </a:srgbClr>
                </a:gs>
              </a:gsLst>
              <a:lin ang="0" scaled="0"/>
            </a:gradFill>
          </a:ln>
        </p:spPr>
        <p:txBody>
          <a:bodyPr wrap="square" lIns="121920" tIns="60960" rIns="121920" bIns="6096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200">
              <a:spcBef>
                <a:spcPct val="0"/>
              </a:spcBef>
            </a:pPr>
            <a:endParaRPr lang="zh-CN" altLang="en-US" sz="2800" kern="0">
              <a:solidFill>
                <a:srgbClr val="C00000"/>
              </a:solidFill>
              <a:latin typeface="黑体" panose="02010609060101010101" charset="-122"/>
              <a:ea typeface="黑体" panose="02010609060101010101" charset="-122"/>
              <a:cs typeface="义启小魏楷" charset="0"/>
              <a:sym typeface="微软雅黑" panose="020b0503020204020204" charset="-122"/>
            </a:endParaRPr>
          </a:p>
        </p:txBody>
      </p:sp>
      <p:sp>
        <p:nvSpPr>
          <p:cNvPr id="26" name="Aitds3"/>
          <p:cNvSpPr txBox="1"/>
          <p:nvPr>
            <p:custDataLst>
              <p:tags r:id="rId5"/>
            </p:custDataLst>
          </p:nvPr>
        </p:nvSpPr>
        <p:spPr bwMode="auto">
          <a:xfrm>
            <a:off x="0" y="1644015"/>
            <a:ext cx="1771015" cy="826135"/>
          </a:xfrm>
          <a:custGeom>
            <a:gdLst>
              <a:gd name="connsiteX0" fmla="*/ 0 w 1322718"/>
              <a:gd name="connsiteY0" fmla="*/ 0 h 825930"/>
              <a:gd name="connsiteX1" fmla="*/ 909753 w 1322718"/>
              <a:gd name="connsiteY1" fmla="*/ 0 h 825930"/>
              <a:gd name="connsiteX2" fmla="*/ 1322718 w 1322718"/>
              <a:gd name="connsiteY2" fmla="*/ 412965 h 825930"/>
              <a:gd name="connsiteX3" fmla="*/ 1322717 w 1322718"/>
              <a:gd name="connsiteY3" fmla="*/ 412965 h 825930"/>
              <a:gd name="connsiteX4" fmla="*/ 909752 w 1322718"/>
              <a:gd name="connsiteY4" fmla="*/ 825930 h 825930"/>
              <a:gd name="connsiteX5" fmla="*/ 0 w 1322718"/>
              <a:gd name="connsiteY5" fmla="*/ 825929 h 82593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22718" h="825930">
                <a:moveTo>
                  <a:pt x="0" y="0"/>
                </a:moveTo>
                <a:lnTo>
                  <a:pt x="909753" y="0"/>
                </a:lnTo>
                <a:cubicBezTo>
                  <a:pt x="1137827" y="0"/>
                  <a:pt x="1322718" y="184891"/>
                  <a:pt x="1322718" y="412965"/>
                </a:cubicBezTo>
                <a:lnTo>
                  <a:pt x="1322717" y="412965"/>
                </a:lnTo>
                <a:cubicBezTo>
                  <a:pt x="1322717" y="641039"/>
                  <a:pt x="1137826" y="825930"/>
                  <a:pt x="909752" y="825930"/>
                </a:cubicBezTo>
                <a:lnTo>
                  <a:pt x="0" y="825929"/>
                </a:lnTo>
                <a:close/>
              </a:path>
            </a:pathLst>
          </a:custGeom>
          <a:solidFill>
            <a:srgbClr val="C00000"/>
          </a:solidFill>
          <a:ln>
            <a:noFill/>
          </a:ln>
        </p:spPr>
        <p:txBody>
          <a:bodyPr wrap="square" lIns="121920" tIns="60960" rIns="121920" bIns="6096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defTabSz="1219200">
              <a:spcBef>
                <a:spcPct val="0"/>
              </a:spcBef>
            </a:pPr>
            <a:endParaRPr lang="zh-CN" altLang="en-US" sz="3200" b="1" kern="0">
              <a:solidFill>
                <a:sysClr val="window" lastClr="FFFFFF"/>
              </a:solidFill>
              <a:latin typeface="华康俪金黑 Std W8" panose="020b0800000000000000" charset="-122"/>
              <a:ea typeface="华康俪金黑 Std W8" panose="020b0800000000000000" charset="-122"/>
              <a:cs typeface="义启小魏楷" charset="0"/>
              <a:sym typeface="微软雅黑" panose="020b0503020204020204" charset="-122"/>
            </a:endParaRPr>
          </a:p>
        </p:txBody>
      </p:sp>
      <p:pic>
        <p:nvPicPr>
          <p:cNvPr id="11266" name="Picture 2"/>
          <p:cNvPicPr>
            <a:picLocks noChangeAspect="1" noChangeArrowheads="1"/>
          </p:cNvPicPr>
          <p:nvPr/>
        </p:nvPicPr>
        <p:blipFill>
          <a:blip r:embed="rId6"/>
          <a:stretch>
            <a:fillRect/>
          </a:stretch>
        </p:blipFill>
        <p:spPr bwMode="auto">
          <a:xfrm>
            <a:off x="116839" y="1675764"/>
            <a:ext cx="1627188" cy="890587"/>
          </a:xfrm>
          <a:prstGeom prst="rect">
            <a:avLst/>
          </a:prstGeom>
          <a:noFill/>
          <a:ln w="9525">
            <a:noFill/>
            <a:miter lim="800000"/>
          </a:ln>
          <a:effectLst/>
        </p:spPr>
      </p:pic>
      <p:pic>
        <p:nvPicPr>
          <p:cNvPr id="11267" name="Picture 3"/>
          <p:cNvPicPr>
            <a:picLocks noChangeAspect="1" noChangeArrowheads="1"/>
          </p:cNvPicPr>
          <p:nvPr/>
        </p:nvPicPr>
        <p:blipFill>
          <a:blip r:embed="rId7"/>
          <a:stretch>
            <a:fillRect/>
          </a:stretch>
        </p:blipFill>
        <p:spPr bwMode="auto">
          <a:xfrm>
            <a:off x="1771014" y="2960370"/>
            <a:ext cx="6237288" cy="3187700"/>
          </a:xfrm>
          <a:prstGeom prst="rect">
            <a:avLst/>
          </a:prstGeom>
          <a:noFill/>
          <a:ln w="9525">
            <a:noFill/>
            <a:miter lim="800000"/>
          </a:ln>
          <a:effectLst/>
        </p:spPr>
      </p:pic>
      <p:pic>
        <p:nvPicPr>
          <p:cNvPr id="11268" name="Picture 4"/>
          <p:cNvPicPr>
            <a:picLocks noChangeAspect="1" noChangeArrowheads="1"/>
          </p:cNvPicPr>
          <p:nvPr/>
        </p:nvPicPr>
        <p:blipFill>
          <a:blip r:embed="rId8"/>
          <a:stretch>
            <a:fillRect/>
          </a:stretch>
        </p:blipFill>
        <p:spPr bwMode="auto">
          <a:xfrm>
            <a:off x="1800225" y="1706879"/>
            <a:ext cx="9869488" cy="755650"/>
          </a:xfrm>
          <a:prstGeom prst="rect">
            <a:avLst/>
          </a:prstGeom>
          <a:noFill/>
          <a:ln w="9525">
            <a:noFill/>
            <a:miter lim="800000"/>
          </a:ln>
          <a:effectLst/>
        </p:spPr>
      </p:pic>
      <p:pic>
        <p:nvPicPr>
          <p:cNvPr id="11269" name="Picture 5"/>
          <p:cNvPicPr>
            <a:picLocks noChangeAspect="1" noChangeArrowheads="1"/>
          </p:cNvPicPr>
          <p:nvPr/>
        </p:nvPicPr>
        <p:blipFill>
          <a:blip r:embed="rId9"/>
          <a:stretch>
            <a:fillRect/>
          </a:stretch>
        </p:blipFill>
        <p:spPr bwMode="auto">
          <a:xfrm>
            <a:off x="9099550" y="3147060"/>
            <a:ext cx="2743200" cy="3719513"/>
          </a:xfrm>
          <a:prstGeom prst="rect">
            <a:avLst/>
          </a:prstGeom>
          <a:noFill/>
          <a:ln w="9525">
            <a:noFill/>
            <a:miter lim="800000"/>
          </a:ln>
          <a:effectLst/>
        </p:spPr>
      </p:pic>
      <p:pic>
        <p:nvPicPr>
          <p:cNvPr id="11270" name="Picture 6"/>
          <p:cNvPicPr>
            <a:picLocks noChangeAspect="1" noChangeArrowheads="1"/>
          </p:cNvPicPr>
          <p:nvPr/>
        </p:nvPicPr>
        <p:blipFill>
          <a:blip r:embed="rId10"/>
          <a:stretch>
            <a:fillRect/>
          </a:stretch>
        </p:blipFill>
        <p:spPr bwMode="auto">
          <a:xfrm>
            <a:off x="9984105" y="323850"/>
            <a:ext cx="2206626" cy="517525"/>
          </a:xfrm>
          <a:prstGeom prst="rect">
            <a:avLst/>
          </a:prstGeom>
          <a:noFill/>
          <a:ln w="9525">
            <a:noFill/>
            <a:miter lim="800000"/>
          </a:ln>
          <a:effectLst/>
        </p:spPr>
      </p:pic>
      <p:pic>
        <p:nvPicPr>
          <p:cNvPr id="11271" name="Picture 7"/>
          <p:cNvPicPr>
            <a:picLocks noChangeAspect="1" noChangeArrowheads="1"/>
          </p:cNvPicPr>
          <p:nvPr/>
        </p:nvPicPr>
        <p:blipFill>
          <a:blip r:embed="rId11"/>
          <a:stretch>
            <a:fillRect/>
          </a:stretch>
        </p:blipFill>
        <p:spPr bwMode="auto">
          <a:xfrm>
            <a:off x="365125" y="259715"/>
            <a:ext cx="9686926" cy="615950"/>
          </a:xfrm>
          <a:prstGeom prst="rect">
            <a:avLst/>
          </a:prstGeom>
          <a:noFill/>
          <a:ln w="9525">
            <a:noFill/>
            <a:miter lim="800000"/>
          </a:ln>
          <a:effectLst/>
        </p:spPr>
      </p:pic>
    </p:spTree>
  </p:cSld>
  <p:clrMapOvr>
    <a:masterClrMapping/>
  </p:clrMapOvr>
  <mc:AlternateContent>
    <mc:Choice xmlns:p15="http://schemas.microsoft.com/office/powerpoint/2012/main" Requires="p15">
      <p:transition spd="slow" advTm="0" p14:dur="1250">
        <p15:prstTrans prst="pageCurlDouble"/>
      </p:transition>
    </mc:Choice>
    <mc:Fallback>
      <p:transition spd="slow" advTm="0">
        <p:fade/>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https://d.book118.com/266034003110010043</a:t>
            </a:r>
          </a:p>
        </p:txBody>
      </p:sp>
    </p:spTree>
  </p:cSld>
  <p:clrMapOvr>
    <a:masterClrMapping/>
  </p:clrMapOvr>
  <p:transition/>
  <p:timing/>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KSO_WM_BEAUTIFY_FLAG" val=""/>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KSO_WM_BEAUTIFY_FLAG" val=""/>
</p:tagLst>
</file>

<file path=ppt/tags/tag17.xml><?xml version="1.0" encoding="utf-8"?>
<p:tagLst xmlns:p="http://schemas.openxmlformats.org/presentationml/2006/main">
  <p:tag name="KSO_WM_BEAUTIFY_FLAG" val=""/>
</p:tagLst>
</file>

<file path=ppt/tags/tag1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xx">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自定义 1">
      <a:majorFont>
        <a:latin typeface="Arial Black"/>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23</Paragraphs>
  <Slides>12</Slides>
  <Notes>6</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12</vt:i4>
      </vt:variant>
    </vt:vector>
  </HeadingPairs>
  <TitlesOfParts>
    <vt:vector baseType="lpstr" size="22">
      <vt:lpstr>Arial</vt:lpstr>
      <vt:lpstr>Calibri</vt:lpstr>
      <vt:lpstr>Arial Black</vt:lpstr>
      <vt:lpstr>微软雅黑</vt:lpstr>
      <vt:lpstr>等线 Light</vt:lpstr>
      <vt:lpstr>等线</vt:lpstr>
      <vt:lpstr>黑体</vt:lpstr>
      <vt:lpstr>义启小魏楷</vt:lpstr>
      <vt:lpstr>华康俪金黑 Std W8</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2024-09-11T08:20:22.309</cp:lastPrinted>
  <dcterms:created xsi:type="dcterms:W3CDTF">2024-09-11T00:20:22Z</dcterms:created>
  <dcterms:modified xsi:type="dcterms:W3CDTF">2024-09-11T00:20:24Z</dcterms:modified>
</cp:coreProperties>
</file>