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5D6F66-F081-4309-BAC1-5E55DBA002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4E47E0-629E-4F95-B488-E8C76B05C3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541A39-2493-43C2-AF1C-105F96D3E4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727699-BC7D-40A8-B235-4320315FD5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D4F6E0-9471-40DD-B337-0A30AF4195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EB3657-87B8-4505-A25C-8EC76C48A4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2545B2-A62B-4A81-BE56-494DF74654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3492CC-3A5F-46CA-9DC8-C10859C713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88016D-5FDC-4DD5-BBA2-DE7E0F9980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84AA7B-46AF-4C37-8CA7-1A14450DDA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2BA479-2FF0-4176-95E2-9B80FC7A1C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6035241003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海洋空间资源开发与国家安全高中地理人教版2019选修三\n## 1.海洋空间资源概述及其重要性\n### 1.1海洋空间资源的定义与分类\n### 1.2海洋空间资源的特点与优势\n### 1.3海洋空间资源对国家安全的战略意义\n## 2.海洋空间资源的开发利用现状\n### 2.1海洋空间资源开发的现状分析\n### 2.2海洋空间资源开发的主要领域与技术\n### 2.3海洋空间资源开发的国际合作与竞争\n## 3.海洋空间资源开发中的国家安全问题\n### 3.1海洋空间资源开发对国家安全的影响\n### 3.2海洋空间资源争夺与国家安全\n### 3.3海洋空间资源开发中的环境安全问题\n## 4.保障海洋空间资源开发与国家安全的战略措施\n### 4.1加强海洋空间资源开发的规划与管理\n### 4.2提高海洋空间资源开发的科技创新能力\n### 4.3加强海洋空间资源开发的国际合作与对话\n## 5.海洋空间资源开发与国家安全的前景展望\n### 5.1海洋空间资源开发的未来趋势与前景\n### 5.2海洋空间资源开发对国家安全的长期影响\n### 5.3海洋空间资源开发与国家安全面临的挑战与机遇\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sz="3300"/>
              <a:t>海洋空间资源开发与国家安全高中地理人教版2019选修三</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 </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descr="{&quot;isTemplate&quot;:true,&quot;type&quot;:2}"/>
        <p:cNvGrpSpPr/>
        <p:nvPr/>
      </p:nvGrpSpPr>
      <p:grpSpPr>
        <a:xfrm>
          <a:off x="0" y="0"/>
          <a:ext cx="0" cy="0"/>
        </a:xfrm>
      </p:grpSpPr>
      <p:sp>
        <p:nvSpPr>
          <p:cNvPr id="122"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海洋空间资源概述及其重要性</a:t>
            </a:r>
            <a:endParaRPr/>
          </a:p>
        </p:txBody>
      </p:sp>
      <p:sp>
        <p:nvSpPr>
          <p:cNvPr id="123"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0" name="" descr="{&quot;isTemplate&quot;:true,&quot;type&quot;:3}"/>
        <p:cNvGrpSpPr/>
        <p:nvPr/>
      </p:nvGrpSpPr>
      <p:grpSpPr>
        <a:xfrm>
          <a:off x="0" y="0"/>
          <a:ext cx="0" cy="0"/>
        </a:xfrm>
      </p:grpSpPr>
      <p:grpSp>
        <p:nvGrpSpPr>
          <p:cNvPr id="16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2" name=""/>
            <p:cNvGrpSpPr/>
            <p:nvPr/>
          </p:nvGrpSpPr>
          <p:grpSpPr>
            <a:xfrm>
              <a:off x="685800" y="3146904"/>
              <a:ext cx="5760000" cy="3225487"/>
              <a:chOff x="685800" y="3146904"/>
              <a:chExt cx="5760000" cy="3225487"/>
            </a:xfrm>
          </p:grpSpPr>
          <p:sp>
            <p:nvSpPr>
              <p:cNvPr id="16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海洋空间资源是指海洋及其上空和海底所拥有的自然资源</a:t>
                </a:r>
                <a:endParaRPr kumimoji="1" lang="en-US" altLang="zh-CN" sz="1800" b="1">
                  <a:solidFill>
                    <a:schemeClr val="bg1"/>
                  </a:solidFill>
                  <a:latin typeface="+mj-ea"/>
                  <a:ea typeface="+mj-ea"/>
                </a:endParaRPr>
              </a:p>
            </p:txBody>
          </p:sp>
          <p:sp>
            <p:nvSpPr>
              <p:cNvPr id="16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自然资源：包括海洋生物、石油、天然气、矿产等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空间资源：包括海域空间、海岸线、港口、岛屿等</a:t>
                </a:r>
                <a:endParaRPr/>
              </a:p>
            </p:txBody>
          </p:sp>
        </p:grpSp>
        <p:grpSp>
          <p:nvGrpSpPr>
            <p:cNvPr id="165" name=""/>
            <p:cNvGrpSpPr/>
            <p:nvPr/>
          </p:nvGrpSpPr>
          <p:grpSpPr>
            <a:xfrm>
              <a:off x="6016236" y="3146904"/>
              <a:ext cx="5400000" cy="3225487"/>
              <a:chOff x="6016236" y="3146904"/>
              <a:chExt cx="5400000" cy="3225487"/>
            </a:xfrm>
          </p:grpSpPr>
          <p:sp>
            <p:nvSpPr>
              <p:cNvPr id="16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海洋空间资源的分类</a:t>
                </a:r>
                <a:endParaRPr kumimoji="1" lang="en-US" altLang="zh-CN" sz="1800" b="1">
                  <a:solidFill>
                    <a:schemeClr val="bg1"/>
                  </a:solidFill>
                  <a:latin typeface="+mj-ea"/>
                  <a:ea typeface="+mj-ea"/>
                </a:endParaRPr>
              </a:p>
            </p:txBody>
          </p:sp>
          <p:sp>
            <p:nvSpPr>
              <p:cNvPr id="16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按空间分布：分为海岸带、大陆架、大陆坡、深海等区域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按资源类型：分为海洋生物资源、海洋矿产资源、海洋空间资源等</a:t>
                </a:r>
                <a:endParaRPr/>
              </a:p>
            </p:txBody>
          </p:sp>
        </p:grpSp>
      </p:grpSp>
      <p:sp>
        <p:nvSpPr>
          <p:cNvPr id="16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海洋空间资源的定义与分类</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descr="{&quot;isTemplate&quot;:true,&quot;type&quot;:3}"/>
        <p:cNvGrpSpPr/>
        <p:nvPr/>
      </p:nvGrpSpPr>
      <p:grpSpPr>
        <a:xfrm>
          <a:off x="0" y="0"/>
          <a:ext cx="0" cy="0"/>
        </a:xfrm>
      </p:grpSpPr>
      <p:grpSp>
        <p:nvGrpSpPr>
          <p:cNvPr id="170"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71" name="Group 686"/>
            <p:cNvGrpSpPr/>
            <p:nvPr/>
          </p:nvGrpSpPr>
          <p:grpSpPr>
            <a:xfrm>
              <a:off x="1075314" y="1520189"/>
              <a:ext cx="9868911" cy="2072418"/>
              <a:chOff x="1075314" y="1520189"/>
              <a:chExt cx="9868911" cy="2072418"/>
            </a:xfrm>
          </p:grpSpPr>
          <p:sp>
            <p:nvSpPr>
              <p:cNvPr id="172"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海洋生物资源：包括鱼类、贝类、藻类等，种类繁多，数量庞大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海洋矿产资源：包括石油、天然气、铁、锰等，储量巨大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海洋空间资源：包括海域空间、海岸线、港口、岛屿等，具有独特的地理优势</a:t>
                </a:r>
                <a:endParaRPr/>
              </a:p>
            </p:txBody>
          </p:sp>
          <p:sp>
            <p:nvSpPr>
              <p:cNvPr id="173"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资源丰富，种类繁多</a:t>
                </a:r>
                <a:endParaRPr/>
              </a:p>
            </p:txBody>
          </p:sp>
          <p:sp>
            <p:nvSpPr>
              <p:cNvPr id="174"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76" name="Group 691"/>
            <p:cNvGrpSpPr/>
            <p:nvPr/>
          </p:nvGrpSpPr>
          <p:grpSpPr>
            <a:xfrm>
              <a:off x="1075314" y="3881882"/>
              <a:ext cx="9868911" cy="2072418"/>
              <a:chOff x="1075314" y="3881882"/>
              <a:chExt cx="9868911" cy="2072418"/>
            </a:xfrm>
          </p:grpSpPr>
          <p:sp>
            <p:nvSpPr>
              <p:cNvPr id="177"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海洋空间资源分布在地球表面的71%以上，地域分布广泛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沿海地区易于开发，有利于资源的利用和保护 -具有重要的战略地位，对国家安全具有重要意义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海洋空间资源对于国家经济发展、国防安全等方面具有重要意义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开发利用海洋空间资源有利于提高国家的综合实力和国际地位</a:t>
                </a:r>
                <a:endParaRPr/>
              </a:p>
            </p:txBody>
          </p:sp>
          <p:sp>
            <p:nvSpPr>
              <p:cNvPr id="178"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地域分布广泛，易于开发</a:t>
                </a:r>
                <a:endParaRPr/>
              </a:p>
            </p:txBody>
          </p:sp>
          <p:sp>
            <p:nvSpPr>
              <p:cNvPr id="179"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8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海洋空间资源的特点与优势</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2" name="" descr="{&quot;isTemplate&quot;:true,&quot;type&quot;:3}"/>
        <p:cNvGrpSpPr/>
        <p:nvPr/>
      </p:nvGrpSpPr>
      <p:grpSpPr>
        <a:xfrm>
          <a:off x="0" y="0"/>
          <a:ext cx="0" cy="0"/>
        </a:xfrm>
      </p:grpSpPr>
      <p:grpSp>
        <p:nvGrpSpPr>
          <p:cNvPr id="183"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84" name=""/>
            <p:cNvGrpSpPr/>
            <p:nvPr/>
          </p:nvGrpSpPr>
          <p:grpSpPr>
            <a:xfrm>
              <a:off x="4252327" y="1207692"/>
              <a:ext cx="8485777" cy="1440001"/>
              <a:chOff x="4252327" y="1207692"/>
              <a:chExt cx="8485777" cy="1440001"/>
            </a:xfrm>
          </p:grpSpPr>
          <p:sp>
            <p:nvSpPr>
              <p:cNvPr id="185"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6"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海洋空间资源是国家经济的重要组成部分</a:t>
                </a:r>
                <a:endParaRPr lang="en-US" altLang="zh-CN" sz="2000" b="1">
                  <a:latin typeface="Microsoft YaHei" panose="020b0503020204020204" pitchFamily="34" charset="-122"/>
                  <a:ea typeface="Microsoft YaHei" panose="020b0503020204020204" pitchFamily="34" charset="-122"/>
                </a:endParaRPr>
              </a:p>
            </p:txBody>
          </p:sp>
          <p:sp>
            <p:nvSpPr>
              <p:cNvPr id="187"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海洋产业是国家经济发展的重要支柱，如海洋渔业、海洋石油、海洋旅游等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开发利用海洋空间资源有利于促进国家经济的发展和繁荣</a:t>
                </a:r>
                <a:endParaRPr/>
              </a:p>
            </p:txBody>
          </p:sp>
          <p:pic>
            <p:nvPicPr>
              <p:cNvPr id="188"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89" name=""/>
            <p:cNvGrpSpPr/>
            <p:nvPr/>
          </p:nvGrpSpPr>
          <p:grpSpPr>
            <a:xfrm>
              <a:off x="4252325" y="2998393"/>
              <a:ext cx="8485779" cy="1440000"/>
              <a:chOff x="4252325" y="2998393"/>
              <a:chExt cx="8485779" cy="1440000"/>
            </a:xfrm>
          </p:grpSpPr>
          <p:sp>
            <p:nvSpPr>
              <p:cNvPr id="190"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1"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海洋空间资源对国防安全具有重要意义</a:t>
                </a:r>
                <a:endParaRPr lang="en-US" altLang="zh-CN" sz="2000" b="1">
                  <a:latin typeface="Microsoft YaHei" panose="020b0503020204020204" pitchFamily="34" charset="-122"/>
                  <a:ea typeface="Microsoft YaHei" panose="020b0503020204020204" pitchFamily="34" charset="-122"/>
                </a:endParaRPr>
              </a:p>
            </p:txBody>
          </p:sp>
          <p:sp>
            <p:nvSpPr>
              <p:cNvPr id="192"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沿海地区是国家安全的战略前沿，对于维护国家领土主权和海洋权益具有重要意义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开发利用海洋空间资源有利于提高国家的防御能力和战略地位</a:t>
                </a:r>
                <a:endParaRPr/>
              </a:p>
            </p:txBody>
          </p:sp>
          <p:pic>
            <p:nvPicPr>
              <p:cNvPr id="193"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94" name=""/>
            <p:cNvGrpSpPr/>
            <p:nvPr/>
          </p:nvGrpSpPr>
          <p:grpSpPr>
            <a:xfrm>
              <a:off x="4252323" y="4789093"/>
              <a:ext cx="8485781" cy="1440002"/>
              <a:chOff x="4252323" y="4789093"/>
              <a:chExt cx="8485781" cy="1440002"/>
            </a:xfrm>
          </p:grpSpPr>
          <p:sp>
            <p:nvSpPr>
              <p:cNvPr id="195"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6"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海洋空间资源对国际地位具有重要意义</a:t>
                </a:r>
                <a:endParaRPr lang="en-US" altLang="zh-CN" sz="2000" b="1">
                  <a:latin typeface="Microsoft YaHei" panose="020b0503020204020204" pitchFamily="34" charset="-122"/>
                  <a:ea typeface="Microsoft YaHei" panose="020b0503020204020204" pitchFamily="34" charset="-122"/>
                </a:endParaRPr>
              </a:p>
            </p:txBody>
          </p:sp>
          <p:sp>
            <p:nvSpPr>
              <p:cNvPr id="197"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开发利用海洋空间资源有利于提高国家在国际事务中的话语权和影响力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友好的海洋空间资源开发合作有利于维护世界和平与稳定</a:t>
                </a:r>
                <a:endParaRPr/>
              </a:p>
            </p:txBody>
          </p:sp>
          <p:pic>
            <p:nvPicPr>
              <p:cNvPr id="198"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99"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海洋空间资源对国家安全的战略意义</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0" name="" descr="{&quot;isTemplate&quot;:true,&quot;type&quot;:2}"/>
        <p:cNvGrpSpPr/>
        <p:nvPr/>
      </p:nvGrpSpPr>
      <p:grpSpPr>
        <a:xfrm>
          <a:off x="0" y="0"/>
          <a:ext cx="0" cy="0"/>
        </a:xfrm>
      </p:grpSpPr>
      <p:sp>
        <p:nvSpPr>
          <p:cNvPr id="201"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海洋空间资源的开发利用现状</a:t>
            </a:r>
            <a:endParaRPr/>
          </a:p>
        </p:txBody>
      </p:sp>
      <p:sp>
        <p:nvSpPr>
          <p:cNvPr id="202"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3" name="" descr="{&quot;isTemplate&quot;:true,&quot;type&quot;:3}"/>
        <p:cNvGrpSpPr/>
        <p:nvPr/>
      </p:nvGrpSpPr>
      <p:grpSpPr>
        <a:xfrm>
          <a:off x="0" y="0"/>
          <a:ext cx="0" cy="0"/>
        </a:xfrm>
      </p:grpSpPr>
      <p:sp>
        <p:nvSpPr>
          <p:cNvPr id="20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海洋空间资源开发的现状分析</a:t>
            </a:r>
            <a:endParaRPr lang="en-US" altLang="zh-CN" sz="2800" b="1">
              <a:latin typeface="+mj-ea"/>
              <a:ea typeface="+mj-ea"/>
            </a:endParaRPr>
          </a:p>
        </p:txBody>
      </p:sp>
      <p:grpSp>
        <p:nvGrpSpPr>
          <p:cNvPr id="205"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06" name=""/>
            <p:cNvGrpSpPr/>
            <p:nvPr/>
          </p:nvGrpSpPr>
          <p:grpSpPr>
            <a:xfrm>
              <a:off x="660399" y="2074672"/>
              <a:ext cx="5100082" cy="4536540"/>
              <a:chOff x="660399" y="2074672"/>
              <a:chExt cx="5100082" cy="4536540"/>
            </a:xfrm>
          </p:grpSpPr>
          <p:sp>
            <p:nvSpPr>
              <p:cNvPr id="20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海洋空间资源开发取得显著成果</a:t>
                </a:r>
                <a:endParaRPr lang="en-US" altLang="zh-CN" sz="2000" b="1">
                  <a:latin typeface="Microsoft YaHei" panose="020b0503020204020204" pitchFamily="34" charset="-122"/>
                  <a:ea typeface="Microsoft YaHei" panose="020b0503020204020204" pitchFamily="34" charset="-122"/>
                </a:endParaRPr>
              </a:p>
            </p:txBody>
          </p:sp>
          <p:sp>
            <p:nvSpPr>
              <p:cNvPr id="20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沿海地区经济发展迅速，海洋产业成为新的经济增长点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海洋空间资源的开发利用技术不断提高，如海洋油气开发、海水淡化等</a:t>
                </a:r>
                <a:endParaRPr/>
              </a:p>
            </p:txBody>
          </p:sp>
          <p:pic>
            <p:nvPicPr>
              <p:cNvPr id="21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11" name=""/>
            <p:cNvGrpSpPr/>
            <p:nvPr/>
          </p:nvGrpSpPr>
          <p:grpSpPr>
            <a:xfrm>
              <a:off x="6431519" y="2074672"/>
              <a:ext cx="5100082" cy="4536540"/>
              <a:chOff x="660399" y="2074672"/>
              <a:chExt cx="5100082" cy="4536540"/>
            </a:xfrm>
          </p:grpSpPr>
          <p:sp>
            <p:nvSpPr>
              <p:cNvPr id="21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海洋空间资源开发面临诸多挑战</a:t>
                </a:r>
                <a:endParaRPr lang="en-US" altLang="zh-CN" sz="2000" b="1">
                  <a:latin typeface="Microsoft YaHei" panose="020b0503020204020204" pitchFamily="34" charset="-122"/>
                  <a:ea typeface="Microsoft YaHei" panose="020b0503020204020204" pitchFamily="34" charset="-122"/>
                </a:endParaRPr>
              </a:p>
            </p:txBody>
          </p:sp>
          <p:sp>
            <p:nvSpPr>
              <p:cNvPr id="21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资源开发过度，导致资源枯竭和生态环境恶化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缺乏有效的规划和管理，导致资源浪费和恶性竞争</a:t>
                </a:r>
                <a:endParaRPr/>
              </a:p>
            </p:txBody>
          </p:sp>
          <p:pic>
            <p:nvPicPr>
              <p:cNvPr id="21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6" name="" descr="{&quot;isTemplate&quot;:true,&quot;type&quot;:3}"/>
        <p:cNvGrpSpPr/>
        <p:nvPr/>
      </p:nvGrpSpPr>
      <p:grpSpPr>
        <a:xfrm>
          <a:off x="0" y="0"/>
          <a:ext cx="0" cy="0"/>
        </a:xfrm>
      </p:grpSpPr>
      <p:pic>
        <p:nvPicPr>
          <p:cNvPr id="21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9" name="Group 598"/>
            <p:cNvGrpSpPr/>
            <p:nvPr/>
          </p:nvGrpSpPr>
          <p:grpSpPr>
            <a:xfrm>
              <a:off x="763829" y="1414808"/>
              <a:ext cx="6972294" cy="2337649"/>
              <a:chOff x="763829" y="1414808"/>
              <a:chExt cx="6972294" cy="2337649"/>
            </a:xfrm>
          </p:grpSpPr>
          <p:sp>
            <p:nvSpPr>
              <p:cNvPr id="22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海洋空间资源开发的主要领域</a:t>
                </a:r>
                <a:endParaRPr/>
              </a:p>
            </p:txBody>
          </p:sp>
          <p:sp>
            <p:nvSpPr>
              <p:cNvPr id="22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海洋生物资源开发：包括渔业、养殖业等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海洋矿产资源开发：包括石油、天然气、铁、锰等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海洋空间资源开发：包括海域空间利用、海岸线开发、港口建设等</a:t>
                </a:r>
                <a:endParaRPr/>
              </a:p>
            </p:txBody>
          </p:sp>
          <p:sp>
            <p:nvSpPr>
              <p:cNvPr id="22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6" name="Group 591"/>
            <p:cNvGrpSpPr/>
            <p:nvPr/>
          </p:nvGrpSpPr>
          <p:grpSpPr>
            <a:xfrm>
              <a:off x="689593" y="3949139"/>
              <a:ext cx="7078256" cy="2128975"/>
              <a:chOff x="689593" y="3949139"/>
              <a:chExt cx="7078256" cy="2128975"/>
            </a:xfrm>
          </p:grpSpPr>
          <p:sp>
            <p:nvSpPr>
              <p:cNvPr id="22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海洋空间资源开发的先进技术</a:t>
                </a:r>
                <a:endParaRPr/>
              </a:p>
            </p:txBody>
          </p:sp>
          <p:sp>
            <p:nvSpPr>
              <p:cNvPr id="22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海洋油气开发技术：如地震勘探、钻探技术等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海水淡化技术：如反渗透法、蒸馏法等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海洋空间资源利用技术：如海洋能开发、海洋工程建筑技术等</a:t>
                </a:r>
                <a:endParaRPr/>
              </a:p>
            </p:txBody>
          </p:sp>
          <p:sp>
            <p:nvSpPr>
              <p:cNvPr id="22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海洋空间资源开发的主要领域与技术</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4" name="" descr="{&quot;isTemplate&quot;:true,&quot;type&quot;:3}"/>
        <p:cNvGrpSpPr/>
        <p:nvPr/>
      </p:nvGrpSpPr>
      <p:grpSpPr>
        <a:xfrm>
          <a:off x="0" y="0"/>
          <a:ext cx="0" cy="0"/>
        </a:xfrm>
      </p:grpSpPr>
      <p:pic>
        <p:nvPicPr>
          <p:cNvPr id="23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7" name="Group 598"/>
            <p:cNvGrpSpPr/>
            <p:nvPr/>
          </p:nvGrpSpPr>
          <p:grpSpPr>
            <a:xfrm>
              <a:off x="763829" y="1414808"/>
              <a:ext cx="6972294" cy="2337649"/>
              <a:chOff x="763829" y="1414808"/>
              <a:chExt cx="6972294" cy="2337649"/>
            </a:xfrm>
          </p:grpSpPr>
          <p:sp>
            <p:nvSpPr>
              <p:cNvPr id="23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海洋空间资源开发的国际合作</a:t>
                </a:r>
                <a:endParaRPr/>
              </a:p>
            </p:txBody>
          </p:sp>
          <p:sp>
            <p:nvSpPr>
              <p:cNvPr id="23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各国政府间的合作：如海洋资源开发合作项目、海洋环境保护合作等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国际组织的参与：如联合国、世界银行等国际组织提供资金和技术支持</a:t>
                </a:r>
                <a:endParaRPr/>
              </a:p>
            </p:txBody>
          </p:sp>
          <p:sp>
            <p:nvSpPr>
              <p:cNvPr id="24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4" name="Group 591"/>
            <p:cNvGrpSpPr/>
            <p:nvPr/>
          </p:nvGrpSpPr>
          <p:grpSpPr>
            <a:xfrm>
              <a:off x="689593" y="3949139"/>
              <a:ext cx="7078256" cy="2128975"/>
              <a:chOff x="689593" y="3949139"/>
              <a:chExt cx="7078256" cy="2128975"/>
            </a:xfrm>
          </p:grpSpPr>
          <p:sp>
            <p:nvSpPr>
              <p:cNvPr id="24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海洋空间资源开发的竞争</a:t>
                </a:r>
                <a:endParaRPr/>
              </a:p>
            </p:txBody>
          </p:sp>
          <p:sp>
            <p:nvSpPr>
              <p:cNvPr id="24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各国之间的竞争：如抢占海洋资源、争夺海洋权益等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企业之间的竞争：如海洋资源开发企业之间的技术、市场份额等竞争</a:t>
                </a:r>
                <a:endParaRPr/>
              </a:p>
            </p:txBody>
          </p:sp>
          <p:sp>
            <p:nvSpPr>
              <p:cNvPr id="24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海洋空间资源开发的国际合作与竞争</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海洋空间资源开发中的国家安全问题</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sp>
        <p:nvSpPr>
          <p:cNvPr id="1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海洋空间资源开发对国家安全的影响</a:t>
            </a:r>
            <a:endParaRPr lang="en-US" altLang="zh-CN" sz="2800" b="1">
              <a:latin typeface="+mj-ea"/>
              <a:ea typeface="+mj-ea"/>
            </a:endParaRPr>
          </a:p>
        </p:txBody>
      </p:sp>
      <p:grpSp>
        <p:nvGrpSpPr>
          <p:cNvPr id="11"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2" name=""/>
            <p:cNvGrpSpPr/>
            <p:nvPr/>
          </p:nvGrpSpPr>
          <p:grpSpPr>
            <a:xfrm>
              <a:off x="660399" y="2074672"/>
              <a:ext cx="5100082" cy="4536540"/>
              <a:chOff x="660399" y="2074672"/>
              <a:chExt cx="5100082" cy="4536540"/>
            </a:xfrm>
          </p:grpSpPr>
          <p:sp>
            <p:nvSpPr>
              <p:cNvPr id="1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海洋空间资源开发对国家经济安全的影响</a:t>
                </a:r>
                <a:endParaRPr lang="en-US" altLang="zh-CN" sz="2000" b="1">
                  <a:latin typeface="Microsoft YaHei" panose="020b0503020204020204" pitchFamily="34" charset="-122"/>
                  <a:ea typeface="Microsoft YaHei" panose="020b0503020204020204" pitchFamily="34" charset="-122"/>
                </a:endParaRPr>
              </a:p>
            </p:txBody>
          </p:sp>
          <p:sp>
            <p:nvSpPr>
              <p:cNvPr id="1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开发利用海洋空间资源有利于国家经济发展，提高国家经济实力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资源枯竭、生态环境恶化等问题可能导致国家经济安全受到威胁</a:t>
                </a:r>
                <a:endParaRPr/>
              </a:p>
            </p:txBody>
          </p:sp>
          <p:pic>
            <p:nvPicPr>
              <p:cNvPr id="1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7" name=""/>
            <p:cNvGrpSpPr/>
            <p:nvPr/>
          </p:nvGrpSpPr>
          <p:grpSpPr>
            <a:xfrm>
              <a:off x="6431519" y="2074672"/>
              <a:ext cx="5100082" cy="4536540"/>
              <a:chOff x="660399" y="2074672"/>
              <a:chExt cx="5100082" cy="4536540"/>
            </a:xfrm>
          </p:grpSpPr>
          <p:sp>
            <p:nvSpPr>
              <p:cNvPr id="1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海洋空间资源开发对国防安全的影响</a:t>
                </a:r>
                <a:endParaRPr lang="en-US" altLang="zh-CN" sz="2000" b="1">
                  <a:latin typeface="Microsoft YaHei" panose="020b0503020204020204" pitchFamily="34" charset="-122"/>
                  <a:ea typeface="Microsoft YaHei" panose="020b0503020204020204" pitchFamily="34" charset="-122"/>
                </a:endParaRPr>
              </a:p>
            </p:txBody>
          </p:sp>
          <p:sp>
            <p:nvSpPr>
              <p:cNvPr id="2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沿海地区是国家安全的战略前沿，开发利用海洋空间资源有利于提高国防安全能力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缺乏有效的规划和管理可能导致资源浪费和恶性竞争，影响国防安全</a:t>
                </a:r>
                <a:endParaRPr/>
              </a:p>
            </p:txBody>
          </p:sp>
          <p:pic>
            <p:nvPicPr>
              <p:cNvPr id="2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https://d.book118.com/266035241003010052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海洋空间资源开发与国家安全高中地理人教版2019选修三</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2024-09-18T02:29:54.078</cp:lastPrinted>
  <dcterms:created xsi:type="dcterms:W3CDTF">2024-09-17T18:29:54Z</dcterms:created>
  <dcterms:modified xsi:type="dcterms:W3CDTF">2024-09-17T18:29:55Z</dcterms:modified>
</cp:coreProperties>
</file>