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1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51CD1-2BC7-45F4-8E75-D3E723269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32894-1539-41A0-B054-EEBDB9A19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1803B-1906-401A-AA3A-3D58180B4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C57EC-BAEC-4581-ADE3-D623D4328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1AE4CD-2D5E-4838-9AF2-058E13E85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A05D94-A888-4E38-B14E-ADEFBEC0A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A29E21-6C6B-47F0-99B4-2D3CF002B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D963B-534D-41D8-8D23-8F42D46A6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72DF0-77CC-41FD-9D6F-4F49E0DC9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022F8-118B-4FA2-91BE-005B8481C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1D825-1210-4D9F-9C64-404F01F66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147" r:id="rId2"/>
    <p:sldLayoutId id="2147491148" r:id="rId3"/>
    <p:sldLayoutId id="2147491149" r:id="rId4"/>
    <p:sldLayoutId id="2147491150" r:id="rId5"/>
    <p:sldLayoutId id="2147491151" r:id="rId6"/>
    <p:sldLayoutId id="2147491152" r:id="rId7"/>
    <p:sldLayoutId id="2147491153" r:id="rId8"/>
    <p:sldLayoutId id="2147491154" r:id="rId9"/>
    <p:sldLayoutId id="2147491155" r:id="rId10"/>
    <p:sldLayoutId id="214749115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43004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同济大学微积分第三版课件第二章第十一节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课件概述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第二章第十一节内容介绍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教学方法与技巧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学习建议与指导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常见问题与解答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课件概述</a:t>
            </a:r>
            <a:endParaRPr lang="zh-CN" altLang="en-US"/>
          </a:p>
        </p:txBody>
      </p:sp>
      <p:sp>
        <p:nvSpPr>
          <p:cNvPr id="10490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课件简介</a:t>
            </a:r>
            <a:endParaRPr lang="zh-CN" altLang="en-US"/>
          </a:p>
        </p:txBody>
      </p:sp>
      <p:sp>
        <p:nvSpPr>
          <p:cNvPr id="1049114" name="任意多边形 28"/>
          <p:cNvSpPr/>
          <p:nvPr>
            <p:custDataLst>
              <p:tags r:id="rId2"/>
            </p:custDataLst>
          </p:nvPr>
        </p:nvSpPr>
        <p:spPr>
          <a:xfrm>
            <a:off x="1747254" y="3217987"/>
            <a:ext cx="364282" cy="169697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49116" name="任意多边形 26"/>
          <p:cNvSpPr/>
          <p:nvPr>
            <p:custDataLst>
              <p:tags r:id="rId3"/>
            </p:custDataLst>
          </p:nvPr>
        </p:nvSpPr>
        <p:spPr>
          <a:xfrm>
            <a:off x="1701247" y="3363549"/>
            <a:ext cx="457050" cy="4570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1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9118" name="任意多边形 45"/>
          <p:cNvSpPr/>
          <p:nvPr>
            <p:custDataLst>
              <p:tags r:id="rId4"/>
            </p:custDataLst>
          </p:nvPr>
        </p:nvSpPr>
        <p:spPr>
          <a:xfrm>
            <a:off x="1747254" y="5578658"/>
            <a:ext cx="364282" cy="169697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49120" name="任意多边形 46"/>
          <p:cNvSpPr/>
          <p:nvPr>
            <p:custDataLst>
              <p:tags r:id="rId5"/>
            </p:custDataLst>
          </p:nvPr>
        </p:nvSpPr>
        <p:spPr>
          <a:xfrm>
            <a:off x="1701247" y="5724220"/>
            <a:ext cx="457050" cy="4570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4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9122" name="任意多边形 49"/>
          <p:cNvSpPr/>
          <p:nvPr>
            <p:custDataLst>
              <p:tags r:id="rId6"/>
            </p:custDataLst>
          </p:nvPr>
        </p:nvSpPr>
        <p:spPr>
          <a:xfrm>
            <a:off x="5910482" y="3217987"/>
            <a:ext cx="364282" cy="169697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49124" name="任意多边形 50"/>
          <p:cNvSpPr/>
          <p:nvPr>
            <p:custDataLst>
              <p:tags r:id="rId7"/>
            </p:custDataLst>
          </p:nvPr>
        </p:nvSpPr>
        <p:spPr>
          <a:xfrm>
            <a:off x="5864475" y="3363549"/>
            <a:ext cx="457050" cy="4570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2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9126" name="任意多边形 53"/>
          <p:cNvSpPr/>
          <p:nvPr>
            <p:custDataLst>
              <p:tags r:id="rId8"/>
            </p:custDataLst>
          </p:nvPr>
        </p:nvSpPr>
        <p:spPr>
          <a:xfrm>
            <a:off x="5910482" y="5578658"/>
            <a:ext cx="364282" cy="169697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49128" name="任意多边形 54"/>
          <p:cNvSpPr/>
          <p:nvPr>
            <p:custDataLst>
              <p:tags r:id="rId9"/>
            </p:custDataLst>
          </p:nvPr>
        </p:nvSpPr>
        <p:spPr>
          <a:xfrm>
            <a:off x="5864475" y="5724220"/>
            <a:ext cx="457050" cy="4570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5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9130" name="任意多边形 57"/>
          <p:cNvSpPr/>
          <p:nvPr>
            <p:custDataLst>
              <p:tags r:id="rId10"/>
            </p:custDataLst>
          </p:nvPr>
        </p:nvSpPr>
        <p:spPr>
          <a:xfrm>
            <a:off x="10073710" y="3217987"/>
            <a:ext cx="364282" cy="169697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49132" name="任意多边形 58"/>
          <p:cNvSpPr/>
          <p:nvPr>
            <p:custDataLst>
              <p:tags r:id="rId11"/>
            </p:custDataLst>
          </p:nvPr>
        </p:nvSpPr>
        <p:spPr>
          <a:xfrm>
            <a:off x="10027703" y="3363549"/>
            <a:ext cx="457050" cy="4570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3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9134" name="任意多边形 61"/>
          <p:cNvSpPr/>
          <p:nvPr>
            <p:custDataLst>
              <p:tags r:id="rId12"/>
            </p:custDataLst>
          </p:nvPr>
        </p:nvSpPr>
        <p:spPr>
          <a:xfrm>
            <a:off x="10073710" y="5578658"/>
            <a:ext cx="364282" cy="169697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49136" name="任意多边形 62"/>
          <p:cNvSpPr/>
          <p:nvPr>
            <p:custDataLst>
              <p:tags r:id="rId13"/>
            </p:custDataLst>
          </p:nvPr>
        </p:nvSpPr>
        <p:spPr>
          <a:xfrm>
            <a:off x="10027703" y="5724220"/>
            <a:ext cx="457050" cy="4570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6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9138" name="圆角矩形 3"/>
          <p:cNvSpPr/>
          <p:nvPr>
            <p:custDataLst>
              <p:tags r:id="rId14"/>
            </p:custDataLst>
          </p:nvPr>
        </p:nvSpPr>
        <p:spPr>
          <a:xfrm>
            <a:off x="4761069" y="1558730"/>
            <a:ext cx="2664617" cy="1659257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教学目标：明确该节课程的教学目标和要求，包括知识、能力和素质方面的要求。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4"/>
          <p:cNvSpPr/>
          <p:nvPr>
            <p:custDataLst>
              <p:tags r:id="rId15"/>
            </p:custDataLst>
          </p:nvPr>
        </p:nvSpPr>
        <p:spPr>
          <a:xfrm>
            <a:off x="608400" y="1558730"/>
            <a:ext cx="2664617" cy="1659257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课件概述：简要介绍同济大学微积分第三版课件第二章第十一节的内容和特点。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5"/>
          <p:cNvSpPr/>
          <p:nvPr>
            <p:custDataLst>
              <p:tags r:id="rId16"/>
            </p:custDataLst>
          </p:nvPr>
        </p:nvSpPr>
        <p:spPr>
          <a:xfrm>
            <a:off x="8913738" y="1558730"/>
            <a:ext cx="2664617" cy="1659257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教学内容：详细介绍该节课程的教学内容，包括知识点、例题和习题等。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6"/>
          <p:cNvSpPr/>
          <p:nvPr>
            <p:custDataLst>
              <p:tags r:id="rId17"/>
            </p:custDataLst>
          </p:nvPr>
        </p:nvSpPr>
        <p:spPr>
          <a:xfrm>
            <a:off x="4761069" y="3926188"/>
            <a:ext cx="2664617" cy="1659257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教学方法与手段：介绍该节课程所采用的教学方法，如讲授、讨论、练习等，以及所采用的教学手段，如板书、PPT等。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7"/>
          <p:cNvSpPr/>
          <p:nvPr>
            <p:custDataLst>
              <p:tags r:id="rId18"/>
            </p:custDataLst>
          </p:nvPr>
        </p:nvSpPr>
        <p:spPr>
          <a:xfrm>
            <a:off x="608400" y="3926188"/>
            <a:ext cx="2664617" cy="1659257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教学重点与难点：指出该节课程的教学重点和难点，并给出相应的解决方法。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8"/>
          <p:cNvSpPr/>
          <p:nvPr>
            <p:custDataLst>
              <p:tags r:id="rId19"/>
            </p:custDataLst>
          </p:nvPr>
        </p:nvSpPr>
        <p:spPr>
          <a:xfrm>
            <a:off x="8913738" y="3926188"/>
            <a:ext cx="2664617" cy="1659257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教学评价与反馈：对该节课程的教学效果进行评价，并给出相应的反馈和建议。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课件结构</a:t>
            </a:r>
            <a:endParaRPr lang="zh-CN" altLang="en-US"/>
          </a:p>
        </p:txBody>
      </p:sp>
      <p:sp>
        <p:nvSpPr>
          <p:cNvPr id="104918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课件练习：提供相关练习题和答案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课件目录：列出章节和知识点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课件内容：详细介绍每个知识点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课件总结：总结本节知识点和重点难点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2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内容丰富：涵盖了同济大学微积分第三版第二章第十一节的主要知识点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结构清晰：按照知识点进行分类，便于学生理解和掌握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图文并茂：通过图表、图像等形式，帮助学生更好地理解抽象概念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练习题丰富：提供了大量的练习题，帮助学生巩固所学知识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第二章第十一节内容介绍</a:t>
            </a:r>
            <a:endParaRPr lang="zh-CN" altLang="en-US"/>
          </a:p>
        </p:txBody>
      </p:sp>
      <p:sp>
        <p:nvSpPr>
          <p:cNvPr id="104930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知识点梳理</a:t>
            </a:r>
            <a:endParaRPr lang="zh-CN" altLang="en-US"/>
          </a:p>
        </p:txBody>
      </p:sp>
      <p:sp>
        <p:nvSpPr>
          <p:cNvPr id="104937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知识点2：极限的运算规则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知识点1：极限的定义与性质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知识点3：无穷小与无穷大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知识点4：函数的连续性与间断点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重点难点解析</a:t>
            </a:r>
            <a:endParaRPr lang="zh-CN" altLang="en-US"/>
          </a:p>
        </p:txBody>
      </p:sp>
      <p:sp>
        <p:nvSpPr>
          <p:cNvPr id="104942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典型例题分析：通过分析典型例题，让学生更好地理解和掌握微积分的基本概念和计算方法。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重点知识点：本节主要介绍了微积分的基本概念、极限、导数等重点知识点，需要学生掌握和理解。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难点解析：对于一些难以理解的概念和计算方法，需要教师进行详细的讲解和示范，帮助学生理解和掌握。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课后习题答案：提供课后习题的答案，方便学生进行自我检测和巩固所学知识。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典型例题解析</a:t>
            </a:r>
            <a:endParaRPr lang="zh-CN" altLang="en-US"/>
          </a:p>
        </p:txBody>
      </p:sp>
      <p:sp>
        <p:nvSpPr>
          <p:cNvPr id="10494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题目来源：教材中的例题或经典问题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解题思路：详细解析题目解答过程，突出重点和难点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知识点应用：分析题目涉及的知识点，并说明如何应用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总结与反思：对题目进行总结，并思考如何改进教学方法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教学方法与技巧</a:t>
            </a:r>
            <a:endParaRPr lang="zh-CN" altLang="en-US"/>
          </a:p>
        </p:txBody>
      </p:sp>
      <p:sp>
        <p:nvSpPr>
          <p:cNvPr id="10495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https://d.book118.com/266043004025010031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1_1"/>
  <p:tag name="KSO_WM_UNIT_INDEX" val="1_1_1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1_2"/>
  <p:tag name="KSO_WM_UNIT_INDEX" val="1_1_2"/>
  <p:tag name="KSO_WM_UNIT_LAYERLEVEL" val="1_1_1"/>
  <p:tag name="KSO_WM_UNIT_PRESET_TEXT" val="1"/>
  <p:tag name="KSO_WM_UNIT_SUBTYPE" val="d"/>
  <p:tag name="KSO_WM_UNIT_TEXT_FILL_FORE_SCHEMECOLOR_INDEX_BRIGHTNESS" val="0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4_1"/>
  <p:tag name="KSO_WM_UNIT_INDEX" val="1_4_1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4_2"/>
  <p:tag name="KSO_WM_UNIT_INDEX" val="1_4_2"/>
  <p:tag name="KSO_WM_UNIT_LAYERLEVEL" val="1_1_1"/>
  <p:tag name="KSO_WM_UNIT_PRESET_TEXT" val="4"/>
  <p:tag name="KSO_WM_UNIT_SUBTYPE" val="d"/>
  <p:tag name="KSO_WM_UNIT_TEXT_FILL_FORE_SCHEMECOLOR_INDEX_BRIGHTNESS" val="0"/>
  <p:tag name="KSO_WM_UNIT_TEXT_FILL_TYPE" val="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2_1"/>
  <p:tag name="KSO_WM_UNIT_INDEX" val="1_2_1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2_2"/>
  <p:tag name="KSO_WM_UNIT_INDEX" val="1_2_2"/>
  <p:tag name="KSO_WM_UNIT_LAYERLEVEL" val="1_1_1"/>
  <p:tag name="KSO_WM_UNIT_PRESET_TEXT" val="2"/>
  <p:tag name="KSO_WM_UNIT_SUBTYPE" val="d"/>
  <p:tag name="KSO_WM_UNIT_TEXT_FILL_FORE_SCHEMECOLOR_INDEX_BRIGHTNESS" val="0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5_1"/>
  <p:tag name="KSO_WM_UNIT_INDEX" val="1_5_1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5_2"/>
  <p:tag name="KSO_WM_UNIT_INDEX" val="1_5_2"/>
  <p:tag name="KSO_WM_UNIT_LAYERLEVEL" val="1_1_1"/>
  <p:tag name="KSO_WM_UNIT_PRESET_TEXT" val="5"/>
  <p:tag name="KSO_WM_UNIT_SUBTYPE" val="d"/>
  <p:tag name="KSO_WM_UNIT_TEXT_FILL_FORE_SCHEMECOLOR_INDEX_BRIGHTNESS" val="0"/>
  <p:tag name="KSO_WM_UNIT_TEXT_FILL_TYPE" val="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3_1"/>
  <p:tag name="KSO_WM_UNIT_INDEX" val="1_3_1"/>
  <p:tag name="KSO_WM_UNIT_LAYERLEVEL" val="1_1_1"/>
  <p:tag name="KSO_WM_UNIT_PRESET_TEXT" val="3"/>
  <p:tag name="KSO_WM_UNIT_SUBTYPE" val="d"/>
  <p:tag name="KSO_WM_UNIT_TEXT_FILL_FORE_SCHEMECOLOR_INDEX_BRIGHTNESS" val="0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6_1"/>
  <p:tag name="KSO_WM_UNIT_INDEX" val="1_6_1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6_2"/>
  <p:tag name="KSO_WM_UNIT_INDEX" val="1_6_2"/>
  <p:tag name="KSO_WM_UNIT_LAYERLEVEL" val="1_1_1"/>
  <p:tag name="KSO_WM_UNIT_PRESET_TEXT" val="6"/>
  <p:tag name="KSO_WM_UNIT_SUBTYPE" val="d"/>
  <p:tag name="KSO_WM_UNIT_TEXT_FILL_FORE_SCHEMECOLOR_INDEX_BRIGHTNESS" val="0"/>
  <p:tag name="KSO_WM_UNIT_TEXT_FILL_TYPE" val="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78_6*l_h_f*1_2_1"/>
  <p:tag name="KSO_WM_UNIT_INDEX" val="1_2_1"/>
  <p:tag name="KSO_WM_UNIT_LAYERLEVEL" val="1_1_1"/>
  <p:tag name="KSO_WM_UNIT_NOCLEAR" val="0"/>
  <p:tag name="KSO_WM_UNIT_PRESET_TEXT" val="单击此处添加 文本具体内容"/>
  <p:tag name="KSO_WM_UNIT_SUBTYPE" val="a"/>
  <p:tag name="KSO_WM_UNIT_TYPE" val="l_h_f"/>
  <p:tag name="KSO_WM_UNIT_VALUE" val="5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78_6*l_h_f*1_1_1"/>
  <p:tag name="KSO_WM_UNIT_INDEX" val="1_1_1"/>
  <p:tag name="KSO_WM_UNIT_LAYERLEVEL" val="1_1_1"/>
  <p:tag name="KSO_WM_UNIT_NOCLEAR" val="0"/>
  <p:tag name="KSO_WM_UNIT_PRESET_TEXT" val="单击此处添加 文本具体内容"/>
  <p:tag name="KSO_WM_UNIT_SUBTYPE" val="a"/>
  <p:tag name="KSO_WM_UNIT_TYPE" val="l_h_f"/>
  <p:tag name="KSO_WM_UNIT_VALUE" val="5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78_6*l_h_f*1_3_1"/>
  <p:tag name="KSO_WM_UNIT_INDEX" val="1_3_1"/>
  <p:tag name="KSO_WM_UNIT_LAYERLEVEL" val="1_1_1"/>
  <p:tag name="KSO_WM_UNIT_NOCLEAR" val="0"/>
  <p:tag name="KSO_WM_UNIT_PRESET_TEXT" val="单击此处添加 文本具体内容"/>
  <p:tag name="KSO_WM_UNIT_SUBTYPE" val="a"/>
  <p:tag name="KSO_WM_UNIT_TYPE" val="l_h_f"/>
  <p:tag name="KSO_WM_UNIT_VALUE" val="5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78_6*l_h_f*1_5_1"/>
  <p:tag name="KSO_WM_UNIT_INDEX" val="1_5_1"/>
  <p:tag name="KSO_WM_UNIT_LAYERLEVEL" val="1_1_1"/>
  <p:tag name="KSO_WM_UNIT_NOCLEAR" val="0"/>
  <p:tag name="KSO_WM_UNIT_PRESET_TEXT" val="单击此处添加 文本具体内容"/>
  <p:tag name="KSO_WM_UNIT_SUBTYPE" val="a"/>
  <p:tag name="KSO_WM_UNIT_TYPE" val="l_h_f"/>
  <p:tag name="KSO_WM_UNIT_VALUE" val="5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78_6*l_h_f*1_4_1"/>
  <p:tag name="KSO_WM_UNIT_INDEX" val="1_4_1"/>
  <p:tag name="KSO_WM_UNIT_LAYERLEVEL" val="1_1_1"/>
  <p:tag name="KSO_WM_UNIT_NOCLEAR" val="0"/>
  <p:tag name="KSO_WM_UNIT_PRESET_TEXT" val="单击此处添加 文本具体内容"/>
  <p:tag name="KSO_WM_UNIT_SUBTYPE" val="a"/>
  <p:tag name="KSO_WM_UNIT_TYPE" val="l_h_f"/>
  <p:tag name="KSO_WM_UNIT_VALUE" val="5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78_6*l_h_f*1_6_1"/>
  <p:tag name="KSO_WM_UNIT_INDEX" val="1_6_1"/>
  <p:tag name="KSO_WM_UNIT_LAYERLEVEL" val="1_1_1"/>
  <p:tag name="KSO_WM_UNIT_NOCLEAR" val="0"/>
  <p:tag name="KSO_WM_UNIT_PRESET_TEXT" val="单击此处添加 文本具体内容"/>
  <p:tag name="KSO_WM_UNIT_SUBTYPE" val="a"/>
  <p:tag name="KSO_WM_UNIT_TYPE" val="l_h_f"/>
  <p:tag name="KSO_WM_UNIT_VALUE" val="5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6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同济大学微积分第三版课件第二章第十一节</vt:lpstr>
      <vt:lpstr>目录</vt:lpstr>
      <vt:lpstr>添加章节标题</vt:lpstr>
      <vt:lpstr>课件概述</vt:lpstr>
      <vt:lpstr>PowerPoint Presentation</vt:lpstr>
      <vt:lpstr>课件简介</vt:lpstr>
      <vt:lpstr>课件结构</vt:lpstr>
      <vt:lpstr>课件特点</vt:lpstr>
      <vt:lpstr>第二章第十一节内容介绍</vt:lpstr>
      <vt:lpstr>PowerPoint Presentation</vt:lpstr>
      <vt:lpstr>知识点梳理</vt:lpstr>
      <vt:lpstr>重点难点解析</vt:lpstr>
      <vt:lpstr>典型例题解析</vt:lpstr>
      <vt:lpstr>教学方法与技巧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2024-08-29T13:30:04.224</cp:lastPrinted>
  <dcterms:created xsi:type="dcterms:W3CDTF">2024-08-29T05:30:04Z</dcterms:created>
  <dcterms:modified xsi:type="dcterms:W3CDTF">2024-08-29T05:30:06Z</dcterms:modified>
</cp:coreProperties>
</file>