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2C9F04-4B22-4A13-B7CE-0F83E95B91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387623-4656-4D94-A91F-2CE9C03874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C39D95-F958-4AFE-8BF8-B931980E89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E3206E-2D49-4B18-910A-09DE272D965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BC0CA9-F24B-4EB4-944D-A920D4EAD4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150DFB2-A29D-454A-9D35-97484DD735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577DE8-64DB-44DB-9072-3612FC88A65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1C93F4-486B-4FF2-9437-1B8B44E132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A35C7-94CE-45D9-9445-A2680CA261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9C20D9-E5EE-427D-98A8-9D9CC9D83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4426B-104E-4B25-ADE7-63B36B619B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6050054211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a:ln w="9525">
            <a:solidFill>
              <a:schemeClr val="accent1">
                <a:alpha val="100000"/>
              </a:schemeClr>
            </a:solidFill>
          </a:ln>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:文小库</a:t>
            </a:r>
            <a:endParaRPr lang="en-US" sz="1100"/>
          </a:p>
        </p:txBody>
      </p:sp>
      <p:sp>
        <p:nvSpPr>
          <p:cNvPr id="3" name="AutoShape 3"/>
          <p:cNvSpPr/>
          <p:nvPr/>
        </p:nvSpPr>
        <p:spPr>
          <a:xfrm>
            <a:off x="6369054" y="4673857"/>
            <a:ext cx="2068238" cy="271780"/>
          </a:xfrm>
          <a:prstGeom prst="rect">
            <a:avLst/>
          </a:prstGeom>
          <a:noFill/>
          <a:ln w="9525">
            <a:solidFill>
              <a:schemeClr val="accent1">
                <a:alpha val="100000"/>
              </a:schemeClr>
            </a:solidFill>
          </a:ln>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2024-02-02</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民事责任</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民事责任概述</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民事责任构成要件</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民事责任类型划分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民事责任承担方式探讨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民事责任追究程序与救济途径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跨境民事责任问题探讨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民事责任概述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21" r="5321"/>
          <a:stretch>
            <a:fillRect/>
          </a:stretch>
        </p:blipFill>
        <p:spPr>
          <a:xfrm>
            <a:off x="4821847" y="1611542"/>
            <a:ext cx="6129450" cy="4573004"/>
          </a:xfrm>
          <a:prstGeom prst="rect">
            <a:avLst/>
          </a:prstGeom>
        </p:spPr>
      </p:pic>
      <p:sp>
        <p:nvSpPr>
          <p:cNvPr id="3" name="TextBox 3"/>
          <p:cNvSpPr txBox="1"/>
          <p:nvPr/>
        </p:nvSpPr>
        <p:spPr>
          <a:xfrm>
            <a:off x="539110" y="1455569"/>
            <a:ext cx="4076700" cy="14287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民事责任是指民事主体因违反民事义务或侵害他人合法权益而应承担的法律责任。</a:t>
            </a:r>
          </a:p>
        </p:txBody>
      </p:sp>
      <p:sp>
        <p:nvSpPr>
          <p:cNvPr id="4" name="TextBox 4"/>
          <p:cNvSpPr txBox="1"/>
          <p:nvPr/>
        </p:nvSpPr>
        <p:spPr>
          <a:xfrm>
            <a:off x="539110" y="3178907"/>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民事责任属于私法责任，主要涉及平等主体之间的财产关系和人身关系。</a:t>
            </a:r>
          </a:p>
        </p:txBody>
      </p:sp>
      <p:sp>
        <p:nvSpPr>
          <p:cNvPr id="5" name="TextBox 5"/>
          <p:cNvSpPr txBox="1"/>
          <p:nvPr/>
        </p:nvSpPr>
        <p:spPr>
          <a:xfrm>
            <a:off x="539110" y="4746271"/>
            <a:ext cx="4076700" cy="14382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民事责任以恢复被侵害的民事权益为目的，具有补偿性。</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定义与性质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调整对象不同</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责任性质不同</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强制程度不同</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构成要件不同</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民事责任与刑事责任区别</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民事责任的强制程度较弱，主要依靠当事人自觉履行；刑事责任的强制程度较强，由国家强制力保证执行。</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民事责任属于私法责任，以补偿为主；刑事责任属于公法责任，以惩罚为主。</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民事责任调整平等主体之间的关系，而刑事责任调整国家与个人之间的关系。</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民事责任的构成要件包括行为、过错、损害事实和因果关系；刑事责任的构成要件包括犯罪主体、犯罪主观方面、犯罪客体和犯罪客观方面。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保护民事权益</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制裁违法行为</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恢复社会秩序</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促进经济发展</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民事责任制度目的和作用</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民事责任制度旨在保护民事主体的合法权益，维护社会公平正义。</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通过对违法行为的制裁，民事责任制度能够起到警示和预防作用。</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民事责任制度通过恢复被侵害的民事权益，有助于维护社会稳定和秩序。</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完善的民事责任制度能够降低交易成本，提高市场效率，促进经济发展。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民事责任构成要件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违反法律规定</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违反民事义务</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违法行为存在</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行为人的行为必须违反国家现行法律规定，包括法律、行政法规、地方性法规等。</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行为人未履行民事义务或履行民事义务不符合约定，如合同违约、侵权行为等。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359" b="835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财产损害</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人身损害</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精神损害</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包括直接损失和间接损失，如物品损坏、医疗费用、收入减少等。</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包括生命、健康、身体权等方面的损害，如致残、致死等。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如名誉权、隐私权等受到侵害，导致精神痛苦、心理压力等。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损害事实发生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因果关系认定</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行为人的行为直接导致损害结果的发生。</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行为人的行为间接导致损害结果的发生，需结合其他因素共同作用。</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在特定情况下，根据法律规定或司法实践，可以推定行为人的行为与损害结果之间存在因果关系。</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直接因果关系</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间接因果关系</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推定因果关系</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过错认定</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无过错责任</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过错推定</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过错责任原则适用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在特定情况下，法律规定行为人即使无过错也需承担民事责任，如产品责任、环境污染责任等。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在特定情况下，法律规定推定行为人具有过错，需由其证明自己无过错才能免责。</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根据行为人主观上是否存在故意或过失来判断其是否具有过错。</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民事责任类型划分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716" b="571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基于合同关系产生的责任，如违约责任、履行不能责任等。合同责任通常要求当事人之间存在有效的合同关系，并且一方当事人违反了合同义务。</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非基于合同关系产生的责任，如侵权责任、不当得利责任等。非合同责任通常是由于一方当事人的行为侵犯了另一方当事人的权益而产生的。</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合同责任与非合同责任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非合同责任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合同责任</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9250" r="925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包括过错责任、无过错责任和公平责任。过错责任要求侵权人存在过错才承担责任；无过错责任则不考虑侵权人是否存在过错，只要损害发生就承担责任；公平责任则是根据公平原则分担损失。</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侵权责任类型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有法定性、强制性、补偿性和制裁性等特点。法定性指侵权责任由法律规定；强制性指责任承担不以当事人意志为转移；补偿性指侵权责任旨在弥补受害人损失；制裁性指侵权责任具有惩罚和遏制不法行为的作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侵权责任特点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侵权责任类型及特点</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不当得利责任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指没有合法根据，取得不当利益并造成他人损失的法律后果。不当得利人应当将取得的不当利益返还给受损失的人。</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无因管理责任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指没有法定的或约定的义务，为避免他人利益受损失而进行管理或服务的行为。管理人有权要求受益人偿付由此而支付的必要费用。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3094" r="23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不当得利和无因管理责任</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危险责任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指因从事高度危险作业或管理高度危险物而对他人造成损害时，应当承担的责任。如核事故、航空事故等。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792" r="137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产品责任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指因产品存在缺陷造成人身、缺陷产品以外的其他财产损害的，生产者应当承担的责任。产品责任属于无过错责任，即无论生产者是否存在过错，只要产品存在缺陷并造成损害，就应当承担赔偿责任。</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环境侵权责任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指因污染环境造成他人损害的，污染者应当承担的责任。环境侵权责任也属于无过错责任，即无论污染者是否存在过错，只要造成环境污染并导致损害，就应当承担赔偿责任。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其他特殊类型民事责任</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https://d.book118.com/266050054211010052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96</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2024-09-19T07:45:41.528</cp:lastPrinted>
  <dcterms:created xsi:type="dcterms:W3CDTF">2024-09-18T23:45:41Z</dcterms:created>
  <dcterms:modified xsi:type="dcterms:W3CDTF">2024-09-18T23:45:43Z</dcterms:modified>
</cp:coreProperties>
</file>