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B0EF3C2-831A-4514-B339-312B29C6D9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70ADF7E-71B2-415A-B5F5-99FD878D38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0E24D49-11BD-41F6-971F-EC99A436F0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3F95257-E602-491E-B355-B03D462F85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808DDC1-361F-43F1-BA21-7347828509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8198E71-F0BC-4E1A-AA71-884280A54D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89ECC9C-D727-43F7-AA93-7362E2D7CF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B475136-E662-403D-9047-0C73E8D3A7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2DD1FBB-971B-4463-8EEE-9252F8C336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372C543-7EDF-4A1E-B489-02BF5CAD16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EBA058B-FBC3-44D2-8ACE-68218DF04E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66052124132010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9297988" y="3463925"/>
            <a:ext cx="3041650" cy="3565525"/>
          </a:xfrm>
          <a:prstGeom prst="line">
            <a:avLst/>
          </a:prstGeom>
          <a:ln w="2540">
            <a:solidFill>
              <a:schemeClr val="lt1"/>
            </a:solidFill>
            <a:prstDash val="solid"/>
            <a:headEnd type="none"/>
            <a:tailEnd type="none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>
            <a:off x="10520363" y="-190500"/>
            <a:ext cx="885825" cy="1038225"/>
          </a:xfrm>
          <a:prstGeom prst="line">
            <a:avLst/>
          </a:prstGeom>
          <a:ln w="2540">
            <a:solidFill>
              <a:schemeClr val="lt1"/>
            </a:solidFill>
            <a:prstDash val="solid"/>
            <a:headEnd type="none"/>
            <a:tailEnd type="none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3702710" y="1308257"/>
            <a:ext cx="4881433" cy="1420727"/>
          </a:xfrm>
          <a:prstGeom prst="rect">
            <a:avLst/>
          </a:prstGeom>
        </p:spPr>
        <p:txBody>
          <a:bodyPr vert="horz" wrap="square" lIns="91440" tIns="45720" rIns="91440" bIns="45720" rtlCol="0" anchor="b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光纤通信SDHMSTP设备故障处理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704397" y="3288030"/>
            <a:ext cx="2783205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汇报人：AA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704397" y="3754755"/>
            <a:ext cx="2783205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2024-01-19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2700000">
            <a:off x="-425346" y="-2696323"/>
            <a:ext cx="4457492" cy="4457492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21821" y="612775"/>
            <a:ext cx="1563158" cy="76993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400" b="1">
                <a:solidFill>
                  <a:srgbClr val="FFFEF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 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0615613" y="1795463"/>
            <a:ext cx="1339850" cy="338137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788641" y="930592"/>
            <a:ext cx="5050155" cy="49968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SDH/MSTP设备概述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故障诊断与定位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常见故障类型及处理措施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故障预防与维护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6" name="AutoShape 6"/>
          <p:cNvSpPr/>
          <p:nvPr/>
        </p:nvSpPr>
        <p:spPr>
          <a:xfrm rot="2700000">
            <a:off x="1152099" y="3867101"/>
            <a:ext cx="1030027" cy="103002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 rot="2700000">
            <a:off x="2095422" y="2929440"/>
            <a:ext cx="600059" cy="60005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133474" y="2900242"/>
            <a:ext cx="1832478" cy="96385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30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162849" y="2700179"/>
            <a:ext cx="6534938" cy="701040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1875" r="21875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光纤通信SDH/MSTP设备的重要性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随着通信技术的不断发展，光纤通信SDH/MSTP设备在通信网络中的地位日益重要，其稳定运行对保障通信网络的畅通至关重要。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故障处理的必要性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在设备运行过程中，由于各种原因可能会出现故障，及时进行故障处理是保障通信网络稳定运行的重要手段。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0972" r="30972"/>
          <a:stretch>
            <a:fillRect/>
          </a:stretch>
        </p:blipFill>
        <p:spPr>
          <a:xfrm>
            <a:off x="1256535" y="1126660"/>
            <a:ext cx="3172115" cy="556376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298700" y="1457325"/>
            <a:ext cx="9242457" cy="4849697"/>
            <a:chOff x="2298700" y="1457325"/>
            <a:chExt cx="9242457" cy="4849697"/>
          </a:xfrm>
        </p:grpSpPr>
        <p:cxnSp>
          <p:nvCxnSpPr>
            <p:cNvPr id="4" name="Connector 4"/>
            <p:cNvCxnSpPr/>
            <p:nvPr/>
          </p:nvCxnSpPr>
          <p:spPr>
            <a:xfrm>
              <a:off x="4422775" y="1963738"/>
              <a:ext cx="1419225" cy="0"/>
            </a:xfrm>
            <a:prstGeom prst="line">
              <a:avLst/>
            </a:prstGeom>
            <a:ln w="6350">
              <a:solidFill>
                <a:schemeClr val="accent1"/>
              </a:solidFill>
              <a:prstDash val="dash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5" name="Connector 5"/>
            <p:cNvCxnSpPr/>
            <p:nvPr/>
          </p:nvCxnSpPr>
          <p:spPr>
            <a:xfrm>
              <a:off x="3970338" y="3735388"/>
              <a:ext cx="2301875" cy="0"/>
            </a:xfrm>
            <a:prstGeom prst="line">
              <a:avLst/>
            </a:prstGeom>
            <a:ln w="6350">
              <a:solidFill>
                <a:schemeClr val="accent1"/>
              </a:solidFill>
              <a:prstDash val="dash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6" name="Connector 6"/>
            <p:cNvCxnSpPr/>
            <p:nvPr/>
          </p:nvCxnSpPr>
          <p:spPr>
            <a:xfrm>
              <a:off x="2298700" y="5410200"/>
              <a:ext cx="2921000" cy="0"/>
            </a:xfrm>
            <a:prstGeom prst="line">
              <a:avLst/>
            </a:prstGeom>
            <a:ln w="6350">
              <a:solidFill>
                <a:schemeClr val="accent1"/>
              </a:solidFill>
              <a:prstDash val="dash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7" name="Freeform 7"/>
            <p:cNvSpPr/>
            <p:nvPr/>
          </p:nvSpPr>
          <p:spPr>
            <a:xfrm>
              <a:off x="5541931" y="1492282"/>
              <a:ext cx="1192244" cy="973169"/>
            </a:xfrm>
            <a:custGeom>
              <a:rect l="l" t="t" r="r" b="b"/>
              <a:pathLst>
                <a:path w="1210" h="984">
                  <a:moveTo>
                    <a:pt x="1210" y="491"/>
                  </a:moveTo>
                  <a:cubicBezTo>
                    <a:pt x="982" y="424"/>
                    <a:pt x="982" y="424"/>
                    <a:pt x="982" y="424"/>
                  </a:cubicBezTo>
                  <a:cubicBezTo>
                    <a:pt x="949" y="184"/>
                    <a:pt x="743" y="0"/>
                    <a:pt x="494" y="0"/>
                  </a:cubicBezTo>
                  <a:cubicBezTo>
                    <a:pt x="221" y="0"/>
                    <a:pt x="0" y="221"/>
                    <a:pt x="0" y="493"/>
                  </a:cubicBezTo>
                  <a:cubicBezTo>
                    <a:pt x="0" y="766"/>
                    <a:pt x="221" y="986"/>
                    <a:pt x="494" y="986"/>
                  </a:cubicBezTo>
                  <a:cubicBezTo>
                    <a:pt x="745" y="986"/>
                    <a:pt x="952" y="799"/>
                    <a:pt x="983" y="557"/>
                  </a:cubicBezTo>
                  <a:lnTo>
                    <a:pt x="1210" y="491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643563" y="1590675"/>
              <a:ext cx="773144" cy="776288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5986463" y="3243263"/>
              <a:ext cx="1192244" cy="971550"/>
            </a:xfrm>
            <a:custGeom>
              <a:rect l="l" t="t" r="r" b="b"/>
              <a:pathLst>
                <a:path w="1210" h="984">
                  <a:moveTo>
                    <a:pt x="1210" y="491"/>
                  </a:moveTo>
                  <a:cubicBezTo>
                    <a:pt x="982" y="424"/>
                    <a:pt x="982" y="424"/>
                    <a:pt x="982" y="424"/>
                  </a:cubicBezTo>
                  <a:cubicBezTo>
                    <a:pt x="949" y="184"/>
                    <a:pt x="743" y="0"/>
                    <a:pt x="494" y="0"/>
                  </a:cubicBezTo>
                  <a:cubicBezTo>
                    <a:pt x="221" y="0"/>
                    <a:pt x="0" y="221"/>
                    <a:pt x="0" y="493"/>
                  </a:cubicBezTo>
                  <a:cubicBezTo>
                    <a:pt x="0" y="766"/>
                    <a:pt x="221" y="986"/>
                    <a:pt x="494" y="986"/>
                  </a:cubicBezTo>
                  <a:cubicBezTo>
                    <a:pt x="745" y="986"/>
                    <a:pt x="952" y="799"/>
                    <a:pt x="983" y="557"/>
                  </a:cubicBezTo>
                  <a:lnTo>
                    <a:pt x="1210" y="491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088094" y="3341656"/>
              <a:ext cx="773144" cy="774668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4918043" y="4924425"/>
              <a:ext cx="1193768" cy="971550"/>
            </a:xfrm>
            <a:custGeom>
              <a:rect l="l" t="t" r="r" b="b"/>
              <a:pathLst>
                <a:path w="1210" h="984">
                  <a:moveTo>
                    <a:pt x="1210" y="491"/>
                  </a:moveTo>
                  <a:cubicBezTo>
                    <a:pt x="982" y="424"/>
                    <a:pt x="982" y="424"/>
                    <a:pt x="982" y="424"/>
                  </a:cubicBezTo>
                  <a:cubicBezTo>
                    <a:pt x="949" y="184"/>
                    <a:pt x="743" y="0"/>
                    <a:pt x="494" y="0"/>
                  </a:cubicBezTo>
                  <a:cubicBezTo>
                    <a:pt x="221" y="0"/>
                    <a:pt x="0" y="221"/>
                    <a:pt x="0" y="493"/>
                  </a:cubicBezTo>
                  <a:cubicBezTo>
                    <a:pt x="0" y="766"/>
                    <a:pt x="221" y="986"/>
                    <a:pt x="494" y="986"/>
                  </a:cubicBezTo>
                  <a:cubicBezTo>
                    <a:pt x="745" y="986"/>
                    <a:pt x="952" y="799"/>
                    <a:pt x="983" y="557"/>
                  </a:cubicBezTo>
                  <a:lnTo>
                    <a:pt x="1210" y="491"/>
                  </a:ln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022818" y="5022818"/>
              <a:ext cx="774668" cy="774668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TextBox 13"/>
            <p:cNvSpPr txBox="1"/>
            <p:nvPr/>
          </p:nvSpPr>
          <p:spPr>
            <a:xfrm>
              <a:off x="5753100" y="1714071"/>
              <a:ext cx="693277" cy="52959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  <a:spcBef>
                  <a:spcPts val="375"/>
                </a:spcBef>
              </a:pPr>
              <a:r>
                <a:rPr lang="en-US" sz="2700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6176010" y="3464243"/>
              <a:ext cx="697230" cy="52959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  <a:spcBef>
                  <a:spcPts val="375"/>
                </a:spcBef>
              </a:pPr>
              <a:r>
                <a:rPr lang="en-US" sz="2700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5118735" y="5145405"/>
              <a:ext cx="697230" cy="52959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  <a:spcBef>
                  <a:spcPts val="375"/>
                </a:spcBef>
              </a:pPr>
              <a:r>
                <a:rPr lang="en-US" sz="2700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6861239" y="1457325"/>
              <a:ext cx="4229100" cy="457200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保障通信网络的稳定运行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6861239" y="1795982"/>
              <a:ext cx="4364355" cy="1053465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50000"/>
                </a:lnSpc>
                <a:spcBef>
                  <a:spcPts val="375"/>
                </a:spcBef>
              </a:pPr>
              <a:r>
                <a:rPr lang="en-US" sz="135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通过对故障进行及时处理，可以避免故障扩大化，保障通信网络的稳定运行。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7178707" y="3213215"/>
              <a:ext cx="4229100" cy="457200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US" sz="1575" b="1">
                  <a:solidFill>
                    <a:schemeClr val="accen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提高设备可靠性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7178707" y="3551872"/>
              <a:ext cx="4362450" cy="1053465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50000"/>
                </a:lnSpc>
                <a:spcBef>
                  <a:spcPts val="375"/>
                </a:spcBef>
              </a:pPr>
              <a:r>
                <a:rPr lang="en-US" sz="135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通过对故障进行分析和处理，可以及时发现设备存在的问题，提高设备的可靠性。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6257377" y="4914900"/>
              <a:ext cx="4229100" cy="457200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US" sz="1575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减少经济损失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6257377" y="5253557"/>
              <a:ext cx="4362450" cy="1053465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50000"/>
                </a:lnSpc>
                <a:spcBef>
                  <a:spcPts val="375"/>
                </a:spcBef>
              </a:pPr>
              <a:r>
                <a:rPr lang="en-US" sz="135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及时有效的故障处理可以减少因设备故障造成的经济损失，提高运营商的经济效益。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故障处理的重要性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133474" y="2900242"/>
            <a:ext cx="1832478" cy="96385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30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162849" y="2700179"/>
            <a:ext cx="6534938" cy="701040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SDH/MSTP设备概述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是一种将复接、线路传输及交换功能融为一体、并由统一网管系统操作的综合信息传送网络，是美国贝尔通信技术研究所提出来的同步光网络（SONET）的基础，它可用于各种速率的数字信号的传输和交换。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SDH（同步数字体系）设备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是指基于SDH平台同时实现TDM、ATM、以太网等业务的接入、处理、传送，提供统一网管的多业务节点。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MSTP（基于SDH的多业务传送平台）设备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SDH/MSTP设备定义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460468" y="1739932"/>
            <a:ext cx="4610100" cy="1968532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070568" y="3703606"/>
            <a:ext cx="4610100" cy="1968532"/>
          </a:xfrm>
          <a:prstGeom prst="rect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70568" y="1739932"/>
            <a:ext cx="4610100" cy="1968532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460468" y="3703606"/>
            <a:ext cx="4610100" cy="1968532"/>
          </a:xfrm>
          <a:prstGeom prst="rect">
            <a:avLst/>
          </a:prstGeom>
          <a:solidFill>
            <a:schemeClr val="accent3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5400000">
            <a:off x="5362432" y="2578179"/>
            <a:ext cx="1689259" cy="292036"/>
          </a:xfrm>
          <a:prstGeom prst="triangl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 rot="10800000">
            <a:off x="7759732" y="3703606"/>
            <a:ext cx="1689068" cy="292132"/>
          </a:xfrm>
          <a:prstGeom prst="triangle">
            <a:avLst>
              <a:gd name="adj" fmla="val 500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16200000">
            <a:off x="5089493" y="4548188"/>
            <a:ext cx="1689259" cy="292036"/>
          </a:xfrm>
          <a:prstGeom prst="triangle">
            <a:avLst>
              <a:gd name="adj" fmla="val 50000"/>
            </a:avLst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006757" y="3421094"/>
            <a:ext cx="1689068" cy="292132"/>
          </a:xfrm>
          <a:prstGeom prst="triangle">
            <a:avLst>
              <a:gd name="adj" fmla="val 50000"/>
            </a:avLst>
          </a:prstGeom>
          <a:solidFill>
            <a:schemeClr val="accent3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1350931" y="2111740"/>
            <a:ext cx="1230630" cy="122491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7200">
                <a:solidFill>
                  <a:srgbClr val="FFFEF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A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321832" y="2111740"/>
            <a:ext cx="1306830" cy="122491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7200">
                <a:solidFill>
                  <a:srgbClr val="FFFEF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B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321832" y="4075414"/>
            <a:ext cx="1230630" cy="122491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7200">
                <a:solidFill>
                  <a:srgbClr val="FFFEF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D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350931" y="4075414"/>
            <a:ext cx="1230630" cy="122491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7200">
                <a:solidFill>
                  <a:srgbClr val="FFFEF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C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615463" y="1879521"/>
            <a:ext cx="328720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传输功能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615463" y="2274379"/>
            <a:ext cx="3363741" cy="122334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SDH/MSTP设备具有强大的传输功能，可以实现高速、大容量的数据传输，满足各种业务需求。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432750" y="1879521"/>
            <a:ext cx="313696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交叉连接功能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432750" y="2274379"/>
            <a:ext cx="3063260" cy="122334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SDH/MSTP设备具有交叉连接功能，可以实现不同方向、不同速率信号之间的灵活交叉连接。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615463" y="3849672"/>
            <a:ext cx="336232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复用功能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2615463" y="4244530"/>
            <a:ext cx="3100820" cy="122334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SDH/MSTP设备具有复用功能，可以将多个低速信号复用成高速信号进行传输，提高传输效率。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524760" y="3849672"/>
            <a:ext cx="313696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网管功能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6432750" y="4244530"/>
            <a:ext cx="3117681" cy="122334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SDH/MSTP设备具有统一的网管功能，可以实现设备的远程监控、配置和管理，提高网络维护效率。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SDH/MSTP设备功能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1958" r="11958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通信网络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电力系统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轨道交通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其他行业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SDH/MSTP设备应用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SDH/MSTP设备在通信网络中广泛应用，可以实现语音、数据、视频等业务的传输和交换。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SDH/MSTP设备在轨道交通中应用广泛，可以实现列车控制、信号传输等业务的传输和交换。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SDH/MSTP设备在电力系统中应用广泛，可以实现电力调度、自动化控制等业务的传输和交换。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SDH/MSTP设备还可以应用于石油、化工、冶金等其他行业，满足各种特殊业务的传输和交换需求。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133474" y="2900242"/>
            <a:ext cx="1832478" cy="96385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30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162849" y="2700179"/>
            <a:ext cx="6534938" cy="701040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故障诊断与定位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设备无法正常工作，导致传输业务中断。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业务中断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20000" r="200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告警信息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5792" r="15792"/>
          <a:stretch>
            <a:fillRect/>
          </a:stretch>
        </p:blipFill>
        <p:spPr>
          <a:xfrm>
            <a:off x="8741655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性能下降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0010" r="1001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设备面板显示告警信息，如红灯闪烁、告警指示灯亮等。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设备性能参数异常，如误码率升高、信号功率降低等。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故障现象描述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2293" b="22293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2922" b="12922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故障原因分析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硬件故障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设备硬件出现故障，如光模块损坏、电源故障等。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软件故障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设备软件出现问题，如程序崩溃、配置错误等。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网络故障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传输网络出现故障，如光纤断裂、交换机故障等。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https://d.book118.com/266052124132010042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77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8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2024-09-10T01:32:37.162</cp:lastPrinted>
  <dcterms:created xsi:type="dcterms:W3CDTF">2024-09-09T17:32:37Z</dcterms:created>
  <dcterms:modified xsi:type="dcterms:W3CDTF">2024-09-09T17:32:39Z</dcterms:modified>
</cp:coreProperties>
</file>