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wav" ContentType="audio/wav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910" r:id="rId2"/>
    <p:sldMasterId id="2147483922" r:id="rId3"/>
    <p:sldMasterId id="2147483946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5" r:id="rId34"/>
  </p:sldIdLst>
  <p:sldSz cx="9144000" cy="6858000"/>
  <p:notesSz cx="6858000" cy="9144000"/>
  <p:embeddedFontLst>
    <p:embeddedFont>
      <p:font typeface="Calibri" pitchFamily="2" charset="0"/>
      <p:regular r:id="rId36"/>
      <p:bold r:id="rId37"/>
      <p:italic r:id="rId38"/>
      <p:boldItalic r:id="rId39"/>
    </p:embeddedFont>
    <p:embeddedFont>
      <p:font typeface="微软雅黑" pitchFamily="2" charset="-122"/>
      <p:regular r:id="rId40"/>
      <p:bold r:id="rId41"/>
    </p:embeddedFont>
  </p:embeddedFontLst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tags" Target="tags/tag1.xml" /><Relationship Id="rId36" Type="http://schemas.openxmlformats.org/officeDocument/2006/relationships/font" Target="fonts/font1.fntdata" /><Relationship Id="rId37" Type="http://schemas.openxmlformats.org/officeDocument/2006/relationships/font" Target="fonts/font2.fntdata" /><Relationship Id="rId38" Type="http://schemas.openxmlformats.org/officeDocument/2006/relationships/font" Target="fonts/font3.fntdata" /><Relationship Id="rId39" Type="http://schemas.openxmlformats.org/officeDocument/2006/relationships/font" Target="fonts/font4.fntdata" /><Relationship Id="rId4" Type="http://schemas.openxmlformats.org/officeDocument/2006/relationships/slideMaster" Target="slideMasters/slideMaster4.xml" /><Relationship Id="rId40" Type="http://schemas.openxmlformats.org/officeDocument/2006/relationships/font" Target="fonts/font5.fntdata" /><Relationship Id="rId41" Type="http://schemas.openxmlformats.org/officeDocument/2006/relationships/font" Target="fonts/font6.fntdata" /><Relationship Id="rId42" Type="http://schemas.openxmlformats.org/officeDocument/2006/relationships/presProps" Target="presProps.xml" /><Relationship Id="rId43" Type="http://schemas.openxmlformats.org/officeDocument/2006/relationships/viewProps" Target="viewProps.xml" /><Relationship Id="rId44" Type="http://schemas.openxmlformats.org/officeDocument/2006/relationships/theme" Target="theme/theme1.xml" /><Relationship Id="rId45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33F2A-7FFD-45DC-B1C2-A06FD338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182A1-746B-447C-B910-EF6C44F5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162AA-2BBA-4DC0-A70D-DAEB6A3C5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0AE03-32E7-45FB-BF6C-9DAAD9BE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35389-47FE-4DB8-B208-3FE80833F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5A974-EE1F-4A66-B8D2-C3456C41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5B955-DC7F-44BF-8761-7883A2CF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33062-82C6-4C19-A658-6DD5A6A8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B770E-684E-47F3-9B01-EE27D7B4E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C4F6A-FBF9-46CF-AC16-525C9125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90A4B-1C11-46E3-97FD-DBC59001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CN" altLang="en-US" sz="4000" b="1" i="0" u="none" strike="noStrike" kern="1200" cap="all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000" b="1" i="0" u="none" strike="noStrike" kern="1200" cap="all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981200"/>
            <a:ext cx="7772400" cy="4114800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grpSp>
        <p:nvGrpSpPr>
          <p:cNvPr id="4098" name="Group 2" title=""/>
          <p:cNvGrpSpPr/>
          <p:nvPr/>
        </p:nvGrpSpPr>
        <p:grpSpPr>
          <a:xfrm>
            <a:off x="0" y="0"/>
            <a:ext cx="8458200" cy="5943600"/>
            <a:chExt cx="5328" cy="3744"/>
          </a:xfrm>
        </p:grpSpPr>
        <p:sp>
          <p:nvSpPr>
            <p:cNvPr id="4099" name="Freeform 3" title=""/>
            <p:cNvSpPr/>
            <p:nvPr/>
          </p:nvSpPr>
          <p:spPr bwMode="hidden">
            <a:xfrm>
              <a:off x="0" y="1440"/>
              <a:ext cx="5155" cy="2304"/>
            </a:xfrm>
            <a:custGeom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l" t="t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rgbClr val="610000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5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sz="2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endParaRPr>
            </a:p>
          </p:txBody>
        </p:sp>
        <p:sp>
          <p:nvSpPr>
            <p:cNvPr id="4100" name="Freeform 4" title=""/>
            <p:cNvSpPr/>
            <p:nvPr/>
          </p:nvSpPr>
          <p:spPr bwMode="hidden">
            <a:xfrm>
              <a:off x="0" y="0"/>
              <a:ext cx="5328" cy="3689"/>
            </a:xfrm>
            <a:custGeom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l" t="t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5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sz="2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endParaRPr>
            </a:p>
          </p:txBody>
        </p:sp>
      </p:grpSp>
      <p:sp>
        <p:nvSpPr>
          <p:cNvPr id="3891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</a:p>
        </p:txBody>
      </p:sp>
      <p:sp>
        <p:nvSpPr>
          <p:cNvPr id="3892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kumimoji="0" lang="zh-CN" altLang="en-US" sz="5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</a:p>
        </p:txBody>
      </p:sp>
      <p:sp>
        <p:nvSpPr>
          <p:cNvPr id="4101" name="Rectangle 8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EED21864-9E1B-4967-9716-4F5DC84B28F9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  <p:sp>
        <p:nvSpPr>
          <p:cNvPr id="4104" name="Rectangle 6"/>
          <p:cNvSpPr>
            <a:spLocks noGrp="1" noChangeArrowheads="1"/>
          </p:cNvSpPr>
          <p:nvPr>
            <p:ph type="dt" sz="quarter" idx="11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4105" name="Rectangle 7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mtClean="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CN" altLang="en-US" sz="4000" b="1" i="0" u="none" strike="noStrike" kern="1200" cap="all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000" b="1" i="0" u="none" strike="noStrike" kern="1200" cap="all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495800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2020/10/15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/>
        </p:nvGrpSpPr>
        <p:grpSpPr>
          <a:xfrm>
            <a:off x="8639146" y="4676775"/>
            <a:ext cx="504854" cy="318611"/>
            <a:chOff x="11449050" y="6191643"/>
            <a:chExt cx="742950" cy="468871"/>
          </a:xfrm>
        </p:grpSpPr>
        <p:sp>
          <p:nvSpPr>
            <p:cNvPr id="9" name="箭头: 五边形 8"/>
            <p:cNvSpPr/>
            <p:nvPr userDrawn="1"/>
          </p:nvSpPr>
          <p:spPr>
            <a:xfrm rot="10800000">
              <a:off x="11449050" y="6378705"/>
              <a:ext cx="742950" cy="281809"/>
            </a:xfrm>
            <a:prstGeom prst="homePlate">
              <a:avLst/>
            </a:prstGeom>
            <a:solidFill>
              <a:srgbClr val="DDB4C6">
                <a:alpha val="56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箭头: 五边形 9"/>
            <p:cNvSpPr/>
            <p:nvPr userDrawn="1"/>
          </p:nvSpPr>
          <p:spPr>
            <a:xfrm rot="10800000">
              <a:off x="11610402" y="6191643"/>
              <a:ext cx="581598" cy="220607"/>
            </a:xfrm>
            <a:prstGeom prst="homePlate">
              <a:avLst/>
            </a:prstGeom>
            <a:solidFill>
              <a:srgbClr val="DDB4C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/>
          <p:cNvGrpSpPr/>
          <p:nvPr userDrawn="1"/>
        </p:nvGrpSpPr>
        <p:grpSpPr>
          <a:xfrm rot="10800000">
            <a:off x="0" y="0"/>
            <a:ext cx="342900" cy="799491"/>
            <a:chOff x="11080812" y="2484120"/>
            <a:chExt cx="1111188" cy="2590800"/>
          </a:xfrm>
        </p:grpSpPr>
        <p:sp>
          <p:nvSpPr>
            <p:cNvPr id="12" name="任意多边形: 形状 11"/>
            <p:cNvSpPr/>
            <p:nvPr userDrawn="1"/>
          </p:nvSpPr>
          <p:spPr>
            <a:xfrm>
              <a:off x="11080812" y="2852544"/>
              <a:ext cx="1111188" cy="2222376"/>
            </a:xfrm>
            <a:custGeom>
              <a:gdLst>
                <a:gd name="connsiteX0" fmla="*/ 1524000 w 1524000"/>
                <a:gd name="connsiteY0" fmla="*/ 0 h 3048000"/>
                <a:gd name="connsiteX1" fmla="*/ 1524000 w 1524000"/>
                <a:gd name="connsiteY1" fmla="*/ 3048000 h 3048000"/>
                <a:gd name="connsiteX2" fmla="*/ 0 w 1524000"/>
                <a:gd name="connsiteY2" fmla="*/ 1524000 h 304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000" h="3048000">
                  <a:moveTo>
                    <a:pt x="1524000" y="0"/>
                  </a:moveTo>
                  <a:lnTo>
                    <a:pt x="1524000" y="304800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DDB4C6">
                <a:alpha val="5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任意多边形: 形状 12"/>
            <p:cNvSpPr/>
            <p:nvPr userDrawn="1"/>
          </p:nvSpPr>
          <p:spPr>
            <a:xfrm>
              <a:off x="11262360" y="2484120"/>
              <a:ext cx="929640" cy="1859280"/>
            </a:xfrm>
            <a:custGeom>
              <a:gdLst>
                <a:gd name="connsiteX0" fmla="*/ 914400 w 914400"/>
                <a:gd name="connsiteY0" fmla="*/ 0 h 1828800"/>
                <a:gd name="connsiteX1" fmla="*/ 914400 w 914400"/>
                <a:gd name="connsiteY1" fmla="*/ 1828800 h 1828800"/>
                <a:gd name="connsiteX2" fmla="*/ 0 w 914400"/>
                <a:gd name="connsiteY2" fmla="*/ 914400 h 1828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400" h="1828800">
                  <a:moveTo>
                    <a:pt x="914400" y="0"/>
                  </a:moveTo>
                  <a:lnTo>
                    <a:pt x="914400" y="1828800"/>
                  </a:lnTo>
                  <a:lnTo>
                    <a:pt x="0" y="914400"/>
                  </a:lnTo>
                  <a:close/>
                </a:path>
              </a:pathLst>
            </a:custGeom>
            <a:solidFill>
              <a:srgbClr val="DDB4C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slideLayout" Target="../slideLayouts/slideLayout35.xml" /><Relationship Id="rId3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D77A4C10-17A2-400F-BED1-BC6E2664679A}" type="slidenum">
              <a:rPr kumimoji="0" lang="zh-CN" altLang="en-US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pitchFamily="2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rgbClr val="000000"/>
          </a:solidFill>
          <a:effectLst/>
          <a:latin typeface="Times New Roman" pitchFamily="18" charset="0"/>
          <a:ea typeface="宋体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grpSp>
        <p:nvGrpSpPr>
          <p:cNvPr id="2050" name="Group 2" title=""/>
          <p:cNvGrpSpPr/>
          <p:nvPr/>
        </p:nvGrpSpPr>
        <p:grpSpPr>
          <a:xfrm>
            <a:off x="0" y="0"/>
            <a:ext cx="7242175" cy="1981200"/>
            <a:chExt cx="4562" cy="1248"/>
          </a:xfrm>
        </p:grpSpPr>
        <p:sp>
          <p:nvSpPr>
            <p:cNvPr id="2051" name="Freeform 3" title=""/>
            <p:cNvSpPr/>
            <p:nvPr/>
          </p:nvSpPr>
          <p:spPr bwMode="hidden">
            <a:xfrm>
              <a:off x="0" y="583"/>
              <a:ext cx="4487" cy="665"/>
            </a:xfrm>
            <a:custGeom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l" t="t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rgbClr val="6B0000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5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sz="2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endParaRPr>
            </a:p>
          </p:txBody>
        </p:sp>
        <p:sp>
          <p:nvSpPr>
            <p:cNvPr id="2052" name="Freeform 4" title=""/>
            <p:cNvSpPr/>
            <p:nvPr/>
          </p:nvSpPr>
          <p:spPr bwMode="hidden">
            <a:xfrm>
              <a:off x="0" y="0"/>
              <a:ext cx="4562" cy="1199"/>
            </a:xfrm>
            <a:custGeom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l" t="t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rgbClr val="000000"/>
                  </a:solidFill>
                  <a:effectLst/>
                  <a:latin typeface="Times New Roman" pitchFamily="18" charset="0"/>
                  <a:ea typeface="宋体" charset="-122"/>
                </a:defRPr>
              </a:lvl5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sz="2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endParaRPr>
            </a:p>
          </p:txBody>
        </p:sp>
      </p:grpSp>
      <p:sp>
        <p:nvSpPr>
          <p:cNvPr id="2053" name="Rectangle 5" title="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rgbClr val="FFFFCC"/>
                </a:solidFill>
                <a:effectLst/>
                <a:latin typeface="Tahoma" pitchFamily="34" charset="0"/>
                <a:ea typeface="宋体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4" name="Rectangle 6" title="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lang="en-US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lang="en-US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lang="en-US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lang="en-US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baseline="0">
                <a:solidFill>
                  <a:srgbClr val="0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baseline="0">
                <a:solidFill>
                  <a:srgbClr val="0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itchFamily="2" charset="-122"/>
              <a:cs typeface="+mn-cs"/>
            </a:endParaRP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26C47C-1CD9-4503-BAE3-BF9DEC3DBD17}" type="slidenum">
              <a:rPr kumimoji="0" lang="zh-CN" altLang="en-US" sz="1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uLnTx/>
                <a:uFillTx/>
                <a:latin typeface="Tahoma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200" b="0" i="0" u="none" strike="noStrike" kern="1200" cap="none" spc="0" normalizeH="0" baseline="0" noProof="0">
              <a:effectLst>
                <a:outerShdw blurRad="38100" dist="38100" dir="2700000" algn="tl">
                  <a:schemeClr val="bg2"/>
                </a:outerShdw>
              </a:effectLst>
              <a:uLnTx/>
              <a:uFillTx/>
              <a:latin typeface="Tahoma" pitchFamily="34" charset="0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rgbClr val="FFFFCC"/>
          </a:solidFill>
          <a:effectLst/>
          <a:latin typeface="Tahoma" pitchFamily="34" charset="0"/>
          <a:ea typeface="宋体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kern="1200" baseline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2020/10/15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kern="1200" baseline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kern="1200" baseline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45" r:id="rId2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audio" Target="../media/~PP26501111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audio" Target="../media/laser222212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gi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chimes333313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type444414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type444414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audio" Target="../media/type444414.wav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audio" Target="../media/~PP265011111.wav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23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0411000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3" title=""/>
          <p:cNvSpPr txBox="1"/>
          <p:nvPr/>
        </p:nvSpPr>
        <p:spPr>
          <a:xfrm>
            <a:off x="750888" y="1989138"/>
            <a:ext cx="7761287" cy="1198562"/>
          </a:xfrm>
          <a:prstGeom prst="rect">
            <a:avLst/>
          </a:prstGeom>
          <a:solidFill>
            <a:srgbClr val="FFFFFF">
              <a:alpha val="34117"/>
            </a:srgbClr>
          </a:solidFill>
          <a:ln>
            <a:solidFill>
              <a:schemeClr val="bg1"/>
            </a:solidFill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7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3300"/>
                </a:solidFill>
                <a:uLnTx/>
                <a:uFillTx/>
                <a:ea typeface="华文新魏" pitchFamily="2" charset="-122"/>
              </a:rPr>
              <a:t>10.</a:t>
            </a:r>
            <a:r>
              <a:rPr kumimoji="1" lang="zh-CN" altLang="en-US" sz="7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ea typeface="华文新魏" pitchFamily="2" charset="-122"/>
              </a:rPr>
              <a:t>十六年前的回忆</a:t>
            </a:r>
            <a:endParaRPr kumimoji="1" lang="zh-CN" altLang="en-US" sz="7200" b="1" i="0" u="none" strike="noStrike" kern="1200" cap="none" spc="0" normalizeH="0" baseline="0" noProof="0">
              <a:solidFill>
                <a:srgbClr val="FF0000"/>
              </a:solidFill>
              <a:uLnTx/>
              <a:uFillTx/>
              <a:ea typeface="华文新魏" pitchFamily="2" charset="-122"/>
            </a:endParaRPr>
          </a:p>
        </p:txBody>
      </p:sp>
      <p:sp>
        <p:nvSpPr>
          <p:cNvPr id="16387" name="矩形 4"/>
          <p:cNvSpPr/>
          <p:nvPr/>
        </p:nvSpPr>
        <p:spPr>
          <a:xfrm>
            <a:off x="2536317" y="5805264"/>
            <a:ext cx="184709" cy="42488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342900" marR="0" lvl="0" indent="-342900" algn="l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uLnTx/>
              <a:uFillTx/>
              <a:latin typeface="微软雅黑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10" name="矩形 5" title=""/>
          <p:cNvSpPr/>
          <p:nvPr/>
        </p:nvSpPr>
        <p:spPr>
          <a:xfrm>
            <a:off x="1827213" y="2133600"/>
            <a:ext cx="661987" cy="32067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</a:t>
            </a:r>
            <a:endParaRPr lang="zh-CN" altLang="en-US" sz="100">
              <a:solidFill>
                <a:srgbClr val="FFFFFF"/>
              </a:solidFill>
            </a:endParaRPr>
          </a:p>
        </p:txBody>
      </p:sp>
      <p:pic>
        <p:nvPicPr>
          <p:cNvPr id="17411" name="Picture 2" descr="6d76ad3252158f3eb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484313"/>
            <a:ext cx="2805113" cy="3814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Rectangle 3" title=""/>
          <p:cNvSpPr/>
          <p:nvPr/>
        </p:nvSpPr>
        <p:spPr>
          <a:xfrm>
            <a:off x="4284663" y="1484313"/>
            <a:ext cx="4057650" cy="3937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壮别天涯未许愁，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尽将离恨付东流。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何当痛饮黄龙府，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高筑神州风雨楼。</a:t>
            </a:r>
            <a:endParaRPr kumimoji="0" lang="zh-CN" altLang="en-US" sz="3600" b="0" i="0" u="none" strike="noStrike" kern="1200" cap="none" spc="0" normalizeH="0" baseline="0" noProof="0">
              <a:solidFill>
                <a:srgbClr val="CC0000"/>
              </a:solidFill>
              <a:uLnTx/>
              <a:uFillTx/>
              <a:latin typeface="Arial"/>
              <a:ea typeface="隶书" pitchFamily="49" charset="-122"/>
            </a:endParaRPr>
          </a:p>
        </p:txBody>
      </p:sp>
      <p:pic>
        <p:nvPicPr>
          <p:cNvPr id="17413" name="~PP22481.WAV" title="">
            <a:hlinkClick action="ppaction://media"/>
          </p:cNvPr>
          <p:cNvPicPr>
            <a:picLocks noRot="1" noChangeAspect="1"/>
          </p:cNvPicPr>
          <p:nvPr>
            <a:wavAudioFile r:embed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4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3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13" presetID="40" presetClass="entr" presetSubtype="0" dur="5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7001"/>
                            </p:stCondLst>
                            <p:childTnLst>
                              <p:par>
                                <p:cTn id="19" presetID="16" presetClass="emph" presetSubtype="0" dur="12000" fill="hold" grpId="1" nodeType="afterEffect">
                                  <p:stCondLst>
                                    <p:cond delay="9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>
                                        <p:cTn id="20" dur="1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strVal val="#006666 [5]"/>
                                      </p:to>
                                    </p:set>
                                    <p:set>
                                      <p:cBhvr>
                                        <p:cTn id="21" dur="1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strVal val="#006666 [5]"/>
                                      </p:to>
                                    </p:set>
                                    <p:set>
                                      <p:cBhvr>
                                        <p:cTn id="22" dur="1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9" fill="hold" display="0">
                  <p:stCondLst>
                    <p:cond delay="-1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413"/>
                </p:tgtEl>
              </p:cMediaNode>
            </p:audio>
          </p:childTnLst>
        </p:cTn>
      </p:par>
    </p:tnLst>
    <p:bldLst>
      <p:bldP spid="17412" grpId="0"/>
      <p:bldP spid="1741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2" descr="蓝模-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8435" name="Picture 3" descr="李大钊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194175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6" name="Text Box 4" title=""/>
          <p:cNvSpPr txBox="1"/>
          <p:nvPr/>
        </p:nvSpPr>
        <p:spPr>
          <a:xfrm>
            <a:off x="4800600" y="1430338"/>
            <a:ext cx="3962400" cy="4970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99FF"/>
                </a:solidFill>
                <a:uLnTx/>
                <a:uFillTx/>
                <a:ea typeface="华文行楷" pitchFamily="2" charset="-122"/>
              </a:rPr>
              <a:t>        </a:t>
            </a: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中国共产党的创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始人之一。新文化运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动和“五四”爱国运动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的直接组织者和领导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者。对中国早期马克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思主义的传播起过重</a:t>
            </a:r>
            <a:endParaRPr kumimoji="1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华文行楷" pitchFamily="2" charset="-122"/>
              </a:rPr>
              <a:t>要作用。</a:t>
            </a:r>
            <a:endParaRPr kumimoji="1" lang="zh-CN" altLang="en-US" sz="32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华文行楷" pitchFamily="2" charset="-122"/>
            </a:endParaRPr>
          </a:p>
        </p:txBody>
      </p:sp>
      <p:sp>
        <p:nvSpPr>
          <p:cNvPr id="18437" name="Text Box 5" title=""/>
          <p:cNvSpPr/>
          <p:nvPr/>
        </p:nvSpPr>
        <p:spPr>
          <a:xfrm>
            <a:off x="5181600" y="457200"/>
            <a:ext cx="3200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FFFFFF"/>
                </a:solidFill>
                <a:ea typeface="华文行楷" pitchFamily="2" charset="-122"/>
              </a:rPr>
              <a:t>李大钊</a:t>
            </a:r>
            <a:endParaRPr kumimoji="1" lang="zh-CN" altLang="en-US" sz="3600" b="1">
              <a:ea typeface="华文行楷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2" descr="蓝模-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9459" name="Picture 3" descr="李大钊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194175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0" name="Text Box 4" title=""/>
          <p:cNvSpPr/>
          <p:nvPr/>
        </p:nvSpPr>
        <p:spPr>
          <a:xfrm>
            <a:off x="4800600" y="1430338"/>
            <a:ext cx="39624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3200" b="1">
                <a:solidFill>
                  <a:srgbClr val="0099FF"/>
                </a:solidFill>
                <a:ea typeface="华文行楷" pitchFamily="2" charset="-122"/>
              </a:rPr>
              <a:t>        </a:t>
            </a:r>
            <a:endParaRPr kumimoji="1" lang="zh-CN" altLang="en-US" sz="3200" b="1">
              <a:ea typeface="华文行楷" pitchFamily="2" charset="-122"/>
            </a:endParaRPr>
          </a:p>
        </p:txBody>
      </p:sp>
      <p:sp>
        <p:nvSpPr>
          <p:cNvPr id="19461" name="Text Box 5" title=""/>
          <p:cNvSpPr txBox="1"/>
          <p:nvPr/>
        </p:nvSpPr>
        <p:spPr>
          <a:xfrm>
            <a:off x="4211638" y="692150"/>
            <a:ext cx="4932362" cy="5643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        1921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年中国共产党成立后，李大钊代表党中央指导北方的工作。在党的二大、三大和四大，他都当选为中央委员。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1926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年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3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月，李大钊领导并亲自参加了北京人民反对日、英帝国主义和反对军阀张作霖、吴佩孚的斗争。北洋军阀段祺瑞执政府制造了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Arial"/>
                <a:ea typeface="华文新魏" pitchFamily="2" charset="-122"/>
              </a:rPr>
              <a:t>“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三一八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Arial"/>
                <a:ea typeface="华文新魏" pitchFamily="2" charset="-122"/>
              </a:rPr>
              <a:t>”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华文新魏" pitchFamily="2" charset="-122"/>
                <a:ea typeface="华文新魏" pitchFamily="2" charset="-122"/>
              </a:rPr>
              <a:t>惨案，北京一片白色恐怖。李大钊在极端危险和困难的情况下，继续领导党的北方组织坚持革命斗争。</a:t>
            </a:r>
            <a:endParaRPr kumimoji="1" lang="zh-CN" altLang="en-US" sz="2800" b="0" i="0" u="none" strike="noStrike" kern="1200" cap="none" spc="0" normalizeH="0" baseline="0" noProof="0">
              <a:solidFill>
                <a:srgbClr val="FF9933"/>
              </a:solidFill>
              <a:uLnTx/>
              <a:uFillTx/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descr="蓝模-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483" name="Picture 3" descr="李大钊像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194175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4" name="Text Box 4" title=""/>
          <p:cNvSpPr txBox="1"/>
          <p:nvPr/>
        </p:nvSpPr>
        <p:spPr>
          <a:xfrm>
            <a:off x="4643438" y="549275"/>
            <a:ext cx="3962400" cy="607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        1927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年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4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月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6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日，奉系军阀张作霖勾结帝国主义，逮捕了李大钊等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80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余人。李大钊备受酷刑，在监狱中，在法庭上，始终大义凛然，坚贞不屈。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4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月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28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日，军阀不顾广大人民群众和社会舆论的强烈反对和谴责，悍然将李大钊等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20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位革命者绞杀在西交民巷京师看守所内。李大钊第一个走上绞架，从容就义，时年</a:t>
            </a:r>
            <a:r>
              <a:rPr kumimoji="1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38</a:t>
            </a: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岁。</a:t>
            </a: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99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</a:t>
            </a:r>
            <a:endParaRPr kumimoji="1" lang="zh-CN" altLang="en-US" sz="2800" b="1" i="0" u="none" strike="noStrike" kern="1200" cap="none" spc="0" normalizeH="0" baseline="0" noProof="0">
              <a:solidFill>
                <a:srgbClr val="FF9933"/>
              </a:solidFill>
              <a:uLnTx/>
              <a:uFillTx/>
              <a:ea typeface="华文行楷" pitchFamily="2" charset="-122"/>
            </a:endParaRPr>
          </a:p>
        </p:txBody>
      </p:sp>
      <p:sp>
        <p:nvSpPr>
          <p:cNvPr id="20485" name="Text Box 5" title=""/>
          <p:cNvSpPr/>
          <p:nvPr/>
        </p:nvSpPr>
        <p:spPr>
          <a:xfrm>
            <a:off x="5181600" y="457200"/>
            <a:ext cx="3200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</a:pPr>
            <a:endParaRPr kumimoji="1" lang="zh-CN" altLang="en-US" sz="3600" b="1">
              <a:solidFill>
                <a:srgbClr val="FFFFFF"/>
              </a:solidFill>
              <a:ea typeface="华文行楷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 title=""/>
          <p:cNvSpPr/>
          <p:nvPr/>
        </p:nvSpPr>
        <p:spPr>
          <a:xfrm>
            <a:off x="468313" y="2271713"/>
            <a:ext cx="8351837" cy="30813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   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1927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年，军阀张作霖在帝国主义的支持下，率兵进关，占领河北、山东等地，以武力威胁正在胜利北伐的国民革命军，还下令通缉在北京的李大钊同志，但李大钊同志毫不畏惧，在极端危险的情况下仍然留在北京从事革命工作。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1927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年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4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月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9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日被张作霖逮捕，受尽酷刑，始终坚贞不屈，在狱中继续领导党的工作，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4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月</a:t>
            </a:r>
            <a:r>
              <a:rPr kumimoji="0" lang="en-US" altLang="zh-CN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28</a:t>
            </a: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隶书" pitchFamily="49" charset="-122"/>
                <a:ea typeface="隶书" pitchFamily="49" charset="-122"/>
              </a:rPr>
              <a:t>日被敌人绞死。</a:t>
            </a:r>
            <a:endParaRPr kumimoji="0" lang="zh-CN" altLang="en-US" sz="2800" b="1" i="0" u="none" strike="noStrike" kern="1200" cap="none" spc="0" normalizeH="0" baseline="0" noProof="0">
              <a:solidFill>
                <a:srgbClr val="FFFF00"/>
              </a:solidFill>
              <a:uLnTx/>
              <a:uFillTx/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1507" name="Text Box 3" title=""/>
          <p:cNvSpPr txBox="1"/>
          <p:nvPr/>
        </p:nvSpPr>
        <p:spPr>
          <a:xfrm>
            <a:off x="323850" y="549275"/>
            <a:ext cx="309562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Arial"/>
                <a:ea typeface="隶书" pitchFamily="49" charset="-122"/>
              </a:rPr>
              <a:t>时代背景：</a:t>
            </a:r>
            <a:endParaRPr kumimoji="0" lang="zh-CN" altLang="en-US" sz="4000" b="0" i="0" u="none" strike="noStrike" kern="1200" cap="none" spc="0" normalizeH="0" baseline="0" noProof="0">
              <a:uLnTx/>
              <a:uFillTx/>
              <a:latin typeface="Arial"/>
              <a:ea typeface="隶书" pitchFamily="49" charset="-122"/>
            </a:endParaRPr>
          </a:p>
        </p:txBody>
      </p:sp>
      <p:pic>
        <p:nvPicPr>
          <p:cNvPr id="21508" name="Picture 4" descr="line14" title=""/>
          <p:cNvPicPr>
            <a:picLocks noChangeAspect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313"/>
            <a:ext cx="7620000" cy="714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9" name="Picture 5" descr="line14" title=""/>
          <p:cNvPicPr>
            <a:picLocks noChangeAspect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21388"/>
            <a:ext cx="7620000" cy="714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2530" name="Picture 2" descr="烈士革命事迹陈列室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1" name="Picture 3" descr="乐亭李大钊纪念馆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3425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2" name="Text Box 4" title=""/>
          <p:cNvSpPr/>
          <p:nvPr/>
        </p:nvSpPr>
        <p:spPr>
          <a:xfrm>
            <a:off x="762000" y="0"/>
            <a:ext cx="32766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3300"/>
                </a:solidFill>
                <a:ea typeface="隶书" pitchFamily="49" charset="-122"/>
              </a:rPr>
              <a:t>乐亭李大钊纪念馆</a:t>
            </a:r>
            <a:endParaRPr kumimoji="1" lang="zh-CN" altLang="en-US" sz="2800" b="1">
              <a:solidFill>
                <a:srgbClr val="FF3300"/>
              </a:solidFill>
              <a:ea typeface="隶书" pitchFamily="49" charset="-122"/>
            </a:endParaRPr>
          </a:p>
        </p:txBody>
      </p:sp>
      <p:sp>
        <p:nvSpPr>
          <p:cNvPr id="22533" name="Text Box 5" title=""/>
          <p:cNvSpPr/>
          <p:nvPr/>
        </p:nvSpPr>
        <p:spPr>
          <a:xfrm>
            <a:off x="5105400" y="0"/>
            <a:ext cx="3429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3300"/>
                </a:solidFill>
                <a:ea typeface="隶书" pitchFamily="49" charset="-122"/>
              </a:rPr>
              <a:t>北京李大钊烈士陵园</a:t>
            </a:r>
            <a:endParaRPr kumimoji="1" lang="zh-CN" altLang="en-US" sz="2800" b="1">
              <a:solidFill>
                <a:srgbClr val="FF3300"/>
              </a:solidFill>
              <a:ea typeface="隶书" pitchFamily="49" charset="-122"/>
            </a:endParaRPr>
          </a:p>
        </p:txBody>
      </p:sp>
      <p:pic>
        <p:nvPicPr>
          <p:cNvPr id="22534" name="Picture 6" descr="前来陵园参观的中小学生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59163"/>
            <a:ext cx="4572000" cy="33988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5" name="Text Box 7" title=""/>
          <p:cNvSpPr/>
          <p:nvPr/>
        </p:nvSpPr>
        <p:spPr>
          <a:xfrm>
            <a:off x="609600" y="6324600"/>
            <a:ext cx="35814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3300"/>
                </a:solidFill>
                <a:ea typeface="隶书" pitchFamily="49" charset="-122"/>
              </a:rPr>
              <a:t>前来参观的中小学生</a:t>
            </a:r>
            <a:endParaRPr kumimoji="1" lang="zh-CN" altLang="en-US" sz="2800" b="1">
              <a:solidFill>
                <a:srgbClr val="FF3300"/>
              </a:solidFill>
              <a:ea typeface="隶书" pitchFamily="49" charset="-122"/>
            </a:endParaRPr>
          </a:p>
        </p:txBody>
      </p:sp>
      <p:pic>
        <p:nvPicPr>
          <p:cNvPr id="22536" name="Picture 8" descr="邓小平题写之纪念碑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7" name="Text Box 9" title=""/>
          <p:cNvSpPr/>
          <p:nvPr/>
        </p:nvSpPr>
        <p:spPr>
          <a:xfrm>
            <a:off x="5943600" y="6324600"/>
            <a:ext cx="28956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3300"/>
                </a:solidFill>
                <a:ea typeface="隶书" pitchFamily="49" charset="-122"/>
              </a:rPr>
              <a:t>邓小平题写碑文</a:t>
            </a:r>
            <a:endParaRPr kumimoji="1" lang="zh-CN" altLang="en-US" sz="2800" b="1">
              <a:solidFill>
                <a:srgbClr val="FF3300"/>
              </a:solidFill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 descr="烈士汉白玉全身雕像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5" name="Text Box 3" title=""/>
          <p:cNvSpPr/>
          <p:nvPr/>
        </p:nvSpPr>
        <p:spPr>
          <a:xfrm>
            <a:off x="533400" y="-76200"/>
            <a:ext cx="3429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720000"/>
                </a:solidFill>
                <a:ea typeface="隶书" pitchFamily="49" charset="-122"/>
              </a:rPr>
              <a:t>烈士汉白玉全身雕像</a:t>
            </a:r>
            <a:endParaRPr kumimoji="1" lang="zh-CN" altLang="en-US" sz="2800" b="1">
              <a:ea typeface="隶书" pitchFamily="49" charset="-122"/>
            </a:endParaRPr>
          </a:p>
        </p:txBody>
      </p:sp>
      <p:pic>
        <p:nvPicPr>
          <p:cNvPr id="23556" name="Picture 4" descr="李大钊烈士碑文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7" name="Text Box 5" title=""/>
          <p:cNvSpPr/>
          <p:nvPr/>
        </p:nvSpPr>
        <p:spPr>
          <a:xfrm>
            <a:off x="914400" y="6248400"/>
            <a:ext cx="29718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720000"/>
                </a:solidFill>
                <a:ea typeface="隶书" pitchFamily="49" charset="-122"/>
              </a:rPr>
              <a:t>李大钊烈士碑文</a:t>
            </a:r>
            <a:endParaRPr kumimoji="1" lang="zh-CN" altLang="en-US" sz="2800" b="1">
              <a:ea typeface="隶书" pitchFamily="49" charset="-122"/>
            </a:endParaRPr>
          </a:p>
        </p:txBody>
      </p:sp>
      <p:pic>
        <p:nvPicPr>
          <p:cNvPr id="23558" name="Picture 6" descr="移灵安葬仪式现场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3559" name="Picture 7" descr="烈士遗属在墓前合影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2" descr="蓝模-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79" name="AutoShape 3" title=""/>
          <p:cNvSpPr/>
          <p:nvPr/>
        </p:nvSpPr>
        <p:spPr>
          <a:xfrm>
            <a:off x="685800" y="457200"/>
            <a:ext cx="2362200" cy="1371600"/>
          </a:xfrm>
          <a:prstGeom prst="flowChartMultidocument">
            <a:avLst/>
          </a:prstGeom>
          <a:solidFill>
            <a:srgbClr val="CCFFFF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4580" name="Text Box 4" title=""/>
          <p:cNvSpPr/>
          <p:nvPr/>
        </p:nvSpPr>
        <p:spPr>
          <a:xfrm>
            <a:off x="990600" y="838200"/>
            <a:ext cx="160020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800" b="1">
                <a:solidFill>
                  <a:srgbClr val="FF00FF"/>
                </a:solidFill>
                <a:ea typeface="华文行楷" pitchFamily="2" charset="-122"/>
              </a:rPr>
              <a:t>生字</a:t>
            </a:r>
            <a:endParaRPr kumimoji="1" lang="zh-CN" altLang="en-US" sz="4800" b="1">
              <a:solidFill>
                <a:srgbClr val="FF00FF"/>
              </a:solidFill>
              <a:ea typeface="华文行楷" pitchFamily="2" charset="-122"/>
            </a:endParaRPr>
          </a:p>
        </p:txBody>
      </p:sp>
      <p:sp>
        <p:nvSpPr>
          <p:cNvPr id="24581" name="Text Box 5" title=""/>
          <p:cNvSpPr txBox="1"/>
          <p:nvPr/>
        </p:nvSpPr>
        <p:spPr>
          <a:xfrm>
            <a:off x="304800" y="2133600"/>
            <a:ext cx="8839200" cy="3749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6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latin typeface="楷体_GB2312" pitchFamily="49" charset="-122"/>
                <a:ea typeface="楷体_GB2312" pitchFamily="49" charset="-122"/>
              </a:rPr>
              <a:t>籍  屉  娱  瞪   瞅</a:t>
            </a:r>
            <a:endParaRPr kumimoji="1" lang="zh-CN" altLang="en-US" sz="60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latin typeface="楷体_GB2312" pitchFamily="49" charset="-122"/>
              <a:ea typeface="楷体_GB2312" pitchFamily="49" charset="-122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6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latin typeface="楷体_GB2312" pitchFamily="49" charset="-122"/>
                <a:ea typeface="楷体_GB2312" pitchFamily="49" charset="-122"/>
              </a:rPr>
              <a:t>魔   刑  匪  姥</a:t>
            </a:r>
            <a:endParaRPr kumimoji="1" lang="zh-CN" altLang="en-US" sz="60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bg1"/>
              </a:solidFill>
              <a:uLnTx/>
              <a:uFillTx/>
              <a:latin typeface="楷体_GB2312" pitchFamily="49" charset="-122"/>
              <a:ea typeface="楷体_GB2312" pitchFamily="49" charset="-122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6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latin typeface="楷体_GB2312" pitchFamily="49" charset="-122"/>
                <a:ea typeface="楷体_GB2312" pitchFamily="49" charset="-122"/>
              </a:rPr>
              <a:t>怖   刑   舅</a:t>
            </a:r>
            <a:endParaRPr kumimoji="1" lang="zh-CN" altLang="en-US" sz="60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2" title=""/>
          <p:cNvSpPr txBox="1"/>
          <p:nvPr/>
        </p:nvSpPr>
        <p:spPr>
          <a:xfrm>
            <a:off x="1181100" y="2133600"/>
            <a:ext cx="6781800" cy="30210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阀      娱     僻     怖     宪</a:t>
            </a:r>
            <a:endParaRPr kumimoji="1" lang="zh-CN" altLang="en-US" sz="48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8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FF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胖       刑      押     舅     绞</a:t>
            </a:r>
            <a:endParaRPr kumimoji="1" lang="zh-CN" altLang="en-US" sz="4800" b="1" i="0" u="none" strike="noStrike" kern="1200" cap="none" spc="0" normalizeH="0" baseline="0" noProof="0">
              <a:solidFill>
                <a:srgbClr val="FFFF00"/>
              </a:solidFill>
              <a:uLnTx/>
              <a:uFillTx/>
            </a:endParaRPr>
          </a:p>
        </p:txBody>
      </p:sp>
      <p:sp>
        <p:nvSpPr>
          <p:cNvPr id="25603" name="Text Box 3" title=""/>
          <p:cNvSpPr txBox="1"/>
          <p:nvPr/>
        </p:nvSpPr>
        <p:spPr>
          <a:xfrm>
            <a:off x="1371600" y="1600200"/>
            <a:ext cx="533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fá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4" name="Text Box 4" title=""/>
          <p:cNvSpPr txBox="1"/>
          <p:nvPr/>
        </p:nvSpPr>
        <p:spPr>
          <a:xfrm>
            <a:off x="2743200" y="1524000"/>
            <a:ext cx="8207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y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ú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5" name="Text Box 5" title=""/>
          <p:cNvSpPr txBox="1"/>
          <p:nvPr/>
        </p:nvSpPr>
        <p:spPr>
          <a:xfrm>
            <a:off x="4191000" y="1524000"/>
            <a:ext cx="762000" cy="5791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6" name="Text Box 6" title=""/>
          <p:cNvSpPr txBox="1"/>
          <p:nvPr/>
        </p:nvSpPr>
        <p:spPr>
          <a:xfrm>
            <a:off x="5410200" y="1600200"/>
            <a:ext cx="914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b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ù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7" name="Text Box 7" title=""/>
          <p:cNvSpPr txBox="1"/>
          <p:nvPr/>
        </p:nvSpPr>
        <p:spPr>
          <a:xfrm>
            <a:off x="6705600" y="1524000"/>
            <a:ext cx="1295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xi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àn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8" name="Text Box 8" title=""/>
          <p:cNvSpPr txBox="1"/>
          <p:nvPr/>
        </p:nvSpPr>
        <p:spPr>
          <a:xfrm>
            <a:off x="1066800" y="3733800"/>
            <a:ext cx="1128713" cy="5791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09" name="Text Box 9" title=""/>
          <p:cNvSpPr txBox="1"/>
          <p:nvPr/>
        </p:nvSpPr>
        <p:spPr>
          <a:xfrm>
            <a:off x="2819400" y="3733800"/>
            <a:ext cx="114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x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í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ng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10" name="Text Box 10" title=""/>
          <p:cNvSpPr txBox="1"/>
          <p:nvPr/>
        </p:nvSpPr>
        <p:spPr>
          <a:xfrm>
            <a:off x="4572000" y="3657600"/>
            <a:ext cx="6858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y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á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11" name="Text Box 11" title=""/>
          <p:cNvSpPr txBox="1"/>
          <p:nvPr/>
        </p:nvSpPr>
        <p:spPr>
          <a:xfrm>
            <a:off x="5886450" y="3789363"/>
            <a:ext cx="9906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ji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ù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12" name="Text Box 12" title=""/>
          <p:cNvSpPr txBox="1"/>
          <p:nvPr/>
        </p:nvSpPr>
        <p:spPr>
          <a:xfrm>
            <a:off x="7010400" y="3657600"/>
            <a:ext cx="1219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ji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ea typeface="Times New Roman" pitchFamily="18" charset="0"/>
              </a:rPr>
              <a:t>ă</a:t>
            </a:r>
            <a:r>
              <a:rPr kumimoji="1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o</a:t>
            </a:r>
            <a:endParaRPr kumimoji="1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5613" name="AutoShape 13" title=""/>
          <p:cNvSpPr/>
          <p:nvPr/>
        </p:nvSpPr>
        <p:spPr>
          <a:xfrm>
            <a:off x="7467600" y="5943600"/>
            <a:ext cx="685800" cy="381000"/>
          </a:xfrm>
          <a:prstGeom prst="actionButtonBackPrevious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/>
      <p:bldP spid="25604" grpId="0"/>
      <p:bldP spid="25605" grpId="0"/>
      <p:bldP spid="25606" grpId="0"/>
      <p:bldP spid="25607" grpId="0"/>
      <p:bldP spid="25608" grpId="0"/>
      <p:bldP spid="25609" grpId="0"/>
      <p:bldP spid="25610" grpId="0"/>
      <p:bldP spid="25611" grpId="0"/>
      <p:bldP spid="256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6626" name="Picture 2" descr="蓝模-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6627" name="AutoShape 3" title=""/>
          <p:cNvSpPr/>
          <p:nvPr/>
        </p:nvSpPr>
        <p:spPr>
          <a:xfrm>
            <a:off x="6400800" y="5029200"/>
            <a:ext cx="2209800" cy="1295400"/>
          </a:xfrm>
          <a:prstGeom prst="flowChartMultidocument">
            <a:avLst/>
          </a:prstGeom>
          <a:solidFill>
            <a:srgbClr val="CCFFFF"/>
          </a:solidFill>
          <a:ln>
            <a:solidFill>
              <a:srgbClr val="FF3300"/>
            </a:solidFill>
            <a:miter lim="800000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/>
            <a:endParaRPr kumimoji="1" lang="zh-CN" altLang="en-US">
              <a:solidFill>
                <a:srgbClr val="FFCCFF"/>
              </a:solidFill>
            </a:endParaRPr>
          </a:p>
        </p:txBody>
      </p:sp>
      <p:sp>
        <p:nvSpPr>
          <p:cNvPr id="26628" name="Text Box 4" title=""/>
          <p:cNvSpPr/>
          <p:nvPr/>
        </p:nvSpPr>
        <p:spPr>
          <a:xfrm>
            <a:off x="6553200" y="5334000"/>
            <a:ext cx="160020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800" b="1">
                <a:solidFill>
                  <a:srgbClr val="0099FF"/>
                </a:solidFill>
                <a:ea typeface="华文行楷" pitchFamily="2" charset="-122"/>
              </a:rPr>
              <a:t>组词</a:t>
            </a:r>
            <a:endParaRPr kumimoji="1" lang="zh-CN" altLang="en-US" sz="4800" b="1">
              <a:solidFill>
                <a:srgbClr val="0099FF"/>
              </a:solidFill>
              <a:ea typeface="华文行楷" pitchFamily="2" charset="-122"/>
            </a:endParaRPr>
          </a:p>
        </p:txBody>
      </p:sp>
      <p:sp>
        <p:nvSpPr>
          <p:cNvPr id="26629" name="Text Box 5" title=""/>
          <p:cNvSpPr/>
          <p:nvPr/>
        </p:nvSpPr>
        <p:spPr>
          <a:xfrm>
            <a:off x="457200" y="1125538"/>
            <a:ext cx="8534400" cy="1160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just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阀（    ）  屉（    ）  姥（    ）  怖（    ） </a:t>
            </a:r>
            <a:endParaRPr kumimoji="1" lang="zh-CN" altLang="en-US" sz="2800" b="1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algn="just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伐（    ）  屈（    ）  佬（    ）  布（    ）</a:t>
            </a:r>
            <a:endParaRPr kumimoji="1" lang="zh-CN" altLang="en-US" sz="3600" b="1">
              <a:solidFill>
                <a:srgbClr val="FFFF00"/>
              </a:solidFill>
              <a:latin typeface="Arial"/>
              <a:ea typeface="Arial"/>
            </a:endParaRPr>
          </a:p>
        </p:txBody>
      </p:sp>
      <p:sp>
        <p:nvSpPr>
          <p:cNvPr id="26630" name="Text Box 6" title=""/>
          <p:cNvSpPr/>
          <p:nvPr/>
        </p:nvSpPr>
        <p:spPr>
          <a:xfrm>
            <a:off x="457200" y="3124200"/>
            <a:ext cx="8686800" cy="11604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just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匪（    ）  瞅（    ）  刑（    ）  藉（    ）</a:t>
            </a:r>
            <a:endParaRPr kumimoji="1" lang="zh-CN" altLang="en-US" sz="2800" b="1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0" lvl="0" indent="0" algn="just"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医（    ）  揪（    ）  型（    ）  籍（    ）</a:t>
            </a:r>
            <a:endParaRPr kumimoji="1" lang="zh-CN" altLang="en-US" sz="3600" b="1">
              <a:solidFill>
                <a:srgbClr val="FFFF00"/>
              </a:solidFill>
            </a:endParaRPr>
          </a:p>
        </p:txBody>
      </p:sp>
      <p:sp>
        <p:nvSpPr>
          <p:cNvPr id="26631" name="Text Box 7" title=""/>
          <p:cNvSpPr txBox="1"/>
          <p:nvPr/>
        </p:nvSpPr>
        <p:spPr>
          <a:xfrm>
            <a:off x="1143000" y="112871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军阀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2" name="Text Box 8" title=""/>
          <p:cNvSpPr txBox="1"/>
          <p:nvPr/>
        </p:nvSpPr>
        <p:spPr>
          <a:xfrm>
            <a:off x="1143000" y="1752600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伐木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3" name="Text Box 9" title=""/>
          <p:cNvSpPr txBox="1"/>
          <p:nvPr/>
        </p:nvSpPr>
        <p:spPr>
          <a:xfrm>
            <a:off x="3276600" y="112871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抽屉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4" name="Text Box 10" title=""/>
          <p:cNvSpPr txBox="1"/>
          <p:nvPr/>
        </p:nvSpPr>
        <p:spPr>
          <a:xfrm>
            <a:off x="3276600" y="173831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委屈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5" name="Text Box 11" title=""/>
          <p:cNvSpPr txBox="1"/>
          <p:nvPr/>
        </p:nvSpPr>
        <p:spPr>
          <a:xfrm>
            <a:off x="5486400" y="112871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姥姥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6" name="Text Box 12" title=""/>
          <p:cNvSpPr txBox="1"/>
          <p:nvPr/>
        </p:nvSpPr>
        <p:spPr>
          <a:xfrm>
            <a:off x="5486400" y="1752600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阔佬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7" name="Text Box 13" title=""/>
          <p:cNvSpPr txBox="1"/>
          <p:nvPr/>
        </p:nvSpPr>
        <p:spPr>
          <a:xfrm>
            <a:off x="7620000" y="112871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恐怖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8" name="Text Box 14" title=""/>
          <p:cNvSpPr txBox="1"/>
          <p:nvPr/>
        </p:nvSpPr>
        <p:spPr>
          <a:xfrm>
            <a:off x="7620000" y="1752600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布置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39" name="Text Box 15" title=""/>
          <p:cNvSpPr txBox="1"/>
          <p:nvPr/>
        </p:nvSpPr>
        <p:spPr>
          <a:xfrm>
            <a:off x="1143000" y="3127375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匪徒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0" name="Text Box 16" title=""/>
          <p:cNvSpPr txBox="1"/>
          <p:nvPr/>
        </p:nvSpPr>
        <p:spPr>
          <a:xfrm>
            <a:off x="1143000" y="375126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医生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1" name="Text Box 17" title=""/>
          <p:cNvSpPr txBox="1"/>
          <p:nvPr/>
        </p:nvSpPr>
        <p:spPr>
          <a:xfrm>
            <a:off x="3352800" y="3127375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瞅见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2" name="Text Box 18" title=""/>
          <p:cNvSpPr txBox="1"/>
          <p:nvPr/>
        </p:nvSpPr>
        <p:spPr>
          <a:xfrm>
            <a:off x="3352800" y="3736975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揪住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3" name="Text Box 19" title=""/>
          <p:cNvSpPr txBox="1"/>
          <p:nvPr/>
        </p:nvSpPr>
        <p:spPr>
          <a:xfrm>
            <a:off x="5486400" y="3127375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苦刑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4" name="Text Box 20" title=""/>
          <p:cNvSpPr txBox="1"/>
          <p:nvPr/>
        </p:nvSpPr>
        <p:spPr>
          <a:xfrm>
            <a:off x="5486400" y="3751263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典型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5" name="Text Box 21" title=""/>
          <p:cNvSpPr txBox="1"/>
          <p:nvPr/>
        </p:nvSpPr>
        <p:spPr>
          <a:xfrm>
            <a:off x="7620000" y="3127375"/>
            <a:ext cx="1143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狼藉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  <p:sp>
        <p:nvSpPr>
          <p:cNvPr id="26646" name="Text Box 22" title=""/>
          <p:cNvSpPr txBox="1"/>
          <p:nvPr/>
        </p:nvSpPr>
        <p:spPr>
          <a:xfrm>
            <a:off x="7620000" y="3748088"/>
            <a:ext cx="1143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uLnTx/>
                <a:uFillTx/>
                <a:ea typeface="楷体_GB2312" pitchFamily="49" charset="-122"/>
              </a:rPr>
              <a:t>户籍</a:t>
            </a:r>
            <a:endParaRPr kumimoji="1" lang="zh-CN" altLang="en-US" sz="2800" b="1" i="0" u="none" strike="noStrike" kern="1200" cap="none" spc="0" normalizeH="0" baseline="0" noProof="0">
              <a:solidFill>
                <a:schemeClr val="bg1"/>
              </a:solidFill>
              <a:uLnTx/>
              <a:uFillTx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6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6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6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6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6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26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6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/>
      <p:bldP spid="26632" grpId="0"/>
      <p:bldP spid="26633" grpId="0"/>
      <p:bldP spid="26634" grpId="0"/>
      <p:bldP spid="26635" grpId="0"/>
      <p:bldP spid="26636" grpId="0"/>
      <p:bldP spid="26637" grpId="0"/>
      <p:bldP spid="26638" grpId="0"/>
      <p:bldP spid="26639" grpId="0"/>
      <p:bldP spid="26640" grpId="0"/>
      <p:bldP spid="26641" grpId="0"/>
      <p:bldP spid="26642" grpId="0"/>
      <p:bldP spid="26643" grpId="0"/>
      <p:bldP spid="26644" grpId="0"/>
      <p:bldP spid="26645" grpId="0"/>
      <p:bldP spid="2664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 title=""/>
          <p:cNvSpPr>
            <a:spLocks noGrp="1"/>
          </p:cNvSpPr>
          <p:nvPr>
            <p:ph type="title"/>
          </p:nvPr>
        </p:nvSpPr>
        <p:spPr>
          <a:xfrm>
            <a:off x="684213" y="0"/>
            <a:ext cx="7772400" cy="1143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charset="-122"/>
                <a:cs typeface="+mj-cs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词语的理解：</a:t>
            </a:r>
            <a:endParaRPr kumimoji="0" lang="zh-CN" altLang="en-US" sz="44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7651" name="Rectangle 3" title=""/>
          <p:cNvSpPr>
            <a:spLocks noGrp="1"/>
          </p:cNvSpPr>
          <p:nvPr>
            <p:ph type="body" idx="4294967295"/>
          </p:nvPr>
        </p:nvSpPr>
        <p:spPr>
          <a:xfrm>
            <a:off x="0" y="1341438"/>
            <a:ext cx="9144000" cy="5516562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br>
              <a:rPr kumimoji="0" lang="zh-CN" altLang="en-US" sz="1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</a:br>
            <a:br>
              <a:rPr kumimoji="0" lang="zh-CN" altLang="en-US" sz="1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军阀：指拥有武装部队，割据一方，自成派系的人。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轻易：本课指随随便便。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恐怖：惊慌、害怕。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一拥而入：形容很多人同时闯进门来。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严峻：严肃而厉害。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会意：领会别人没有明确表达的意思。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  <a:t>沉着：镇静，从容，不慌不忙的样子。 </a:t>
            </a:r>
            <a:br>
              <a:rPr kumimoji="0" lang="zh-CN" altLang="en-US" sz="2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黑体" pitchFamily="2" charset="-122"/>
                <a:ea typeface="黑体" pitchFamily="2" charset="-122"/>
              </a:rPr>
            </a:br>
            <a:endParaRPr kumimoji="0" lang="zh-CN" altLang="en-US" sz="28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CC"/>
            </a:gs>
            <a:gs pos="50000">
              <a:srgbClr val="FFFFFC"/>
            </a:gs>
            <a:gs pos="100000">
              <a:srgbClr val="FFFFCC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4" name="Text Box 4" title=""/>
          <p:cNvSpPr txBox="1"/>
          <p:nvPr/>
        </p:nvSpPr>
        <p:spPr>
          <a:xfrm>
            <a:off x="468313" y="2200275"/>
            <a:ext cx="8675687" cy="51165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1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、课文回忆了关于李大钊的哪几件事？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8000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、课文 哪些地方使你最受感动？做上记号，和同桌说一说。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8000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   文中的李大钊是个什么样的人？从文中的何处看出。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8000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pic>
        <p:nvPicPr>
          <p:cNvPr id="28675" name="Picture 5" descr="star2(1)" title=""/>
          <p:cNvPicPr>
            <a:picLocks noChangeAspect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88" y="5084763"/>
            <a:ext cx="576262" cy="4810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6" name="WordArt 6" title=""/>
          <p:cNvSpPr>
            <a:spLocks noTextEdit="1"/>
          </p:cNvSpPr>
          <p:nvPr/>
        </p:nvSpPr>
        <p:spPr>
          <a:xfrm>
            <a:off x="3059113" y="549275"/>
            <a:ext cx="2736850" cy="1223963"/>
          </a:xfrm>
        </p:spPr>
        <p:txBody>
          <a:bodyPr wrap="none" fromWordArt="1">
            <a:prstTxWarp prst="textFadeUp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B2B2B2"/>
                  </a:solidFill>
                </a:ln>
                <a:solidFill>
                  <a:srgbClr val="FF0000">
                    <a:alpha val="76077"/>
                  </a:srgbClr>
                </a:solidFill>
                <a:latin typeface="宋体"/>
              </a:rPr>
              <a:t>自读要求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 title="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charset="-122"/>
                <a:cs typeface="+mj-cs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00CC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</a:t>
            </a:r>
            <a:r>
              <a:rPr kumimoji="0" lang="en-US" altLang="zh-CN" sz="4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00CC"/>
                </a:solidFill>
                <a:uLnTx/>
                <a:uFillTx/>
                <a:latin typeface="Arial"/>
              </a:rPr>
              <a:t>—</a:t>
            </a:r>
            <a:r>
              <a:rPr kumimoji="0" lang="en-US" altLang="zh-CN" sz="4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00CC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32</a:t>
            </a:r>
            <a:r>
              <a:rPr kumimoji="0" lang="zh-CN" altLang="en-US" sz="4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00CC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自然段分为四个部分：</a:t>
            </a:r>
            <a:endParaRPr kumimoji="0" lang="zh-CN" altLang="en-US" sz="4400" b="0" i="0" u="none" strike="noStrike" kern="1200" cap="none" spc="0" normalizeH="0" baseline="0" noProof="0">
              <a:solidFill>
                <a:srgbClr val="9900CC"/>
              </a:solidFill>
              <a:uLnTx/>
              <a:uFillTx/>
            </a:endParaRPr>
          </a:p>
        </p:txBody>
      </p:sp>
      <p:sp>
        <p:nvSpPr>
          <p:cNvPr id="29699" name="Rectangle 3" title=""/>
          <p:cNvSpPr>
            <a:spLocks noGrp="1"/>
          </p:cNvSpPr>
          <p:nvPr>
            <p:ph type="body" idx="4294967295"/>
          </p:nvPr>
        </p:nvSpPr>
        <p:spPr>
          <a:xfrm>
            <a:off x="0" y="1981200"/>
            <a:ext cx="9144000" cy="48768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1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）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2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Arial"/>
              </a:rPr>
              <a:t>—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7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自然段：写父亲被捕前的一些事情（被捕前）； 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66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2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）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8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Arial"/>
              </a:rPr>
              <a:t>—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17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自然段：写父亲被捕的经过（被捕时）； 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66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3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）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18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Arial"/>
              </a:rPr>
              <a:t>—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29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自然段：写我们和父亲最后一次见面的情景（法庭上）； 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66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（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4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）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30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Arial"/>
              </a:rPr>
              <a:t>—</a:t>
            </a:r>
            <a: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32</a:t>
            </a: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自然段：写父亲被害后，一家人非常悲痛（被害后）。 </a:t>
            </a:r>
            <a:b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</a:br>
            <a:endParaRPr kumimoji="0" lang="zh-CN" altLang="en-US" sz="3200" b="1" i="0" u="none" strike="noStrike" kern="1200" cap="none" spc="0" normalizeH="0" baseline="0" noProof="0">
              <a:solidFill>
                <a:srgbClr val="006600"/>
              </a:solidFill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CC"/>
            </a:gs>
            <a:gs pos="50000">
              <a:srgbClr val="FFFFF4"/>
            </a:gs>
            <a:gs pos="100000">
              <a:srgbClr val="FFFFCC"/>
            </a:gs>
          </a:gsLst>
          <a:lin ang="2700000" scaled="1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2" name="Text Box 5"/>
          <p:cNvSpPr txBox="1">
            <a:spLocks noChangeArrowheads="1"/>
          </p:cNvSpPr>
          <p:nvPr/>
        </p:nvSpPr>
        <p:spPr bwMode="auto">
          <a:xfrm>
            <a:off x="0" y="322263"/>
            <a:ext cx="7380288" cy="37766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33CC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（开头段）</a:t>
            </a: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1927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年</a:t>
            </a: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4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月</a:t>
            </a: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28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日，我永远忘不了那一天。那是父亲的被难日，离现在已经十六年了。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4400" b="1" i="0" u="none" strike="noStrike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  <p:sp>
        <p:nvSpPr>
          <p:cNvPr id="30723" name="Text Box 6" title=""/>
          <p:cNvSpPr txBox="1"/>
          <p:nvPr/>
        </p:nvSpPr>
        <p:spPr>
          <a:xfrm>
            <a:off x="0" y="2997200"/>
            <a:ext cx="7524750" cy="4508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33CC33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（结尾段）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我又哭了，从地上捡起那张报纸，咬紧牙，又勉强看了一遍。我低声对母亲说：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</a:rPr>
              <a:t>“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妈，昨天是</a:t>
            </a: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4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月</a:t>
            </a:r>
            <a:r>
              <a:rPr kumimoji="1" lang="en-US" altLang="zh-CN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28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。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</a:rPr>
              <a:t>”</a:t>
            </a: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母亲微微点了一下头。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accent2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44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</a:endParaRPr>
          </a:p>
        </p:txBody>
      </p:sp>
      <p:sp>
        <p:nvSpPr>
          <p:cNvPr id="30724" name="AutoShape 7" title=""/>
          <p:cNvSpPr/>
          <p:nvPr/>
        </p:nvSpPr>
        <p:spPr>
          <a:xfrm>
            <a:off x="7164388" y="765175"/>
            <a:ext cx="503237" cy="5113338"/>
          </a:xfrm>
          <a:prstGeom prst="rightBrace">
            <a:avLst>
              <a:gd name="adj1" fmla="val 84674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30725" name="Text Box 8"/>
          <p:cNvSpPr txBox="1">
            <a:spLocks noChangeArrowheads="1"/>
          </p:cNvSpPr>
          <p:nvPr/>
        </p:nvSpPr>
        <p:spPr bwMode="auto">
          <a:xfrm>
            <a:off x="7524750" y="1916113"/>
            <a:ext cx="1006475" cy="540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5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前后照应</a:t>
            </a:r>
            <a:endParaRPr kumimoji="0" lang="zh-CN" altLang="en-US" sz="5400" b="1" i="0" u="none" strike="noStrike" kern="1200" cap="none" spc="0" normalizeH="0" baseline="0" noProof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30726" name="Text Box 9"/>
          <p:cNvSpPr txBox="1">
            <a:spLocks noChangeArrowheads="1"/>
          </p:cNvSpPr>
          <p:nvPr/>
        </p:nvSpPr>
        <p:spPr bwMode="auto">
          <a:xfrm>
            <a:off x="8289925" y="2132013"/>
            <a:ext cx="854075" cy="3457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首尾照应</a:t>
            </a:r>
            <a:endParaRPr kumimoji="0" lang="zh-CN" altLang="en-US" sz="4400" b="1" i="0" u="none" strike="noStrike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333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/>
      <p:bldP spid="30724" grpId="0"/>
      <p:bldP spid="30725" grpId="0"/>
      <p:bldP spid="307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CC"/>
            </a:gs>
            <a:gs pos="100000">
              <a:srgbClr val="FFFFE7"/>
            </a:gs>
          </a:gsLst>
          <a:lin ang="18900000" scaled="1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6" name="Text Box 5" title=""/>
          <p:cNvSpPr/>
          <p:nvPr/>
        </p:nvSpPr>
        <p:spPr>
          <a:xfrm>
            <a:off x="323850" y="898525"/>
            <a:ext cx="8496300" cy="24368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400" b="1">
                <a:solidFill>
                  <a:srgbClr val="FF0000"/>
                </a:solidFill>
              </a:rPr>
              <a:t>我蹲在旁边，看他把书和有字的纸片投到火炉里去。</a:t>
            </a:r>
            <a:endParaRPr kumimoji="1" lang="zh-CN" altLang="en-US" sz="4400" b="1">
              <a:solidFill>
                <a:srgbClr val="FF0000"/>
              </a:solidFill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en-US" sz="4400" b="1">
              <a:solidFill>
                <a:srgbClr val="FF0000"/>
              </a:solidFill>
            </a:endParaRPr>
          </a:p>
        </p:txBody>
      </p:sp>
      <p:sp>
        <p:nvSpPr>
          <p:cNvPr id="31747" name="Text Box 6" title=""/>
          <p:cNvSpPr txBox="1"/>
          <p:nvPr/>
        </p:nvSpPr>
        <p:spPr>
          <a:xfrm>
            <a:off x="468313" y="3933825"/>
            <a:ext cx="8280400" cy="192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后来听母亲说，军阀张作霖要派人来检查。为了避免党组织被破坏，父亲只好把一些书籍和文件烧掉。</a:t>
            </a:r>
            <a:endParaRPr kumimoji="1" lang="zh-CN" altLang="en-US" sz="40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</a:endParaRPr>
          </a:p>
        </p:txBody>
      </p:sp>
      <p:sp>
        <p:nvSpPr>
          <p:cNvPr id="31748" name="AutoShape 7" title=""/>
          <p:cNvSpPr/>
          <p:nvPr/>
        </p:nvSpPr>
        <p:spPr>
          <a:xfrm>
            <a:off x="3924300" y="2492375"/>
            <a:ext cx="431800" cy="1008063"/>
          </a:xfrm>
          <a:prstGeom prst="upDownArrow">
            <a:avLst>
              <a:gd name="adj1" fmla="val 50000"/>
              <a:gd name="adj2" fmla="val 46475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31749" name="WordArt 8" title=""/>
          <p:cNvSpPr>
            <a:spLocks noTextEdit="1"/>
          </p:cNvSpPr>
          <p:nvPr/>
        </p:nvSpPr>
        <p:spPr>
          <a:xfrm>
            <a:off x="0" y="260350"/>
            <a:ext cx="4200525" cy="45720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sz="3600" b="1" i="0" u="none" strike="noStrike" kern="1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uLnTx/>
                <a:uFillTx/>
                <a:latin typeface="黑体"/>
              </a:rPr>
              <a:t>找相互照应的句子：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  <p:bldP spid="3174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 shadeToTitle="1">
        <a:gradFill rotWithShape="0">
          <a:gsLst>
            <a:gs pos="0">
              <a:srgbClr val="FFFFCC"/>
            </a:gs>
            <a:gs pos="100000">
              <a:srgbClr val="FFFFE8"/>
            </a:gs>
          </a:gsLst>
          <a:path path="shape">
            <a:fillToRect l="50000" t="50000" r="50000" b="50000"/>
          </a:path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70" name="Text Box 4" title=""/>
          <p:cNvSpPr/>
          <p:nvPr/>
        </p:nvSpPr>
        <p:spPr>
          <a:xfrm>
            <a:off x="323850" y="1052513"/>
            <a:ext cx="8351838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800" b="1">
                <a:solidFill>
                  <a:srgbClr val="FF0000"/>
                </a:solidFill>
              </a:rPr>
              <a:t>工友阎振三一早上街买东西，直到夜里还不见回来。</a:t>
            </a:r>
            <a:endParaRPr kumimoji="1" lang="zh-CN" altLang="en-US" sz="4800" b="1">
              <a:solidFill>
                <a:srgbClr val="FF0000"/>
              </a:solidFill>
            </a:endParaRPr>
          </a:p>
        </p:txBody>
      </p:sp>
      <p:sp>
        <p:nvSpPr>
          <p:cNvPr id="32771" name="AutoShape 5" title=""/>
          <p:cNvSpPr/>
          <p:nvPr/>
        </p:nvSpPr>
        <p:spPr>
          <a:xfrm>
            <a:off x="4211638" y="2708275"/>
            <a:ext cx="431800" cy="792163"/>
          </a:xfrm>
          <a:prstGeom prst="upDownArrow">
            <a:avLst>
              <a:gd name="adj1" fmla="val 50000"/>
              <a:gd name="adj2" fmla="val 36521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32772" name="Text Box 6" title=""/>
          <p:cNvSpPr txBox="1"/>
          <p:nvPr/>
        </p:nvSpPr>
        <p:spPr>
          <a:xfrm>
            <a:off x="395288" y="4076700"/>
            <a:ext cx="8497887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在军警中间，我发现了前几天被捕的工友阎振三。</a:t>
            </a:r>
            <a:endParaRPr kumimoji="1" lang="zh-CN" altLang="en-US" sz="48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</a:endParaRPr>
          </a:p>
        </p:txBody>
      </p:sp>
      <p:sp>
        <p:nvSpPr>
          <p:cNvPr id="32773" name="WordArt 7" title=""/>
          <p:cNvSpPr>
            <a:spLocks noTextEdit="1"/>
          </p:cNvSpPr>
          <p:nvPr/>
        </p:nvSpPr>
        <p:spPr>
          <a:xfrm>
            <a:off x="0" y="260350"/>
            <a:ext cx="4200525" cy="45720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sz="3600" b="1" i="0" u="none" strike="noStrike" kern="1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uLnTx/>
                <a:uFillTx/>
                <a:latin typeface="黑体"/>
              </a:rPr>
              <a:t>找相互照应的句子：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  <p:bldP spid="3277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7FFFF"/>
            </a:gs>
            <a:gs pos="50000">
              <a:srgbClr val="CCFFFF"/>
            </a:gs>
            <a:gs pos="100000">
              <a:srgbClr val="E7FFFF"/>
            </a:gs>
          </a:gsLst>
          <a:lin ang="5400000" scaled="1"/>
        </a:gra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3794" name="Text Box 4"/>
          <p:cNvSpPr txBox="1">
            <a:spLocks noChangeArrowheads="1"/>
          </p:cNvSpPr>
          <p:nvPr/>
        </p:nvSpPr>
        <p:spPr bwMode="auto">
          <a:xfrm>
            <a:off x="0" y="0"/>
            <a:ext cx="8675688" cy="1311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前后照应的好处</a:t>
            </a:r>
            <a:r>
              <a:rPr kumimoji="0" lang="zh-CN" altLang="en-US" sz="6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？</a:t>
            </a:r>
            <a:endParaRPr kumimoji="0" lang="zh-CN" altLang="en-US" sz="6600" b="1" i="0" u="none" strike="noStrike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  <p:sp>
        <p:nvSpPr>
          <p:cNvPr id="33795" name="Rectangle 5"/>
          <p:cNvSpPr>
            <a:spLocks noChangeArrowheads="1"/>
          </p:cNvSpPr>
          <p:nvPr/>
        </p:nvSpPr>
        <p:spPr bwMode="auto">
          <a:xfrm>
            <a:off x="611188" y="2133600"/>
            <a:ext cx="7129462" cy="19208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      使读者对事情的来龙去脉了解得更加清楚，得到的印象和感受也深刻。</a:t>
            </a:r>
            <a:endParaRPr kumimoji="0" lang="zh-CN" altLang="en-US" sz="4000" b="1" i="0" u="none" strike="noStrike" kern="1200" cap="none" spc="0" normalizeH="0" baseline="0" noProof="0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34818" name="Picture 3" descr="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0038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4819" name="WordArt 4" descr="白色大理石" title=""/>
          <p:cNvSpPr>
            <a:spLocks noTextEdit="1"/>
          </p:cNvSpPr>
          <p:nvPr/>
        </p:nvSpPr>
        <p:spPr>
          <a:xfrm>
            <a:off x="4932363" y="2420938"/>
            <a:ext cx="3924300" cy="2025650"/>
          </a:xfrm>
          <a:prstGeom prst="rect">
            <a:avLst/>
          </a:prstGeom>
          <a:noFill/>
          <a:ln>
            <a:noFill/>
          </a:ln>
        </p:spPr>
        <p:txBody>
          <a:bodyPr wrap="none" fromWordArt="1">
            <a:prstTxWarp prst="textPlain">
              <a:avLst/>
            </a:prstTxWarp>
            <a:noAutofit/>
            <a:scene3d>
              <a:camera prst="legacyObliqueRight">
                <a:rot lat="0" lon="0" rev="0"/>
              </a:camera>
              <a:lightRig rig="legacyHarsh3" dir="t"/>
            </a:scene3d>
            <a:sp3d extrusionH="100000" prstMaterial="legacyMatte">
              <a:bevelT w="0" h="0" prst="angle"/>
              <a:bevelB w="0" h="0" prst="angle"/>
              <a:extrusionClr>
                <a:srgbClr val="663300"/>
              </a:extrusionClr>
              <a:contourClr>
                <a:srgbClr val="000000"/>
              </a:contourClr>
            </a:sp3d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sz="3600" b="1" i="0" u="none" strike="noStrike" kern="1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blipFill rotWithShape="0">
                  <a:blip r:embed="rId3"/>
                  <a:tile tx="0" ty="0" sx="100000" sy="100000" flip="none" algn="tl"/>
                </a:blipFill>
                <a:uLnTx/>
                <a:uFillTx/>
                <a:latin typeface="黑体"/>
              </a:rPr>
              <a:t>你觉得李大钊</a:t>
            </a:r>
            <a:r>
              <a:rPr kumimoji="0" sz="3600" b="1" i="0" u="none" strike="noStrike" kern="1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blipFill rotWithShape="0">
                  <a:blip r:embed="rId3"/>
                  <a:tile tx="0" ty="0" sx="100000" sy="100000" flip="none" algn="tl"/>
                </a:blipFill>
                <a:uLnTx/>
                <a:uFillTx/>
                <a:latin typeface="黑体"/>
              </a:rPr>
              <a:t>
</a:t>
            </a:r>
            <a:r>
              <a:rPr kumimoji="0" sz="3600" b="1" i="0" u="none" strike="noStrike" kern="1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blipFill rotWithShape="0">
                  <a:blip r:embed="rId3"/>
                  <a:tile tx="0" ty="0" sx="100000" sy="100000" flip="none" algn="tl"/>
                </a:blipFill>
                <a:uLnTx/>
                <a:uFillTx/>
                <a:latin typeface="黑体"/>
              </a:rPr>
              <a:t>是一个怎样的人？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 title=""/>
          <p:cNvSpPr/>
          <p:nvPr/>
        </p:nvSpPr>
        <p:spPr>
          <a:xfrm>
            <a:off x="539750" y="1341438"/>
            <a:ext cx="860425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</a:rPr>
              <a:t>       </a:t>
            </a: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</a:rPr>
              <a:t>父亲不慌不忙地从抽屉里取出一把闪亮的小手枪，就往外走 。</a:t>
            </a:r>
            <a:endParaRPr kumimoji="0" lang="zh-CN" altLang="en-US" sz="44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  <a:latin typeface="Arial"/>
            </a:endParaRPr>
          </a:p>
        </p:txBody>
      </p:sp>
      <p:pic>
        <p:nvPicPr>
          <p:cNvPr id="35843" name="Picture 3" descr="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88" y="3500438"/>
            <a:ext cx="2374900" cy="30702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4" name="AutoShape 4" title=""/>
          <p:cNvSpPr/>
          <p:nvPr/>
        </p:nvSpPr>
        <p:spPr>
          <a:xfrm rot="10800000">
            <a:off x="3203575" y="3357563"/>
            <a:ext cx="2736850" cy="1079500"/>
          </a:xfrm>
          <a:prstGeom prst="wedgeEllipseCallout">
            <a:avLst>
              <a:gd name="adj1" fmla="val 61134"/>
              <a:gd name="adj2" fmla="val 106764"/>
            </a:avLst>
          </a:prstGeom>
          <a:solidFill>
            <a:schemeClr val="accent1"/>
          </a:solidFill>
          <a:ln>
            <a:solidFill>
              <a:srgbClr val="33CCCC"/>
            </a:solidFill>
            <a:miter lim="800000"/>
          </a:ln>
        </p:spPr>
        <p:txBody>
          <a:bodyPr rot="1080000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/>
            <a:endParaRPr lang="zh-CN" altLang="en-US" sz="1800">
              <a:latin typeface="Arial"/>
            </a:endParaRPr>
          </a:p>
        </p:txBody>
      </p:sp>
      <p:sp>
        <p:nvSpPr>
          <p:cNvPr id="35845" name="Text Box 5" title=""/>
          <p:cNvSpPr txBox="1"/>
          <p:nvPr/>
        </p:nvSpPr>
        <p:spPr>
          <a:xfrm>
            <a:off x="3492500" y="3500438"/>
            <a:ext cx="3024188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黑体" pitchFamily="2" charset="-122"/>
              </a:rPr>
              <a:t>动作描写</a:t>
            </a:r>
            <a:endParaRPr kumimoji="0" lang="zh-CN" altLang="en-US" sz="3600" b="1" i="0" u="none" strike="noStrike" kern="1200" cap="none" spc="0" normalizeH="0" baseline="0" noProof="0">
              <a:uLnTx/>
              <a:uFillTx/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4" grpId="0"/>
      <p:bldP spid="3584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 title=""/>
          <p:cNvSpPr/>
          <p:nvPr/>
        </p:nvSpPr>
        <p:spPr>
          <a:xfrm>
            <a:off x="0" y="2133600"/>
            <a:ext cx="914400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</a:rPr>
              <a:t>       </a:t>
            </a: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Arial"/>
              </a:rPr>
              <a:t>父亲保持他那惯有的严峻态度，没有向他们讲任何道理。</a:t>
            </a: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2"/>
                </a:solidFill>
                <a:uLnTx/>
                <a:uFillTx/>
                <a:latin typeface="Arial"/>
              </a:rPr>
              <a:t> </a:t>
            </a:r>
            <a:endParaRPr kumimoji="0" lang="zh-CN" altLang="en-US" sz="4400" b="1" i="0" u="none" strike="noStrike" kern="1200" cap="none" spc="0" normalizeH="0" baseline="0" noProof="0">
              <a:solidFill>
                <a:schemeClr val="bg2"/>
              </a:solidFill>
              <a:uLnTx/>
              <a:uFillTx/>
              <a:latin typeface="Arial"/>
            </a:endParaRPr>
          </a:p>
        </p:txBody>
      </p:sp>
      <p:sp>
        <p:nvSpPr>
          <p:cNvPr id="36867" name="Rectangle 3" title=""/>
          <p:cNvSpPr/>
          <p:nvPr/>
        </p:nvSpPr>
        <p:spPr>
          <a:xfrm>
            <a:off x="0" y="0"/>
            <a:ext cx="9144000" cy="2101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</a:rPr>
              <a:t>       </a:t>
            </a: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</a:rPr>
              <a:t>父亲瞅了瞅我们，没对我们说一句话，他脸上的表情非常安定，非常沉着。 </a:t>
            </a:r>
            <a:endParaRPr kumimoji="0" lang="zh-CN" altLang="en-US" sz="4400" b="1" i="0" u="none" strike="noStrike" kern="1200" cap="none" spc="0" normalizeH="0" baseline="0" noProof="0">
              <a:uLnTx/>
              <a:uFillTx/>
              <a:latin typeface="Arial"/>
            </a:endParaRPr>
          </a:p>
        </p:txBody>
      </p:sp>
      <p:pic>
        <p:nvPicPr>
          <p:cNvPr id="36868" name="Picture 4" descr="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88" y="3500438"/>
            <a:ext cx="2374900" cy="30702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6869" name="AutoShape 5" title=""/>
          <p:cNvSpPr/>
          <p:nvPr/>
        </p:nvSpPr>
        <p:spPr>
          <a:xfrm rot="10800000">
            <a:off x="2987675" y="4437063"/>
            <a:ext cx="2736850" cy="1079500"/>
          </a:xfrm>
          <a:prstGeom prst="wedgeEllipseCallout">
            <a:avLst>
              <a:gd name="adj1" fmla="val 61134"/>
              <a:gd name="adj2" fmla="val 106764"/>
            </a:avLst>
          </a:prstGeom>
          <a:solidFill>
            <a:srgbClr val="CCFFFF"/>
          </a:solidFill>
          <a:ln>
            <a:solidFill>
              <a:srgbClr val="33CCCC"/>
            </a:solidFill>
            <a:miter lim="800000"/>
          </a:ln>
        </p:spPr>
        <p:txBody>
          <a:bodyPr rot="1080000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/>
            <a:endParaRPr lang="zh-CN" altLang="en-US" sz="1800">
              <a:latin typeface="Arial"/>
            </a:endParaRPr>
          </a:p>
        </p:txBody>
      </p:sp>
      <p:sp>
        <p:nvSpPr>
          <p:cNvPr id="36870" name="Text Box 6" title=""/>
          <p:cNvSpPr txBox="1"/>
          <p:nvPr/>
        </p:nvSpPr>
        <p:spPr>
          <a:xfrm>
            <a:off x="3276600" y="4579938"/>
            <a:ext cx="2303463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黑体" pitchFamily="2" charset="-122"/>
              </a:rPr>
              <a:t>神态描写</a:t>
            </a:r>
            <a:endParaRPr kumimoji="0" lang="zh-CN" altLang="en-US" sz="36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6" grpId="1"/>
      <p:bldP spid="36867" grpId="0"/>
      <p:bldP spid="36869" grpId="0"/>
      <p:bldP spid="3687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 title=""/>
          <p:cNvSpPr/>
          <p:nvPr/>
        </p:nvSpPr>
        <p:spPr>
          <a:xfrm>
            <a:off x="539750" y="620713"/>
            <a:ext cx="8604250" cy="283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</a:rPr>
              <a:t>       </a:t>
            </a: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</a:rPr>
              <a:t>父亲立刻就会意了，接着说：“是的，她是我最大的孩子。我的妻子是个乡下人。我的孩子年纪都还小，他们什么也不懂。一切都跟他们没有关系。”父亲说完了这段话，又</a:t>
            </a: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0000"/>
                </a:solidFill>
                <a:uLnTx/>
                <a:uFillTx/>
                <a:latin typeface="Arial"/>
              </a:rPr>
              <a:t>望了望</a:t>
            </a: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</a:rPr>
              <a:t>我们 。</a:t>
            </a:r>
            <a:endParaRPr kumimoji="0" lang="zh-CN" altLang="en-US" sz="36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  <a:latin typeface="Arial"/>
            </a:endParaRPr>
          </a:p>
        </p:txBody>
      </p:sp>
      <p:pic>
        <p:nvPicPr>
          <p:cNvPr id="37891" name="Picture 3" descr="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88" y="3500438"/>
            <a:ext cx="2374900" cy="30702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7892" name="AutoShape 4" title=""/>
          <p:cNvSpPr/>
          <p:nvPr/>
        </p:nvSpPr>
        <p:spPr>
          <a:xfrm rot="10800000">
            <a:off x="2987675" y="4437063"/>
            <a:ext cx="2736850" cy="1079500"/>
          </a:xfrm>
          <a:prstGeom prst="wedgeEllipseCallout">
            <a:avLst>
              <a:gd name="adj1" fmla="val 61134"/>
              <a:gd name="adj2" fmla="val 106764"/>
            </a:avLst>
          </a:prstGeom>
          <a:solidFill>
            <a:srgbClr val="CCFFFF"/>
          </a:solidFill>
          <a:ln>
            <a:solidFill>
              <a:srgbClr val="33CCCC"/>
            </a:solidFill>
            <a:miter lim="800000"/>
          </a:ln>
        </p:spPr>
        <p:txBody>
          <a:bodyPr rot="1080000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algn="ctr" eaLnBrk="1" hangingPunct="1"/>
            <a:endParaRPr lang="zh-CN" altLang="en-US" sz="1800">
              <a:latin typeface="Arial"/>
            </a:endParaRPr>
          </a:p>
        </p:txBody>
      </p:sp>
      <p:sp>
        <p:nvSpPr>
          <p:cNvPr id="37893" name="Text Box 5" title=""/>
          <p:cNvSpPr txBox="1"/>
          <p:nvPr/>
        </p:nvSpPr>
        <p:spPr>
          <a:xfrm>
            <a:off x="3276600" y="4579938"/>
            <a:ext cx="22320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黑体" pitchFamily="2" charset="-122"/>
              </a:rPr>
              <a:t>语言描写</a:t>
            </a:r>
            <a:endParaRPr kumimoji="0" lang="zh-CN" altLang="en-US" sz="36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/>
      <p:bldP spid="3789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8914" name="Text Box 4" title=""/>
          <p:cNvSpPr txBox="1"/>
          <p:nvPr/>
        </p:nvSpPr>
        <p:spPr>
          <a:xfrm>
            <a:off x="0" y="4292600"/>
            <a:ext cx="914400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        临危不惧 ，将 生死置之度外，</a:t>
            </a:r>
            <a:endParaRPr kumimoji="1" lang="zh-CN" altLang="en-US" sz="44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800000"/>
              </a:solidFill>
              <a:uLnTx/>
              <a:uFillTx/>
              <a:latin typeface="Times New Roman" pitchFamily="18" charset="0"/>
              <a:ea typeface="宋体" charset="-122"/>
              <a:cs typeface="Arial"/>
              <a:sym typeface="Wingdings" charset="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00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革命利益高于一切的高尚革命情操。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pic>
        <p:nvPicPr>
          <p:cNvPr id="38915" name="Picture 5" descr="发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213" y="0"/>
            <a:ext cx="3887787" cy="432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8916" name="WordArt 6" title=""/>
          <p:cNvSpPr>
            <a:spLocks noTextEdit="1"/>
          </p:cNvSpPr>
          <p:nvPr/>
        </p:nvSpPr>
        <p:spPr>
          <a:xfrm>
            <a:off x="0" y="1603375"/>
            <a:ext cx="5133975" cy="45720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sz="3600" b="1" i="0" u="none" strike="noStrike" kern="1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dist="35921" dir="2700000" algn="ctr">
                    <a:srgbClr val="C0C0C0">
                      <a:alpha val="79999"/>
                    </a:srgbClr>
                  </a:outerShdw>
                </a:effectLst>
                <a:uLnTx/>
                <a:uFillTx/>
                <a:latin typeface="宋体"/>
              </a:rPr>
              <a:t>李大钊是一个怎样的人？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dissolve/>
      </p:transition>
    </mc:Choice>
    <mc:Fallback>
      <p:transition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tile tx="0" ty="0" sx="100000" sy="100000" flip="none" algn="tl"/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 title="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charset="-122"/>
                <a:cs typeface="+mj-cs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8000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按照时间顺序写了那些事？</a:t>
            </a:r>
            <a:endParaRPr kumimoji="0" lang="zh-CN" altLang="en-US" sz="4400" b="1" i="0" u="none" strike="noStrike" kern="1200" cap="none" spc="0" normalizeH="0" baseline="0" noProof="0">
              <a:solidFill>
                <a:srgbClr val="008000"/>
              </a:solidFill>
              <a:uLnTx/>
              <a:uFillTx/>
            </a:endParaRPr>
          </a:p>
        </p:txBody>
      </p:sp>
      <p:sp>
        <p:nvSpPr>
          <p:cNvPr id="39939" name="Rectangle 3" title="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被捕前写父亲烧掉文件和书籍，工友阎振三被抓，反映出形势的险恶与处境的危险；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被捕时写了敌人的心虚、残暴与父亲的处变不惊；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法庭上描写了李大钊的镇定、沉着；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uLnTx/>
              <a:uFillTx/>
              <a:latin typeface="Times New Roman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  <a:t>被害后写了全家的无比沉痛。 </a:t>
            </a:r>
            <a:b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uLnTx/>
                <a:uFillTx/>
                <a:latin typeface="Times New Roman"/>
                <a:ea typeface="宋体" charset="-122"/>
                <a:cs typeface="Arial"/>
                <a:sym typeface="Wingdings" charset="2"/>
              </a:rPr>
            </a:br>
            <a:endParaRPr kumimoji="0" lang="zh-CN" altLang="en-US" sz="3200" b="1" i="0" u="none" strike="noStrike" kern="1200" cap="none" spc="0" normalizeH="0" baseline="0" noProof="0">
              <a:solidFill>
                <a:srgbClr val="FF0000"/>
              </a:solidFill>
              <a:uLnTx/>
              <a:uFillTx/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62" name="Text Box 2" title=""/>
          <p:cNvSpPr txBox="1"/>
          <p:nvPr/>
        </p:nvSpPr>
        <p:spPr>
          <a:xfrm>
            <a:off x="381000" y="2667000"/>
            <a:ext cx="2362200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0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十六年前的回忆</a:t>
            </a:r>
            <a:endParaRPr kumimoji="1" lang="zh-CN" altLang="en-US" sz="4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63" name="AutoShape 3" title=""/>
          <p:cNvSpPr/>
          <p:nvPr/>
        </p:nvSpPr>
        <p:spPr>
          <a:xfrm>
            <a:off x="2209800" y="1790700"/>
            <a:ext cx="838200" cy="3276600"/>
          </a:xfrm>
          <a:prstGeom prst="leftBrace">
            <a:avLst>
              <a:gd name="adj1" fmla="val 32576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0964" name="Text Box 4" title=""/>
          <p:cNvSpPr txBox="1"/>
          <p:nvPr/>
        </p:nvSpPr>
        <p:spPr>
          <a:xfrm>
            <a:off x="3200400" y="1295400"/>
            <a:ext cx="5410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被捕前：</a:t>
            </a: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烧文件和书籍</a:t>
            </a:r>
            <a:endParaRPr kumimoji="1" lang="zh-CN" altLang="en-US" sz="2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65" name="Text Box 5" title=""/>
          <p:cNvSpPr txBox="1"/>
          <p:nvPr/>
        </p:nvSpPr>
        <p:spPr>
          <a:xfrm>
            <a:off x="3200400" y="2362200"/>
            <a:ext cx="52578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被捕时</a:t>
            </a:r>
            <a:endParaRPr kumimoji="1" lang="zh-CN" altLang="en-US" sz="32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66" name="AutoShape 6" title=""/>
          <p:cNvSpPr/>
          <p:nvPr/>
        </p:nvSpPr>
        <p:spPr>
          <a:xfrm>
            <a:off x="4572000" y="2286000"/>
            <a:ext cx="304800" cy="838200"/>
          </a:xfrm>
          <a:prstGeom prst="leftBrace">
            <a:avLst>
              <a:gd name="adj1" fmla="val 22917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lvl="0" indent="0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0967" name="Text Box 7" title=""/>
          <p:cNvSpPr txBox="1"/>
          <p:nvPr/>
        </p:nvSpPr>
        <p:spPr>
          <a:xfrm>
            <a:off x="5105400" y="2057400"/>
            <a:ext cx="30480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父亲：处变不惊</a:t>
            </a:r>
            <a:endParaRPr kumimoji="1" lang="zh-CN" altLang="en-US" sz="2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68" name="Text Box 8" title=""/>
          <p:cNvSpPr txBox="1"/>
          <p:nvPr/>
        </p:nvSpPr>
        <p:spPr>
          <a:xfrm>
            <a:off x="4932363" y="2909888"/>
            <a:ext cx="3276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  敌人：心虚、残暴</a:t>
            </a:r>
            <a:endParaRPr kumimoji="1" lang="zh-CN" altLang="en-US" sz="2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69" name="Text Box 9" title=""/>
          <p:cNvSpPr txBox="1"/>
          <p:nvPr/>
        </p:nvSpPr>
        <p:spPr>
          <a:xfrm>
            <a:off x="3352800" y="3657600"/>
            <a:ext cx="41148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法庭上：</a:t>
            </a: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安定、沉着</a:t>
            </a:r>
            <a:endParaRPr kumimoji="1" lang="zh-CN" altLang="en-US" sz="2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0970" name="Text Box 10" title=""/>
          <p:cNvSpPr txBox="1"/>
          <p:nvPr/>
        </p:nvSpPr>
        <p:spPr>
          <a:xfrm>
            <a:off x="3276600" y="4800600"/>
            <a:ext cx="4343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2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被害后：</a:t>
            </a:r>
            <a:r>
              <a:rPr kumimoji="1" lang="zh-CN" altLang="en-US" sz="2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uLnTx/>
                <a:uFillTx/>
                <a:latin typeface="Times New Roman" pitchFamily="18" charset="0"/>
                <a:ea typeface="宋体" charset="-122"/>
                <a:cs typeface="Arial"/>
                <a:sym typeface="Wingdings" charset="2"/>
              </a:rPr>
              <a:t>全家沉痛</a:t>
            </a:r>
            <a:endParaRPr kumimoji="1" lang="zh-CN" altLang="en-US" sz="28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40962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40963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40964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40965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40966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" fill="hold"/>
                                        <p:tgtEl>
                                          <p:spTgt spid="40967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" fill="hold"/>
                                        <p:tgtEl>
                                          <p:spTgt spid="40968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" fill="hold"/>
                                        <p:tgtEl>
                                          <p:spTgt spid="40969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" fill="hold"/>
                                        <p:tgtEl>
                                          <p:spTgt spid="40970"/>
                                        </p:tgtEl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4444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40963" grpId="0"/>
      <p:bldP spid="40964" grpId="0"/>
      <p:bldP spid="40965" grpId="0"/>
      <p:bldP spid="40966" grpId="0"/>
      <p:bldP spid="40967" grpId="0"/>
      <p:bldP spid="40968" grpId="0"/>
      <p:bldP spid="40969" grpId="0"/>
      <p:bldP spid="4097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1986" name="Picture 2" descr="6d76ad3252158f3eb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484313"/>
            <a:ext cx="2805113" cy="3814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7" name="Rectangle 3" title=""/>
          <p:cNvSpPr/>
          <p:nvPr/>
        </p:nvSpPr>
        <p:spPr>
          <a:xfrm>
            <a:off x="4284663" y="1484313"/>
            <a:ext cx="4057650" cy="3937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壮别天涯未许愁，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尽将离恨付东流。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何当痛饮黄龙府，</a:t>
            </a: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b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</a:br>
            <a:r>
              <a:rPr kumimoji="0" lang="zh-CN" altLang="en-US" sz="36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C0000"/>
                </a:solidFill>
                <a:uLnTx/>
                <a:uFillTx/>
                <a:latin typeface="Arial"/>
                <a:ea typeface="隶书" pitchFamily="49" charset="-122"/>
              </a:rPr>
              <a:t>高筑神州风雨楼。</a:t>
            </a:r>
            <a:endParaRPr kumimoji="0" lang="zh-CN" altLang="en-US" sz="3600" b="0" i="0" u="none" strike="noStrike" kern="1200" cap="none" spc="0" normalizeH="0" baseline="0" noProof="0">
              <a:solidFill>
                <a:srgbClr val="CC0000"/>
              </a:solidFill>
              <a:uLnTx/>
              <a:uFillTx/>
              <a:latin typeface="Arial"/>
              <a:ea typeface="隶书" pitchFamily="49" charset="-122"/>
            </a:endParaRPr>
          </a:p>
        </p:txBody>
      </p:sp>
      <p:pic>
        <p:nvPicPr>
          <p:cNvPr id="41988" name="~PP22903.WAV" title="">
            <a:hlinkClick action="ppaction://media"/>
          </p:cNvPr>
          <p:cNvPicPr>
            <a:picLocks noRot="1" noChangeAspect="1"/>
          </p:cNvPicPr>
          <p:nvPr>
            <a:wavAudioFile r:embed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9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3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13" presetID="40" presetClass="entr" presetSubtype="0" dur="5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7001"/>
                            </p:stCondLst>
                            <p:childTnLst>
                              <p:par>
                                <p:cTn id="19" presetID="16" presetClass="emph" presetSubtype="0" dur="12000" fill="hold" grpId="1" nodeType="afterEffect">
                                  <p:stCondLst>
                                    <p:cond delay="9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>
                                        <p:cTn id="20" dur="120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strVal val="#006666 [5]"/>
                                      </p:to>
                                    </p:set>
                                    <p:set>
                                      <p:cBhvr>
                                        <p:cTn id="21" dur="120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strVal val="#006666 [5]"/>
                                      </p:to>
                                    </p:set>
                                    <p:set>
                                      <p:cBhvr>
                                        <p:cTn id="22" dur="120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9" fill="hold" display="0">
                  <p:stCondLst>
                    <p:cond delay="-1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988"/>
                </p:tgtEl>
              </p:cMediaNode>
            </p:audio>
          </p:childTnLst>
        </p:cTn>
      </p:par>
    </p:tnLst>
    <p:bldLst>
      <p:bldP spid="41987" grpId="0"/>
      <p:bldP spid="41987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661779" y="1776774"/>
            <a:ext cx="4446639" cy="1488605"/>
            <a:chOff x="345473" y="3186750"/>
            <a:chExt cx="5078329" cy="1984806"/>
          </a:xfrm>
        </p:grpSpPr>
        <p:sp>
          <p:nvSpPr>
            <p:cNvPr id="7" name="文本框 6"/>
            <p:cNvSpPr txBox="1"/>
            <p:nvPr/>
          </p:nvSpPr>
          <p:spPr>
            <a:xfrm>
              <a:off x="345473" y="3186750"/>
              <a:ext cx="507832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dist">
                <a:defRPr/>
              </a:pPr>
              <a:r>
                <a:rPr lang="en-US" altLang="zh-CN" sz="3900" b="1">
                  <a:cs typeface="+mn-ea"/>
                  <a:sym typeface="+mn-lt"/>
                </a:rPr>
                <a:t>《</a:t>
              </a:r>
              <a:r>
                <a:rPr lang="zh-CN" altLang="en-US" sz="3900" b="1">
                  <a:cs typeface="+mn-ea"/>
                  <a:sym typeface="+mn-lt"/>
                </a:rPr>
                <a:t>十六年前的回忆</a:t>
              </a:r>
              <a:r>
                <a:rPr lang="en-US" altLang="zh-CN" sz="3900" b="1">
                  <a:cs typeface="+mn-ea"/>
                  <a:sym typeface="+mn-lt"/>
                </a:rPr>
                <a:t>》</a:t>
              </a: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752564" y="4617559"/>
              <a:ext cx="4557019" cy="553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zh-CN" altLang="en-US" sz="2100">
                  <a:cs typeface="+mn-ea"/>
                  <a:sym typeface="+mn-lt"/>
                </a:rPr>
                <a:t>部编版语文课件 六年级下册</a:t>
              </a:r>
            </a:p>
          </p:txBody>
        </p:sp>
        <p:sp>
          <p:nvSpPr>
            <p:cNvPr id="10" name="矩形: 圆角 9"/>
            <p:cNvSpPr/>
            <p:nvPr/>
          </p:nvSpPr>
          <p:spPr>
            <a:xfrm rot="10800000" flipH="1" flipV="1">
              <a:off x="828764" y="4388395"/>
              <a:ext cx="4404619" cy="47068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rgbClr val="FFFFFF"/>
                  </a:solidFill>
                  <a:effectLst/>
                  <a:latin typeface="Arial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rgbClr val="FFFFFF"/>
                  </a:solidFill>
                  <a:effectLst/>
                  <a:latin typeface="Arial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rgbClr val="FFFFFF"/>
                  </a:solidFill>
                  <a:effectLst/>
                  <a:latin typeface="Arial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rgbClr val="FFFFFF"/>
                  </a:solidFill>
                  <a:effectLst/>
                  <a:latin typeface="Arial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rgbClr val="FFFFFF"/>
                  </a:solidFill>
                  <a:effectLst/>
                  <a:latin typeface="Arial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1084954" y="406842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kern="0">
              <a:solidFill>
                <a:srgbClr val="000000"/>
              </a:solidFill>
              <a:latin typeface="微软雅黑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1248391" y="973351"/>
            <a:ext cx="2376011" cy="684371"/>
            <a:chOff x="360" y="260"/>
            <a:chExt cx="4989" cy="1437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60" y="260"/>
              <a:ext cx="1437" cy="1437"/>
            </a:xfrm>
            <a:prstGeom prst="ellipse">
              <a:avLst/>
            </a:prstGeom>
          </p:spPr>
        </p:pic>
        <p:sp>
          <p:nvSpPr>
            <p:cNvPr id="16" name="文本框 15"/>
            <p:cNvSpPr txBox="1"/>
            <p:nvPr/>
          </p:nvSpPr>
          <p:spPr>
            <a:xfrm>
              <a:off x="983" y="639"/>
              <a:ext cx="191" cy="67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cs typeface="+mn-ea"/>
                  <a:sym typeface="+mn-lt"/>
                </a:rPr>
                <a:t>壹</a:t>
              </a: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797" y="580"/>
              <a:ext cx="3552" cy="8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100" b="1">
                  <a:cs typeface="+mn-ea"/>
                  <a:sym typeface="+mn-lt"/>
                </a:rPr>
                <a:t>课前导读</a:t>
              </a: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1248391" y="1688544"/>
            <a:ext cx="2376011" cy="684371"/>
            <a:chOff x="360" y="260"/>
            <a:chExt cx="4989" cy="1437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3"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60" y="260"/>
              <a:ext cx="1437" cy="1437"/>
            </a:xfrm>
            <a:prstGeom prst="ellipse">
              <a:avLst/>
            </a:prstGeom>
          </p:spPr>
        </p:pic>
        <p:sp>
          <p:nvSpPr>
            <p:cNvPr id="20" name="文本框 19"/>
            <p:cNvSpPr txBox="1"/>
            <p:nvPr/>
          </p:nvSpPr>
          <p:spPr>
            <a:xfrm>
              <a:off x="983" y="639"/>
              <a:ext cx="191" cy="67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cs typeface="+mn-ea"/>
                  <a:sym typeface="+mn-lt"/>
                </a:rPr>
                <a:t>贰</a:t>
              </a: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1797" y="561"/>
              <a:ext cx="3552" cy="8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100" b="1">
                  <a:cs typeface="+mn-ea"/>
                  <a:sym typeface="+mn-lt"/>
                </a:rPr>
                <a:t>字词揭秘</a:t>
              </a: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1248391" y="2403736"/>
            <a:ext cx="2376011" cy="684371"/>
            <a:chOff x="360" y="260"/>
            <a:chExt cx="4989" cy="1437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3"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60" y="260"/>
              <a:ext cx="1437" cy="1437"/>
            </a:xfrm>
            <a:prstGeom prst="ellipse">
              <a:avLst/>
            </a:prstGeom>
          </p:spPr>
        </p:pic>
        <p:sp>
          <p:nvSpPr>
            <p:cNvPr id="24" name="文本框 23"/>
            <p:cNvSpPr txBox="1"/>
            <p:nvPr/>
          </p:nvSpPr>
          <p:spPr>
            <a:xfrm>
              <a:off x="983" y="639"/>
              <a:ext cx="191" cy="67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cs typeface="+mn-ea"/>
                  <a:sym typeface="+mn-lt"/>
                </a:rPr>
                <a:t>叁</a:t>
              </a: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797" y="561"/>
              <a:ext cx="3552" cy="8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100" b="1">
                  <a:cs typeface="+mn-ea"/>
                  <a:sym typeface="+mn-lt"/>
                </a:rPr>
                <a:t>课文讲解</a:t>
              </a: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1248391" y="3118929"/>
            <a:ext cx="2376011" cy="684371"/>
            <a:chOff x="360" y="260"/>
            <a:chExt cx="4989" cy="1437"/>
          </a:xfrm>
        </p:grpSpPr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3"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60" y="260"/>
              <a:ext cx="1437" cy="1437"/>
            </a:xfrm>
            <a:prstGeom prst="ellipse">
              <a:avLst/>
            </a:prstGeom>
          </p:spPr>
        </p:pic>
        <p:sp>
          <p:nvSpPr>
            <p:cNvPr id="28" name="文本框 27"/>
            <p:cNvSpPr txBox="1"/>
            <p:nvPr/>
          </p:nvSpPr>
          <p:spPr>
            <a:xfrm>
              <a:off x="983" y="639"/>
              <a:ext cx="191" cy="67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cs typeface="+mn-ea"/>
                  <a:sym typeface="+mn-lt"/>
                </a:rPr>
                <a:t>肆</a:t>
              </a:r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1797" y="561"/>
              <a:ext cx="3552" cy="8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100" b="1">
                  <a:cs typeface="+mn-ea"/>
                  <a:sym typeface="+mn-lt"/>
                </a:rPr>
                <a:t>课堂小结</a:t>
              </a: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1248391" y="3834122"/>
            <a:ext cx="2376011" cy="684371"/>
            <a:chOff x="360" y="260"/>
            <a:chExt cx="4989" cy="1437"/>
          </a:xfrm>
        </p:grpSpPr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3">
              <a:grayscl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60" y="260"/>
              <a:ext cx="1437" cy="1437"/>
            </a:xfrm>
            <a:prstGeom prst="ellipse">
              <a:avLst/>
            </a:prstGeom>
          </p:spPr>
        </p:pic>
        <p:sp>
          <p:nvSpPr>
            <p:cNvPr id="32" name="文本框 31"/>
            <p:cNvSpPr txBox="1"/>
            <p:nvPr/>
          </p:nvSpPr>
          <p:spPr>
            <a:xfrm>
              <a:off x="983" y="639"/>
              <a:ext cx="191" cy="67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00" b="1">
                  <a:cs typeface="+mn-ea"/>
                  <a:sym typeface="+mn-lt"/>
                </a:rPr>
                <a:t>伍</a:t>
              </a: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1797" y="561"/>
              <a:ext cx="3552" cy="872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3429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6858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0287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37160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400" b="0" i="0" u="none" kern="1200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100" b="1">
                  <a:cs typeface="+mn-ea"/>
                  <a:sym typeface="+mn-lt"/>
                </a:rPr>
                <a:t>课堂练习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33499" y="250336"/>
            <a:ext cx="309372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课前导读</a:t>
            </a:r>
          </a:p>
        </p:txBody>
      </p:sp>
      <p:sp>
        <p:nvSpPr>
          <p:cNvPr id="4" name="矩形 1"/>
          <p:cNvSpPr/>
          <p:nvPr/>
        </p:nvSpPr>
        <p:spPr>
          <a:xfrm>
            <a:off x="773974" y="1764710"/>
            <a:ext cx="3559493" cy="2061210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3429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6858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0287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37160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en-US" altLang="zh-CN" sz="2700">
                <a:solidFill>
                  <a:prstClr val="black"/>
                </a:solidFill>
                <a:cs typeface="+mn-ea"/>
                <a:sym typeface="+mn-lt"/>
              </a:rPr>
              <a:t>    </a:t>
            </a:r>
            <a:r>
              <a:rPr lang="zh-CN" altLang="en-US" sz="2700">
                <a:solidFill>
                  <a:prstClr val="black"/>
                </a:solidFill>
                <a:cs typeface="+mn-ea"/>
                <a:sym typeface="+mn-lt"/>
              </a:rPr>
              <a:t>课文题目为什么是“十六年前的回忆”？作者回忆的又是什么呢？</a:t>
            </a:r>
          </a:p>
        </p:txBody>
      </p:sp>
      <p:pic>
        <p:nvPicPr>
          <p:cNvPr id="5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4670" y="1764711"/>
            <a:ext cx="3198713" cy="20612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https://d.book118.com/266104110005010052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宋体" charset="-122"/>
        <a:cs typeface="Arial"/>
      </a:majorFont>
      <a:minorFont>
        <a:latin typeface="Tahoma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b1qllon">
      <a:majorFont>
        <a:latin typeface="Arial"/>
        <a:ea typeface="思源黑体 CN Regular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30</Slides>
  <Notes>0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4">
      <vt:lpstr>Arial</vt:lpstr>
      <vt:lpstr>Calibri</vt:lpstr>
      <vt:lpstr>Times New Roman</vt:lpstr>
      <vt:lpstr>宋体</vt:lpstr>
      <vt:lpstr>Wingdings</vt:lpstr>
      <vt:lpstr>华文新魏</vt:lpstr>
      <vt:lpstr>微软雅黑</vt:lpstr>
      <vt:lpstr>隶书</vt:lpstr>
      <vt:lpstr>华文行楷</vt:lpstr>
      <vt:lpstr>Tahoma</vt:lpstr>
      <vt:lpstr>楷体_GB2312</vt:lpstr>
      <vt:lpstr>黑体</vt:lpstr>
      <vt:lpstr>思源黑体 CN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词语的理解：</vt:lpstr>
      <vt:lpstr>PowerPoint Presentation</vt:lpstr>
      <vt:lpstr>2—32自然段分为四个部分：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按照时间顺序写了那些事？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2024-09-18T03:05:26.343</cp:lastPrinted>
  <dcterms:created xsi:type="dcterms:W3CDTF">2024-09-17T19:05:26Z</dcterms:created>
  <dcterms:modified xsi:type="dcterms:W3CDTF">2024-09-17T19:05:29Z</dcterms:modified>
</cp:coreProperties>
</file>