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A176D2-9495-4A86-A34A-1A89FF5D2F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D6758D-FA3A-40FA-8BEF-0EDB8A125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7624F5-455D-4637-B11C-4941CF566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3513D3-FE7C-4CD7-B8DA-584CFD6BB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B3EE4F-1C02-409E-9ECB-A623339EB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8D2121-9A74-423F-B9EE-8AAC3431F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2BE6FB-FA2E-443F-92E0-9FE34A363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18C0FB-71E6-4DDE-9F12-2DE2A2D9A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9A1F98-042B-4435-8E7E-87B4C2CD3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41F93A-C944-4285-BA92-FAB977B3E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ADA221-24E7-43A0-8F2A-C4782F6DF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54">
            <a:extLst>
              <a:ext uri="{FF2B5EF4-FFF2-40B4-BE49-F238E27FC236}">
                <a16:creationId xmlns:a16="http://schemas.microsoft.com/office/drawing/2014/main" id="{B58F51AF-4BC7-9EDC-9BEF-3C05AF1B0A47}"/>
              </a:ext>
            </a:extLst>
          </p:cNvPr>
          <p:cNvGrpSpPr/>
          <p:nvPr userDrawn="1"/>
        </p:nvGrpSpPr>
        <p:grpSpPr>
          <a:xfrm>
            <a:off x="8087710" y="2026920"/>
            <a:ext cx="3443800" cy="3537481"/>
            <a:chOff x="5854675" y="3359758"/>
            <a:chExt cx="305647" cy="305644"/>
          </a:xfrm>
        </p:grpSpPr>
        <p:grpSp>
          <p:nvGrpSpPr>
            <p:cNvPr id="10" name="组合 55">
              <a:extLst>
                <a:ext uri="{FF2B5EF4-FFF2-40B4-BE49-F238E27FC236}">
                  <a16:creationId xmlns:a16="http://schemas.microsoft.com/office/drawing/2014/main" id="{BBC63AEE-C475-2CCC-EC0A-62381AFA407F}"/>
                </a:ext>
              </a:extLst>
            </p:cNvPr>
            <p:cNvGrpSpPr/>
            <p:nvPr/>
          </p:nvGrpSpPr>
          <p:grpSpPr>
            <a:xfrm>
              <a:off x="5854675" y="3359758"/>
              <a:ext cx="305647" cy="305644"/>
              <a:chOff x="1517330" y="1125257"/>
              <a:chExt cx="2204282" cy="2204282"/>
            </a:xfrm>
          </p:grpSpPr>
          <p:sp>
            <p:nvSpPr>
              <p:cNvPr id="12" name="椭圆 57">
                <a:extLst>
                  <a:ext uri="{FF2B5EF4-FFF2-40B4-BE49-F238E27FC236}">
                    <a16:creationId xmlns:a16="http://schemas.microsoft.com/office/drawing/2014/main" id="{96543A38-02E2-B211-7269-53797B4486C9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59">
                <a:extLst>
                  <a:ext uri="{FF2B5EF4-FFF2-40B4-BE49-F238E27FC236}">
                    <a16:creationId xmlns:a16="http://schemas.microsoft.com/office/drawing/2014/main" id="{0D080517-06EB-F1AC-8549-71DD9B7EB268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D60229B-2C9B-30C0-2EC4-CE4E51CB9612}"/>
                </a:ext>
              </a:extLst>
            </p:cNvPr>
            <p:cNvSpPr/>
            <p:nvPr/>
          </p:nvSpPr>
          <p:spPr bwMode="auto">
            <a:xfrm>
              <a:off x="5894000" y="3469636"/>
              <a:ext cx="238307" cy="96206"/>
            </a:xfrm>
            <a:custGeom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6110203201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C1DA35-ABDB-4E6C-E630-E3963AD8463F}"/>
              </a:ext>
            </a:extLst>
          </p:cNvPr>
          <p:cNvSpPr/>
          <p:nvPr/>
        </p:nvSpPr>
        <p:spPr>
          <a:xfrm>
            <a:off x="0" y="0"/>
            <a:ext cx="12191999" cy="3449665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B31E2-8FE5-4A07-7349-007F5891201D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785195-CB06-5ABC-CB48-F2E03FB12A05}"/>
              </a:ext>
            </a:extLst>
          </p:cNvPr>
          <p:cNvGrpSpPr/>
          <p:nvPr/>
        </p:nvGrpSpPr>
        <p:grpSpPr>
          <a:xfrm>
            <a:off x="497177" y="2340083"/>
            <a:ext cx="3201841" cy="480518"/>
            <a:chOff x="5717435" y="5325094"/>
            <a:chExt cx="2942245" cy="435525"/>
          </a:xfrm>
        </p:grpSpPr>
        <p:grpSp>
          <p:nvGrpSpPr>
            <p:cNvPr id="6" name="组合 33">
              <a:extLst>
                <a:ext uri="{FF2B5EF4-FFF2-40B4-BE49-F238E27FC236}">
                  <a16:creationId xmlns:a16="http://schemas.microsoft.com/office/drawing/2014/main" id="{6FB13F68-8847-C87D-A174-E024DD824A96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33" name="组合 34">
                <a:extLst>
                  <a:ext uri="{FF2B5EF4-FFF2-40B4-BE49-F238E27FC236}">
                    <a16:creationId xmlns:a16="http://schemas.microsoft.com/office/drawing/2014/main" id="{5A1F50A9-2268-5D8E-4F19-AAA9A0016A7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5" name="椭圆 36">
                  <a:extLst>
                    <a:ext uri="{FF2B5EF4-FFF2-40B4-BE49-F238E27FC236}">
                      <a16:creationId xmlns:a16="http://schemas.microsoft.com/office/drawing/2014/main" id="{5631764A-25A5-6DC5-429E-1A02AB7BD6F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椭圆 37">
                  <a:extLst>
                    <a:ext uri="{FF2B5EF4-FFF2-40B4-BE49-F238E27FC236}">
                      <a16:creationId xmlns:a16="http://schemas.microsoft.com/office/drawing/2014/main" id="{4B8DAF11-52B0-CA35-4D33-6D87720E082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4" name="Freeform 44">
                <a:extLst>
                  <a:ext uri="{FF2B5EF4-FFF2-40B4-BE49-F238E27FC236}">
                    <a16:creationId xmlns:a16="http://schemas.microsoft.com/office/drawing/2014/main" id="{2D61A911-D06E-0DAB-569D-139DB80DF8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" name="组合 38">
              <a:extLst>
                <a:ext uri="{FF2B5EF4-FFF2-40B4-BE49-F238E27FC236}">
                  <a16:creationId xmlns:a16="http://schemas.microsoft.com/office/drawing/2014/main" id="{6AA189ED-00DD-9C1D-E5E6-49E875D5ACA6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29" name="组合 39">
                <a:extLst>
                  <a:ext uri="{FF2B5EF4-FFF2-40B4-BE49-F238E27FC236}">
                    <a16:creationId xmlns:a16="http://schemas.microsoft.com/office/drawing/2014/main" id="{D7EDA1DF-9A9A-F76B-BB79-C7F1121C0C20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1" name="椭圆 41">
                  <a:extLst>
                    <a:ext uri="{FF2B5EF4-FFF2-40B4-BE49-F238E27FC236}">
                      <a16:creationId xmlns:a16="http://schemas.microsoft.com/office/drawing/2014/main" id="{AE7E70BC-BAB8-D996-6907-E0740A0DE1A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2" name="椭圆 42">
                  <a:extLst>
                    <a:ext uri="{FF2B5EF4-FFF2-40B4-BE49-F238E27FC236}">
                      <a16:creationId xmlns:a16="http://schemas.microsoft.com/office/drawing/2014/main" id="{9AB5EB87-4474-A1A2-D49E-9E27E33B7AE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72F7816A-549D-AB4D-A232-B48714F63A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43">
              <a:extLst>
                <a:ext uri="{FF2B5EF4-FFF2-40B4-BE49-F238E27FC236}">
                  <a16:creationId xmlns:a16="http://schemas.microsoft.com/office/drawing/2014/main" id="{6E45D2FB-3412-E085-C637-6B280A7220FD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25" name="组合 44">
                <a:extLst>
                  <a:ext uri="{FF2B5EF4-FFF2-40B4-BE49-F238E27FC236}">
                    <a16:creationId xmlns:a16="http://schemas.microsoft.com/office/drawing/2014/main" id="{6980957E-98D8-CCD5-C9C2-6B1479C1260C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7" name="椭圆 46">
                  <a:extLst>
                    <a:ext uri="{FF2B5EF4-FFF2-40B4-BE49-F238E27FC236}">
                      <a16:creationId xmlns:a16="http://schemas.microsoft.com/office/drawing/2014/main" id="{9365D7EF-64B4-59E4-64B6-944DEB3CC92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椭圆 47">
                  <a:extLst>
                    <a:ext uri="{FF2B5EF4-FFF2-40B4-BE49-F238E27FC236}">
                      <a16:creationId xmlns:a16="http://schemas.microsoft.com/office/drawing/2014/main" id="{94510835-D351-E81C-89CC-D5CFF12588E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6" name="Freeform 45">
                <a:extLst>
                  <a:ext uri="{FF2B5EF4-FFF2-40B4-BE49-F238E27FC236}">
                    <a16:creationId xmlns:a16="http://schemas.microsoft.com/office/drawing/2014/main" id="{D6ECCD9D-6037-D023-42C3-5D2B6D8228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组合 48">
              <a:extLst>
                <a:ext uri="{FF2B5EF4-FFF2-40B4-BE49-F238E27FC236}">
                  <a16:creationId xmlns:a16="http://schemas.microsoft.com/office/drawing/2014/main" id="{0619E397-05A3-5C09-CA0F-868F09CC11AE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16" name="组合 49">
                <a:extLst>
                  <a:ext uri="{FF2B5EF4-FFF2-40B4-BE49-F238E27FC236}">
                    <a16:creationId xmlns:a16="http://schemas.microsoft.com/office/drawing/2014/main" id="{2557723A-2E27-DEBE-B895-F8B3C5C802F2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3" name="椭圆 51">
                  <a:extLst>
                    <a:ext uri="{FF2B5EF4-FFF2-40B4-BE49-F238E27FC236}">
                      <a16:creationId xmlns:a16="http://schemas.microsoft.com/office/drawing/2014/main" id="{5C323B44-3890-D8CC-A379-AAAD8399A06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椭圆 52">
                  <a:extLst>
                    <a:ext uri="{FF2B5EF4-FFF2-40B4-BE49-F238E27FC236}">
                      <a16:creationId xmlns:a16="http://schemas.microsoft.com/office/drawing/2014/main" id="{EE0AE2D5-97B0-EE02-1EC8-F77B61D52E4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" name="Freeform 39">
                <a:extLst>
                  <a:ext uri="{FF2B5EF4-FFF2-40B4-BE49-F238E27FC236}">
                    <a16:creationId xmlns:a16="http://schemas.microsoft.com/office/drawing/2014/main" id="{835AE063-5071-3EBC-EC5D-C048247B4C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1" name="组合 54">
              <a:extLst>
                <a:ext uri="{FF2B5EF4-FFF2-40B4-BE49-F238E27FC236}">
                  <a16:creationId xmlns:a16="http://schemas.microsoft.com/office/drawing/2014/main" id="{9EA03B4A-67E4-C8F7-6010-488D2EF38201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12" name="组合 55">
                <a:extLst>
                  <a:ext uri="{FF2B5EF4-FFF2-40B4-BE49-F238E27FC236}">
                    <a16:creationId xmlns:a16="http://schemas.microsoft.com/office/drawing/2014/main" id="{FCBA4A79-10F0-C36B-882D-842F8E8CE082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4" name="椭圆 57">
                  <a:extLst>
                    <a:ext uri="{FF2B5EF4-FFF2-40B4-BE49-F238E27FC236}">
                      <a16:creationId xmlns:a16="http://schemas.microsoft.com/office/drawing/2014/main" id="{7381DAFC-BB2A-DD23-D0A3-4BF6A0F422C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椭圆 59">
                  <a:extLst>
                    <a:ext uri="{FF2B5EF4-FFF2-40B4-BE49-F238E27FC236}">
                      <a16:creationId xmlns:a16="http://schemas.microsoft.com/office/drawing/2014/main" id="{6ADFE2EE-49D0-C8B6-90DB-E3779CC71C7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" name="KSO_Shape">
                <a:extLst>
                  <a:ext uri="{FF2B5EF4-FFF2-40B4-BE49-F238E27FC236}">
                    <a16:creationId xmlns:a16="http://schemas.microsoft.com/office/drawing/2014/main" id="{CD59BBC1-4E1F-3413-E23F-4C338A4468B5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37" name="Freeform 5">
            <a:extLst>
              <a:ext uri="{FF2B5EF4-FFF2-40B4-BE49-F238E27FC236}">
                <a16:creationId xmlns:a16="http://schemas.microsoft.com/office/drawing/2014/main" id="{E796EC15-7589-D5C2-A998-A62528A67B5C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CA41E774-A837-4C04-63AB-16CE257EAB51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8F9E42C8-EEEB-99C2-BDE8-D88E9FCEE7A4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C0154D75-BD44-CC7A-EE15-6DD119E4CC83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8BBC6A53-56EB-F316-DCFB-5E82329FECE0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1F9D39CB-0602-0BE8-A28A-67C31B6BB70C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D673A135-1AB3-EBDD-2FBC-6CE6F8842866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F8EA7B1C-F951-A730-F2E7-B64BC5612EA2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9DF64ED7-962A-81AC-80B4-A4644335C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9AB9F532-F154-B5B7-3D78-C3EB44644F8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Freeform 15">
            <a:extLst>
              <a:ext uri="{FF2B5EF4-FFF2-40B4-BE49-F238E27FC236}">
                <a16:creationId xmlns:a16="http://schemas.microsoft.com/office/drawing/2014/main" id="{F775B8C1-B24A-515B-BD55-1D29986E8BFE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6" name="Freeform 16">
            <a:extLst>
              <a:ext uri="{FF2B5EF4-FFF2-40B4-BE49-F238E27FC236}">
                <a16:creationId xmlns:a16="http://schemas.microsoft.com/office/drawing/2014/main" id="{2667DBB5-4C7D-66ED-1DD9-9C403F9D8C7C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06661" y="3844921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中国企业海外并购案例分析</a:t>
            </a:r>
            <a:endParaRPr lang="en-US" altLang="zh-CN" sz="4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引言
 海外并购的定义与意义
 中国企业海外并购的历程与趋势
 海外并购的驱动因素与挑战
 海外并购的案例分析
 海外并购的法律与政策环境
 海外并购的风险与防范
 结论与建议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引言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中国企业海外并购案例分析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引言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中国企业海外并购的背景和意义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1.中国企业海外并购的背景：随着中国经济的快速发展和全球化进程的加速，中国企业开始寻求海外并购的机会，以获取先进的技术和管理经验，扩大市场份额，提升国际竞争力。</a:t>
            </a:r>
          </a:p>
          <a:p>
            <a:r>
              <a:t>2.中国企业海外并购的意义：海外并购可以帮助中国企业实现快速扩张，提升核心竞争力，获取海外资源和技术，推动产业升级和转型，提升企业的国际影响力和品牌形象。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中国企业海外并购的挑战和风险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1.中国企业海外并购的挑战：海外并购面临语言、文化、法律、政治等多方面的挑战，需要克服跨文化管理、法律风险、政治风险等问题。</a:t>
            </a:r>
          </a:p>
          <a:p>
            <a:r>
              <a:t>2.中国企业海外并购的风险：海外并购可能会面临并购失败、并购后整合困难、并购后企业文化冲突等问题，需要做好风险评估和风险控制。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引言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中国企业海外并购的案例分析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1.中国企业海外并购的案例：例如，华为收购了美国的3Com公司，阿里巴巴收购了雅虎中国，中海油收购了加拿大尼克森公司等。</a:t>
            </a:r>
          </a:p>
          <a:p>
            <a:r>
              <a:t>2.中国企业海外并购的案例分析：通过对这些案例的分析，可以了解中国企业海外并购的策略、方法、效果等，为其他企业的海外并购提供参考和借鉴。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中国企业海外并购的未来趋势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1.中国企业海外并购的未来趋势：随着中国经济的持续发展和全球化的深入，中国企业海外并购的趋势将会更加明显，未来可能会有更多的中国企业进行海外并购。</a:t>
            </a:r>
          </a:p>
          <a:p>
            <a:r>
              <a:t>2.中国企业海外并购的未来趋势：未来中国企业海外并购的方向可能会更加多元化，包括并购技术、并购品牌、并购资源等，以满足企业的不同需求。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引言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中国企业海外并购的政策环境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1.中国企业海外并购的政策环境：中国政府对海外并购持开放和支持的态度，出台了一系列的政策和措施，鼓励和支持中国企业进行海外并购。</a:t>
            </a:r>
          </a:p>
          <a:p>
            <a:r>
              <a:t>2.中国企业海外并购的政策环境：中国政府对海外并购也提出了严格的要求和规定，包括并购的合规性、并购的安全性、并购的效益性等，以保障海外并购的顺利进行。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中国企业海外并购的市场环境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1.中国企业海外并购的市场环境：全球市场的竞争越来越激烈，中国企业需要通过海外并购来获取更多的市场份额和竞争优势。</a:t>
            </a:r>
          </a:p>
          <a:p>
            <a:r>
              <a:t>2.中国企业海外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海外并购的定义与意义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中国企业海外并购案例分析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海外并购的定义与意义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海外并购的定义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1.海外并购是指企业通过购买或合并其他企业的股份或资产，实现对目标企业的控制。</a:t>
            </a:r>
          </a:p>
          <a:p>
            <a:r>
              <a:t>2.这是一种跨国投资行为，旨在获取目标企业的核心技术和市场优势，以增强自身的竞争力和市场份额。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海外并购的意义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1.提升企业的国际竞争力：海外并购可以让企业获得先进的技术、管理经验、品牌影响力和市场渠道，从而提升自身在全球市场的竞争力。</a:t>
            </a:r>
          </a:p>
          <a:p>
            <a:r>
              <a:t>2.拓展海外市场：海外并购可以帮助企业快速进入新的市场，降低市场开拓的成本和风险，提高市场渗透率和市场份额。</a:t>
            </a:r>
          </a:p>
          <a:p>
            <a:r>
              <a:t>3.创新商业模式：海外并购可以带来全新的商业模式和经营理念，促进企业的创新和发展，推动产业升级和转型。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海外并购的定义与意义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中国企业海外并购的发展趋势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1.境外并购持续活跃：近年来，中国企业在海外并购活动上表现出极高的热情，呈现出持续增长的趋势。</a:t>
            </a:r>
          </a:p>
          <a:p>
            <a:r>
              <a:t>2.投资领域多元化：中国企业海外并购的投资领域越来越广泛，从传统的制造业、能源业，扩展到高科技、服务业等领域。</a:t>
            </a:r>
          </a:p>
          <a:p>
            <a:r>
              <a:t>3.融合本土资源：越来越多的中国企业开始重视融合目标企业的本土资源，以更好地适应当地市场环境，实现持续发展。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中国企业海外并购的风险因素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1.政策风险：海外并购涉及到各国政府的政策和法律法规，存在政策变化导致的风险。</a:t>
            </a:r>
          </a:p>
          <a:p>
            <a:r>
              <a:t>2.文化冲突：不同的企业文化和社会背景可能导致沟通不畅、决策困难等问题。</a:t>
            </a:r>
          </a:p>
          <a:p>
            <a:r>
              <a:t>3.经济环境波动：全球宏观经济环境的变化可能影响海外并购的效果和收益。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海外并购的定义与意义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应对海外并购的风险策略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1.提前做好尽职调查：在进行海外并购之前，应进行全面的尽职调查，了解目标企业的经营状况、财务状况和法律风险。</a:t>
            </a:r>
          </a:p>
          <a:p>
            <a:r>
              <a:t>2.强化文化融合：在并购完成后，应加强与目标企业的文化交流，建立共同的价值观和团队精神，以减少文化冲突带来的影响。</a:t>
            </a:r>
          </a:p>
          <a:p>
            <a:r>
              <a:t>3.风险分散：企业可以通过分散投资，避免过度依赖某一投资项目，降低整体风险水平。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中国企业海外并购的历程与趋势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中国企业海外并购案例分析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中国企业海外并购的历程与趋势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中国企业海外并购的历程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1.中国企业海外并购始于20世纪80年代，最初以资源型并购为主，如能源、矿产等。</a:t>
            </a:r>
          </a:p>
          <a:p>
            <a:r>
              <a:t>2.21世纪初，随着中国经济的快速发展，中国企业的海外并购开始向多元化发展，包括制造业、服务业、高科技等领域。</a:t>
            </a:r>
          </a:p>
          <a:p>
            <a:r>
              <a:t>3.近年来，中国企业的海外并购呈现出越来越明显的战略导向，如并购技术领先的企业以提升自身的技术实力，并购知名品牌以提升自身的品牌影响力等。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中国企业海外并购的趋势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1.未来，中国企业海外并购将更加注重并购的质量和效益，而不仅仅是数量。</a:t>
            </a:r>
          </a:p>
          <a:p>
            <a:r>
              <a:t>2.中国企业海外并购将更加注重并购后的整合和管理，以实现并购的真正价值。</a:t>
            </a:r>
          </a:p>
          <a:p>
            <a:r>
              <a:t>3.中国企业海外并购将更加注重并购的多元化和国际化，以实现企业的全球化发展。</a:t>
            </a:r>
          </a:p>
          <a:p>
            <a:r>
              <a:t>4.中国企业海外并购将更加注重并购的可持续性和社会责任，以实现企业的长期发展。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海外并购的驱动因素与挑战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中国企业海外并购案例分析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海外并购的驱动因素与挑战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驱动因素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1.扩大市场份额：中国企业通过海外并购，可以迅速进入新的市场，扩大市场份额，提高品牌知名度。</a:t>
            </a:r>
          </a:p>
          <a:p>
            <a:r>
              <a:t>2.获取技术优势：海外并购可以帮助中国企业获取先进的技术和管理经验，提升自身的技术水平和竞争力。</a:t>
            </a:r>
          </a:p>
          <a:p>
            <a:r>
              <a:t>3.资源整合：海外并购可以整合全球的资源，包括人力资源、技术资源、市场资源等，提高企业的运营效率和盈利能力。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1.法律法规：海外并购涉及到多个国家和地区的法律法规，需要了解和遵守，否则可能会面临法律风险。</a:t>
            </a:r>
          </a:p>
          <a:p>
            <a:r>
              <a:t>2.文化差异：不同的国家和地区有不同的文化背景和商业习惯，需要适应和理解，否则可能会导致并购失败。</a:t>
            </a:r>
          </a:p>
          <a:p>
            <a:r>
              <a:t>3.估值问题：海外并购的估值问题是一个复杂的问题，需要考虑多个因素，包括公司的财务状况、市场前景、行业地位等，否则可能会导致并购失败。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https://d.book118.com/266110203201010044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幼圆</vt:lpstr>
      <vt:lpstr>Agency FB</vt:lpstr>
      <vt:lpstr>Adobe 宋体 Std L</vt:lpstr>
      <vt:lpstr>Office Theme</vt:lpstr>
      <vt:lpstr>PowerPoint Presentation</vt:lpstr>
      <vt:lpstr>PowerPoint Presentation</vt:lpstr>
      <vt:lpstr> 引言</vt:lpstr>
      <vt:lpstr> 引言</vt:lpstr>
      <vt:lpstr> 引言</vt:lpstr>
      <vt:lpstr> 引言</vt:lpstr>
      <vt:lpstr> 海外并购的定义与意义</vt:lpstr>
      <vt:lpstr> 海外并购的定义与意义</vt:lpstr>
      <vt:lpstr> 海外并购的定义与意义</vt:lpstr>
      <vt:lpstr> 海外并购的定义与意义</vt:lpstr>
      <vt:lpstr> 中国企业海外并购的历程与趋势</vt:lpstr>
      <vt:lpstr> 中国企业海外并购的历程与趋势</vt:lpstr>
      <vt:lpstr> 海外并购的驱动因素与挑战</vt:lpstr>
      <vt:lpstr> 海外并购的驱动因素与挑战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2024-09-13T05:03:39.802</cp:lastPrinted>
  <dcterms:created xsi:type="dcterms:W3CDTF">2024-09-12T21:03:39Z</dcterms:created>
  <dcterms:modified xsi:type="dcterms:W3CDTF">2024-09-12T21:03:41Z</dcterms:modified>
</cp:coreProperties>
</file>