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88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0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5AC2A-BF46-4B8B-9D86-CCCEC69FE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3CB1B-F21A-4253-BFDF-8B5D39F37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B290B-FEEB-441A-958A-D7D2F164A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EDDD4-C888-4816-B002-70E994AB5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8E66AF-C46D-4281-9735-447945299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837C21-916E-4AF9-8EC6-88E9E1702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E84384-52A7-447E-86B3-836D8CFA9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623D6-4706-4978-A05C-B6225D12E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B84DE-FFB5-4A6C-89D3-62DED0B34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A4C19-9DD8-4B26-B656-464A09B6F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5122A-619A-4D0A-9653-884328CFB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876" r:id="rId2"/>
    <p:sldLayoutId id="2147492877" r:id="rId3"/>
    <p:sldLayoutId id="2147492878" r:id="rId4"/>
    <p:sldLayoutId id="2147492879" r:id="rId5"/>
    <p:sldLayoutId id="2147492880" r:id="rId6"/>
    <p:sldLayoutId id="2147492881" r:id="rId7"/>
    <p:sldLayoutId id="2147492882" r:id="rId8"/>
    <p:sldLayoutId id="2147492883" r:id="rId9"/>
    <p:sldLayoutId id="2147492884" r:id="rId10"/>
    <p:sldLayoutId id="214749288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1114004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寄售结算的员工激励机制研究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MR.Z,a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引言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寄售结算概述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员工激励机制概述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寄售结算的员工激励机制现状分析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寄售结算的员工激励机制设计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引言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研究背景</a:t>
            </a:r>
            <a:endParaRPr lang="zh-CN" altLang="en-US"/>
          </a:p>
        </p:txBody>
      </p:sp>
      <p:sp>
        <p:nvSpPr>
          <p:cNvPr id="10489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寄售结算业务的发展趋势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员工激励机制的重要性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寄售结算业务中员工激励机制存在的问题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研究目的和意义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研究目的和意义</a:t>
            </a:r>
            <a:endParaRPr lang="zh-CN" altLang="en-US"/>
          </a:p>
        </p:txBody>
      </p:sp>
      <p:sp>
        <p:nvSpPr>
          <p:cNvPr id="10490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寄售结算员工激励机制研究的背景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研究意义：为制定有效的激励政策提供理论支持和实践指导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研究的创新点及贡献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研究目的：探究激励措施对寄售结算员工工作积极性的影响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研究范围和方法</a:t>
            </a:r>
            <a:endParaRPr lang="zh-CN" altLang="en-US"/>
          </a:p>
        </p:txBody>
      </p:sp>
      <p:sp>
        <p:nvSpPr>
          <p:cNvPr id="104909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研究背景：介绍寄售结算和员工激励机制的研究背景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研究目的：明确研究的目的和意义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研究方法：介绍研究采用的方法和技术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研究范围：明确研究的范围和限制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寄售结算概述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寄销结算的概念</a:t>
            </a:r>
            <a:endParaRPr lang="zh-CN" altLang="en-US"/>
          </a:p>
        </p:txBody>
      </p:sp>
      <p:sp>
        <p:nvSpPr>
          <p:cNvPr id="104920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适用范围：寄销结算适用于各种行业和领域，特别是需要提前交付商品或服务，以及需要进行分期付款的销售场景。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优势：寄销结算能够提高企业的销售额和市场占有率，同时降低库存成本和风险，提高企业的盈利能力和竞争力。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定义：寄销结算是指企业将商品交付给外部客户寄存销售，并按照合同约定时间进行结算的一种销售方式。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特点：寄销结算具有灵活性和便利性的特点，能够满足客户多样化的需求，同时为企业提供更多的销售机会和渠道。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寄销结算的特点</a:t>
            </a:r>
            <a:endParaRPr lang="zh-CN" altLang="en-US"/>
          </a:p>
        </p:txBody>
      </p:sp>
      <p:sp>
        <p:nvSpPr>
          <p:cNvPr id="104925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寄销结算具有灵活性和便利性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寄销结算是一种基于信任的交易方式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寄销结算可以降低库存风险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寄销结算需要建立良好的信任关系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寄销结算的流程</a:t>
            </a:r>
            <a:endParaRPr lang="zh-CN" altLang="en-US"/>
          </a:p>
        </p:txBody>
      </p:sp>
      <p:sp>
        <p:nvSpPr>
          <p:cNvPr id="1049308" name="弧形 58"/>
          <p:cNvSpPr/>
          <p:nvPr>
            <p:custDataLst>
              <p:tags r:id="rId2"/>
            </p:custDataLst>
          </p:nvPr>
        </p:nvSpPr>
        <p:spPr>
          <a:xfrm>
            <a:off x="8649475" y="2418838"/>
            <a:ext cx="2704950" cy="270495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椭圆 30"/>
          <p:cNvSpPr/>
          <p:nvPr>
            <p:custDataLst>
              <p:tags r:id="rId3"/>
            </p:custDataLst>
          </p:nvPr>
        </p:nvSpPr>
        <p:spPr>
          <a:xfrm>
            <a:off x="8864974" y="2633606"/>
            <a:ext cx="2274788" cy="227478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椭圆 31"/>
          <p:cNvSpPr/>
          <p:nvPr>
            <p:custDataLst>
              <p:tags r:id="rId4"/>
            </p:custDataLst>
          </p:nvPr>
        </p:nvSpPr>
        <p:spPr>
          <a:xfrm>
            <a:off x="9165211" y="2678897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正文"/>
          <p:cNvSpPr txBox="1"/>
          <p:nvPr>
            <p:custDataLst>
              <p:tags r:id="rId5"/>
            </p:custDataLst>
          </p:nvPr>
        </p:nvSpPr>
        <p:spPr>
          <a:xfrm>
            <a:off x="9217807" y="3290329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销售方向供应商支付货款并扣取佣金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弧形 57"/>
          <p:cNvSpPr/>
          <p:nvPr>
            <p:custDataLst>
              <p:tags r:id="rId6"/>
            </p:custDataLst>
          </p:nvPr>
        </p:nvSpPr>
        <p:spPr>
          <a:xfrm>
            <a:off x="838200" y="2418838"/>
            <a:ext cx="2704950" cy="270495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椭圆 22"/>
          <p:cNvSpPr/>
          <p:nvPr>
            <p:custDataLst>
              <p:tags r:id="rId7"/>
            </p:custDataLst>
          </p:nvPr>
        </p:nvSpPr>
        <p:spPr>
          <a:xfrm>
            <a:off x="6948863" y="2633606"/>
            <a:ext cx="2274788" cy="227478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椭圆 23"/>
          <p:cNvSpPr/>
          <p:nvPr>
            <p:custDataLst>
              <p:tags r:id="rId8"/>
            </p:custDataLst>
          </p:nvPr>
        </p:nvSpPr>
        <p:spPr>
          <a:xfrm>
            <a:off x="7249100" y="2678897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正文"/>
          <p:cNvSpPr txBox="1"/>
          <p:nvPr>
            <p:custDataLst>
              <p:tags r:id="rId9"/>
            </p:custDataLst>
          </p:nvPr>
        </p:nvSpPr>
        <p:spPr>
          <a:xfrm>
            <a:off x="7301696" y="3290329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销售方将货物销售给客户并收到货款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24" name="椭圆 24"/>
          <p:cNvSpPr/>
          <p:nvPr>
            <p:custDataLst>
              <p:tags r:id="rId10"/>
            </p:custDataLst>
          </p:nvPr>
        </p:nvSpPr>
        <p:spPr>
          <a:xfrm>
            <a:off x="5052476" y="2633606"/>
            <a:ext cx="2274788" cy="227478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椭圆 25"/>
          <p:cNvSpPr/>
          <p:nvPr>
            <p:custDataLst>
              <p:tags r:id="rId11"/>
            </p:custDataLst>
          </p:nvPr>
        </p:nvSpPr>
        <p:spPr>
          <a:xfrm>
            <a:off x="5353443" y="2678897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正文"/>
          <p:cNvSpPr txBox="1"/>
          <p:nvPr>
            <p:custDataLst>
              <p:tags r:id="rId12"/>
            </p:custDataLst>
          </p:nvPr>
        </p:nvSpPr>
        <p:spPr>
          <a:xfrm>
            <a:off x="5405309" y="3290329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双方协商价格并签订合同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椭圆 7"/>
          <p:cNvSpPr/>
          <p:nvPr>
            <p:custDataLst>
              <p:tags r:id="rId13"/>
            </p:custDataLst>
          </p:nvPr>
        </p:nvSpPr>
        <p:spPr>
          <a:xfrm>
            <a:off x="3156819" y="2633606"/>
            <a:ext cx="2274788" cy="227478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椭圆 9"/>
          <p:cNvSpPr/>
          <p:nvPr>
            <p:custDataLst>
              <p:tags r:id="rId14"/>
            </p:custDataLst>
          </p:nvPr>
        </p:nvSpPr>
        <p:spPr>
          <a:xfrm>
            <a:off x="3457056" y="2678897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15"/>
            </p:custDataLst>
          </p:nvPr>
        </p:nvSpPr>
        <p:spPr>
          <a:xfrm>
            <a:off x="3509652" y="3290329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销售方对货物进行验收和检查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6" name="椭圆 5"/>
          <p:cNvSpPr/>
          <p:nvPr>
            <p:custDataLst>
              <p:tags r:id="rId16"/>
            </p:custDataLst>
          </p:nvPr>
        </p:nvSpPr>
        <p:spPr>
          <a:xfrm>
            <a:off x="1045663" y="2633606"/>
            <a:ext cx="2274788" cy="227478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椭圆 4"/>
          <p:cNvSpPr/>
          <p:nvPr>
            <p:custDataLst>
              <p:tags r:id="rId17"/>
            </p:custDataLst>
          </p:nvPr>
        </p:nvSpPr>
        <p:spPr>
          <a:xfrm>
            <a:off x="1346631" y="2678897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正文"/>
          <p:cNvSpPr txBox="1"/>
          <p:nvPr>
            <p:custDataLst>
              <p:tags r:id="rId18"/>
            </p:custDataLst>
          </p:nvPr>
        </p:nvSpPr>
        <p:spPr>
          <a:xfrm>
            <a:off x="1398496" y="3290329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供应商将货物交付给销售方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员工激励机制概述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员工激励的概念</a:t>
            </a:r>
            <a:endParaRPr lang="zh-CN" altLang="en-US"/>
          </a:p>
        </p:txBody>
      </p:sp>
      <p:sp>
        <p:nvSpPr>
          <p:cNvPr id="1049440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442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员工激励的定义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444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446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员工激励的影响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448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450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员工激励的目的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452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454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员工激励的方式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员工激励的特点</a:t>
            </a:r>
            <a:endParaRPr lang="zh-CN" altLang="en-US"/>
          </a:p>
        </p:txBody>
      </p:sp>
      <p:cxnSp>
        <p:nvCxnSpPr>
          <p:cNvPr id="3145729" name="直接连接符 28"/>
          <p:cNvCxnSpPr/>
          <p:nvPr>
            <p:custDataLst>
              <p:tags r:id="rId2"/>
            </p:custDataLst>
          </p:nvPr>
        </p:nvCxnSpPr>
        <p:spPr>
          <a:xfrm>
            <a:off x="2419583" y="3724438"/>
            <a:ext cx="7353500" cy="50553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45731" name="直接连接符 29"/>
          <p:cNvCxnSpPr/>
          <p:nvPr>
            <p:custDataLst>
              <p:tags r:id="rId3"/>
            </p:custDataLst>
          </p:nvPr>
        </p:nvCxnSpPr>
        <p:spPr>
          <a:xfrm flipV="1">
            <a:off x="2419583" y="2454620"/>
            <a:ext cx="7353500" cy="8647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45733" name="直接连接符 30"/>
          <p:cNvCxnSpPr/>
          <p:nvPr>
            <p:custDataLst>
              <p:tags r:id="rId4"/>
            </p:custDataLst>
          </p:nvPr>
        </p:nvCxnSpPr>
        <p:spPr>
          <a:xfrm>
            <a:off x="2419583" y="5068755"/>
            <a:ext cx="7353500" cy="35254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9490" name="正文"/>
          <p:cNvSpPr txBox="1"/>
          <p:nvPr>
            <p:custDataLst>
              <p:tags r:id="rId5"/>
            </p:custDataLst>
          </p:nvPr>
        </p:nvSpPr>
        <p:spPr>
          <a:xfrm>
            <a:off x="2657050" y="1793437"/>
            <a:ext cx="6755508" cy="4629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单击此处输入你的智能图形项正文，文字是您思想的提炼，请尽量言简意赅的阐述观点。单击此处输入你的智能图形项正文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正文"/>
          <p:cNvSpPr txBox="1"/>
          <p:nvPr>
            <p:custDataLst>
              <p:tags r:id="rId6"/>
            </p:custDataLst>
          </p:nvPr>
        </p:nvSpPr>
        <p:spPr>
          <a:xfrm>
            <a:off x="2657050" y="3100504"/>
            <a:ext cx="6755508" cy="4629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单击此处输入你的智能图形项正文，文字是您思想的提炼，请尽量言简意赅的阐述观点。单击此处输入你的智能图形项正文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正文"/>
          <p:cNvSpPr txBox="1"/>
          <p:nvPr>
            <p:custDataLst>
              <p:tags r:id="rId7"/>
            </p:custDataLst>
          </p:nvPr>
        </p:nvSpPr>
        <p:spPr>
          <a:xfrm>
            <a:off x="2655719" y="4407572"/>
            <a:ext cx="6755508" cy="4629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单击此处输入你的智能图形项正文，文字是您思想的提炼，请尽量言简意赅的阐述观点。单击此处输入你的智能图形项正文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正文"/>
          <p:cNvSpPr txBox="1"/>
          <p:nvPr>
            <p:custDataLst>
              <p:tags r:id="rId8"/>
            </p:custDataLst>
          </p:nvPr>
        </p:nvSpPr>
        <p:spPr>
          <a:xfrm>
            <a:off x="2655719" y="5714639"/>
            <a:ext cx="6755508" cy="4629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单击此处输入你的智能图形项正文，文字是您思想的提炼，请尽量言简意赅的阐述观点。单击此处输入你的智能图形项正文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标题"/>
          <p:cNvSpPr txBox="1"/>
          <p:nvPr>
            <p:custDataLst>
              <p:tags r:id="rId9"/>
            </p:custDataLst>
          </p:nvPr>
        </p:nvSpPr>
        <p:spPr>
          <a:xfrm>
            <a:off x="2655719" y="2666146"/>
            <a:ext cx="6756174" cy="380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激励的及时性：员工在工作中需要及时的反馈和奖励，因此激励需要具有及时性。 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500" name="标题"/>
          <p:cNvSpPr txBox="1"/>
          <p:nvPr>
            <p:custDataLst>
              <p:tags r:id="rId10"/>
            </p:custDataLst>
          </p:nvPr>
        </p:nvSpPr>
        <p:spPr>
          <a:xfrm>
            <a:off x="2655054" y="5269637"/>
            <a:ext cx="6756174" cy="380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激励的长效性：激励需要具有长效性，能够持续激发员工的积极性和工作动力，避免出现短期效应。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502" name="标题"/>
          <p:cNvSpPr txBox="1"/>
          <p:nvPr>
            <p:custDataLst>
              <p:tags r:id="rId11"/>
            </p:custDataLst>
          </p:nvPr>
        </p:nvSpPr>
        <p:spPr>
          <a:xfrm>
            <a:off x="2655719" y="3967892"/>
            <a:ext cx="6756174" cy="380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激励的公平性：激励需要公平公正，避免出现偏袒或不公的情况，否则会影响员工的积极性和工作动力。 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504" name="标题"/>
          <p:cNvSpPr txBox="1"/>
          <p:nvPr>
            <p:custDataLst>
              <p:tags r:id="rId12"/>
            </p:custDataLst>
          </p:nvPr>
        </p:nvSpPr>
        <p:spPr>
          <a:xfrm>
            <a:off x="2656385" y="1364400"/>
            <a:ext cx="6756174" cy="380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激励的个性化：每个员工的需求和动机不同，因此需要针对不同员工制定个性化的激励方案。 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员工激励的途径</a:t>
            </a:r>
            <a:endParaRPr lang="zh-CN" altLang="en-US"/>
          </a:p>
        </p:txBody>
      </p:sp>
      <p:sp>
        <p:nvSpPr>
          <p:cNvPr id="1049540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薪酬激励：通过提高员工薪酬水平，激发员工工作积极性。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晋升激励：通过晋升员工职务，提高员工地位和待遇，激发员工工作动力。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培训激励：通过提供培训和发展机会，提高员工能力和素质，增强员工归属感和忠诚度。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情感激励：通过关心员工生活和工作状况，增强员工情感认同和归属感，提高员工工作满意度和绩效。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荣誉激励：通过表彰优秀员工和团队，提高员工社会地位和声誉，增强员工自信心和自豪感。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https://d.book118.com/266111140043010100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5_1"/>
  <p:tag name="KSO_WM_UNIT_INDEX" val="1_5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5_2"/>
  <p:tag name="KSO_WM_UNIT_INDEX" val="1_5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2"/>
  <p:tag name="KSO_WM_UNIT_INDEX" val="1_4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2"/>
  <p:tag name="KSO_WM_UNIT_INDEX" val="1_2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宋体</vt:lpstr>
      <vt:lpstr>Office Theme</vt:lpstr>
      <vt:lpstr>寄售结算的员工激励机制研究</vt:lpstr>
      <vt:lpstr>目录</vt:lpstr>
      <vt:lpstr>单击添加章节标题</vt:lpstr>
      <vt:lpstr>引言</vt:lpstr>
      <vt:lpstr>研究背景</vt:lpstr>
      <vt:lpstr>研究目的和意义</vt:lpstr>
      <vt:lpstr>研究范围和方法</vt:lpstr>
      <vt:lpstr>寄售结算概述</vt:lpstr>
      <vt:lpstr>寄销结算的概念</vt:lpstr>
      <vt:lpstr>寄销结算的特点</vt:lpstr>
      <vt:lpstr>寄销结算的流程</vt:lpstr>
      <vt:lpstr>员工激励机制概述</vt:lpstr>
      <vt:lpstr>员工激励的概念</vt:lpstr>
      <vt:lpstr>员工激励的特点</vt:lpstr>
      <vt:lpstr>员工激励的途径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2024-09-24T04:46:05.120</cp:lastPrinted>
  <dcterms:created xsi:type="dcterms:W3CDTF">2024-09-23T20:46:05Z</dcterms:created>
  <dcterms:modified xsi:type="dcterms:W3CDTF">2024-09-23T20:46:07Z</dcterms:modified>
</cp:coreProperties>
</file>