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91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6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1CDAF5-6FD8-4F8D-AF96-6A00ACBAF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5A0C11-E94E-40B8-97B3-01195FB2D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D35D7C-039B-4014-A72D-A13E167BE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1C4BE4-A9AE-4F83-A4C7-8ECA82DA2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E1109C-E92C-42C0-92E6-2C218F0AC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C6EA18-D1DC-4C14-AA60-F8784CD2E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958193-4DDB-4B44-89EE-994121450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C6A7D2-94E7-47B6-8266-39CE07275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638D91-1CF2-4FCD-870A-89E30DA6F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39E5E7-CC2C-45F3-9CA5-53421371E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2C9986-86A7-4CF1-B02F-6BCEADFD9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1907" r:id="rId2"/>
    <p:sldLayoutId id="2147491908" r:id="rId3"/>
    <p:sldLayoutId id="2147491909" r:id="rId4"/>
    <p:sldLayoutId id="2147491910" r:id="rId5"/>
    <p:sldLayoutId id="2147491911" r:id="rId6"/>
    <p:sldLayoutId id="2147491912" r:id="rId7"/>
    <p:sldLayoutId id="2147491913" r:id="rId8"/>
    <p:sldLayoutId id="2147491914" r:id="rId9"/>
    <p:sldLayoutId id="2147491915" r:id="rId10"/>
    <p:sldLayoutId id="214749191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14" Type="http://schemas.openxmlformats.org/officeDocument/2006/relationships/tags" Target="../tags/tag179.xml" /><Relationship Id="rId15" Type="http://schemas.openxmlformats.org/officeDocument/2006/relationships/tags" Target="../tags/tag180.xml" /><Relationship Id="rId16" Type="http://schemas.openxmlformats.org/officeDocument/2006/relationships/tags" Target="../tags/tag181.xml" /><Relationship Id="rId17" Type="http://schemas.openxmlformats.org/officeDocument/2006/relationships/tags" Target="../tags/tag182.xml" /><Relationship Id="rId18" Type="http://schemas.openxmlformats.org/officeDocument/2006/relationships/tags" Target="../tags/tag183.xml" /><Relationship Id="rId19" Type="http://schemas.openxmlformats.org/officeDocument/2006/relationships/tags" Target="../tags/tag184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14" Type="http://schemas.openxmlformats.org/officeDocument/2006/relationships/tags" Target="../tags/tag218.xml" /><Relationship Id="rId15" Type="http://schemas.openxmlformats.org/officeDocument/2006/relationships/tags" Target="../tags/tag219.xml" /><Relationship Id="rId16" Type="http://schemas.openxmlformats.org/officeDocument/2006/relationships/tags" Target="../tags/tag220.xml" /><Relationship Id="rId17" Type="http://schemas.openxmlformats.org/officeDocument/2006/relationships/tags" Target="../tags/tag221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0.xml" /><Relationship Id="rId11" Type="http://schemas.openxmlformats.org/officeDocument/2006/relationships/tags" Target="../tags/tag231.xml" /><Relationship Id="rId12" Type="http://schemas.openxmlformats.org/officeDocument/2006/relationships/tags" Target="../tags/tag232.xml" /><Relationship Id="rId13" Type="http://schemas.openxmlformats.org/officeDocument/2006/relationships/tags" Target="../tags/tag233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2.xml" /><Relationship Id="rId11" Type="http://schemas.openxmlformats.org/officeDocument/2006/relationships/tags" Target="../tags/tag243.xml" /><Relationship Id="rId12" Type="http://schemas.openxmlformats.org/officeDocument/2006/relationships/tags" Target="../tags/tag244.xml" /><Relationship Id="rId13" Type="http://schemas.openxmlformats.org/officeDocument/2006/relationships/tags" Target="../tags/tag245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tags" Target="../tags/tag237.xml" /><Relationship Id="rId6" Type="http://schemas.openxmlformats.org/officeDocument/2006/relationships/tags" Target="../tags/tag238.xml" /><Relationship Id="rId7" Type="http://schemas.openxmlformats.org/officeDocument/2006/relationships/tags" Target="../tags/tag239.xml" /><Relationship Id="rId8" Type="http://schemas.openxmlformats.org/officeDocument/2006/relationships/tags" Target="../tags/tag240.xml" /><Relationship Id="rId9" Type="http://schemas.openxmlformats.org/officeDocument/2006/relationships/tags" Target="../tags/tag24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4.xml" /><Relationship Id="rId11" Type="http://schemas.openxmlformats.org/officeDocument/2006/relationships/tags" Target="../tags/tag255.xml" /><Relationship Id="rId12" Type="http://schemas.openxmlformats.org/officeDocument/2006/relationships/tags" Target="../tags/tag256.xml" /><Relationship Id="rId13" Type="http://schemas.openxmlformats.org/officeDocument/2006/relationships/tags" Target="../tags/tag257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Relationship Id="rId6" Type="http://schemas.openxmlformats.org/officeDocument/2006/relationships/tags" Target="../tags/tag250.xml" /><Relationship Id="rId7" Type="http://schemas.openxmlformats.org/officeDocument/2006/relationships/tags" Target="../tags/tag251.xml" /><Relationship Id="rId8" Type="http://schemas.openxmlformats.org/officeDocument/2006/relationships/tags" Target="../tags/tag252.xml" /><Relationship Id="rId9" Type="http://schemas.openxmlformats.org/officeDocument/2006/relationships/tags" Target="../tags/tag25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8.xml" /><Relationship Id="rId3" Type="http://schemas.openxmlformats.org/officeDocument/2006/relationships/tags" Target="../tags/tag259.xml" /><Relationship Id="rId4" Type="http://schemas.openxmlformats.org/officeDocument/2006/relationships/tags" Target="../tags/tag26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6113104224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生活垃圾的处理处置方法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  <a:endParaRPr lang="zh-CN" altLang="en-US" sz="25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accent4"/>
                </a:solidFill>
                <a:latin typeface="+mj-ea"/>
                <a:ea typeface="+mj-ea"/>
              </a:rPr>
              <a:t>生活垃圾的分类</a:t>
            </a:r>
            <a:endParaRPr lang="zh-CN" altLang="en-US" sz="25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accent4"/>
                </a:solidFill>
                <a:latin typeface="+mj-ea"/>
                <a:ea typeface="+mj-ea"/>
              </a:rPr>
              <a:t>生活垃圾的处理方式</a:t>
            </a:r>
            <a:endParaRPr lang="zh-CN" altLang="en-US" sz="25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accent4"/>
                </a:solidFill>
                <a:latin typeface="+mj-ea"/>
                <a:ea typeface="+mj-ea"/>
              </a:rPr>
              <a:t>生活垃圾处理设施</a:t>
            </a:r>
            <a:endParaRPr lang="zh-CN" altLang="en-US" sz="25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accent4"/>
                </a:solidFill>
                <a:latin typeface="+mj-ea"/>
                <a:ea typeface="+mj-ea"/>
              </a:rPr>
              <a:t>生活垃圾处理技术发展</a:t>
            </a:r>
            <a:endParaRPr lang="zh-CN" altLang="en-US" sz="25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生活垃圾处理的管理和政策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91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生活垃圾的分类</a:t>
            </a:r>
            <a:endParaRPr lang="zh-CN" altLang="en-US"/>
          </a:p>
        </p:txBody>
      </p:sp>
      <p:sp>
        <p:nvSpPr>
          <p:cNvPr id="10492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干垃圾和湿垃圾的分类</a:t>
            </a:r>
            <a:endParaRPr lang="zh-CN" altLang="en-US"/>
          </a:p>
        </p:txBody>
      </p:sp>
      <p:sp>
        <p:nvSpPr>
          <p:cNvPr id="104931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1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1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1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2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湿垃圾：主要包括厨余垃圾、果皮、菜叶、剩饭剩菜等这些垃圾易腐烂可进行生物降解。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干垃圾：主要包括废纸、塑料、玻璃、金属、纺织品等这些垃圾不易腐烂可回收利用。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干垃圾和湿垃圾的分类标准：根据垃圾的性质、来源、处理方式等因素进行分类。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干垃圾和湿垃圾的处理方式：干垃圾可进行回收利用湿垃圾可进行生物降解或焚烧处理。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/>
        <p:cNvGrpSpPr/>
        <p:nvPr/>
      </p:nvGrpSpPr>
      <p:grpSpPr>
        <a:xfrm>
          <a:off x="0" y="0"/>
          <a:ext cx="0" cy="0"/>
        </a:xfrm>
      </p:grpSpPr>
      <p:sp>
        <p:nvSpPr>
          <p:cNvPr id="10493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有害垃圾的分类</a:t>
            </a:r>
            <a:endParaRPr lang="zh-CN" altLang="en-US"/>
          </a:p>
        </p:txBody>
      </p:sp>
      <p:sp>
        <p:nvSpPr>
          <p:cNvPr id="1049362" name="任意多边形 20"/>
          <p:cNvSpPr/>
          <p:nvPr>
            <p:custDataLst>
              <p:tags r:id="rId2"/>
            </p:custDataLst>
          </p:nvPr>
        </p:nvSpPr>
        <p:spPr>
          <a:xfrm rot="2700000">
            <a:off x="1073847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838200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废电池：包括干电池、充电电池、纽扣电池等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矩形 42"/>
          <p:cNvSpPr/>
          <p:nvPr>
            <p:custDataLst>
              <p:tags r:id="rId4"/>
            </p:custDataLst>
          </p:nvPr>
        </p:nvSpPr>
        <p:spPr>
          <a:xfrm>
            <a:off x="874829" y="2853136"/>
            <a:ext cx="1540948" cy="109123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8" name="任意多边形 18"/>
          <p:cNvSpPr/>
          <p:nvPr>
            <p:custDataLst>
              <p:tags r:id="rId5"/>
            </p:custDataLst>
          </p:nvPr>
        </p:nvSpPr>
        <p:spPr>
          <a:xfrm rot="5400000">
            <a:off x="2855242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618374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废荧光灯管：包括节能灯、日光灯等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矩形 43"/>
          <p:cNvSpPr/>
          <p:nvPr>
            <p:custDataLst>
              <p:tags r:id="rId7"/>
            </p:custDataLst>
          </p:nvPr>
        </p:nvSpPr>
        <p:spPr>
          <a:xfrm>
            <a:off x="2655003" y="2853136"/>
            <a:ext cx="1540948" cy="109123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634805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98547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废药品：包括过期药品、药品包装等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矩形 44"/>
          <p:cNvSpPr/>
          <p:nvPr>
            <p:custDataLst>
              <p:tags r:id="rId10"/>
            </p:custDataLst>
          </p:nvPr>
        </p:nvSpPr>
        <p:spPr>
          <a:xfrm>
            <a:off x="4435176" y="2853136"/>
            <a:ext cx="1540948" cy="109123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14978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8721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废油漆、溶剂及其包装物：包括油漆、涂料、胶水等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矩形 45"/>
          <p:cNvSpPr/>
          <p:nvPr>
            <p:custDataLst>
              <p:tags r:id="rId13"/>
            </p:custDataLst>
          </p:nvPr>
        </p:nvSpPr>
        <p:spPr>
          <a:xfrm>
            <a:off x="6215960" y="2853136"/>
            <a:ext cx="1540948" cy="109123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6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196983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8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7959505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废杀虫剂、消毒剂及其包装物：包括杀虫剂、消毒剂、空气清新剂等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矩形 46"/>
          <p:cNvSpPr/>
          <p:nvPr>
            <p:custDataLst>
              <p:tags r:id="rId16"/>
            </p:custDataLst>
          </p:nvPr>
        </p:nvSpPr>
        <p:spPr>
          <a:xfrm>
            <a:off x="7996134" y="2853136"/>
            <a:ext cx="1540948" cy="109123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2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9975936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4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739678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废化妆品及其包装物：包括化妆品、护肤品、香水等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矩形 47"/>
          <p:cNvSpPr/>
          <p:nvPr>
            <p:custDataLst>
              <p:tags r:id="rId19"/>
            </p:custDataLst>
          </p:nvPr>
        </p:nvSpPr>
        <p:spPr>
          <a:xfrm>
            <a:off x="9776918" y="2853136"/>
            <a:ext cx="1540948" cy="109123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/>
        <p:cNvGrpSpPr/>
        <p:nvPr/>
      </p:nvGrpSpPr>
      <p:grpSpPr>
        <a:xfrm>
          <a:off x="0" y="0"/>
          <a:ext cx="0" cy="0"/>
        </a:xfrm>
      </p:grpSpPr>
      <p:sp>
        <p:nvSpPr>
          <p:cNvPr id="10494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可回收垃圾的分类</a:t>
            </a:r>
            <a:endParaRPr lang="zh-CN" altLang="en-US"/>
          </a:p>
        </p:txBody>
      </p:sp>
      <p:sp>
        <p:nvSpPr>
          <p:cNvPr id="1049432" name="矩形 31"/>
          <p:cNvSpPr/>
          <p:nvPr>
            <p:custDataLst>
              <p:tags r:id="rId2"/>
            </p:custDataLst>
          </p:nvPr>
        </p:nvSpPr>
        <p:spPr>
          <a:xfrm>
            <a:off x="3822005" y="136440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纸张：报纸、杂志、书籍、纸箱等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4" name="矩形 4"/>
          <p:cNvSpPr/>
          <p:nvPr>
            <p:custDataLst>
              <p:tags r:id="rId3"/>
            </p:custDataLst>
          </p:nvPr>
        </p:nvSpPr>
        <p:spPr>
          <a:xfrm>
            <a:off x="3822005" y="218675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塑料：塑料瓶、塑料盒、塑料包装等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矩形 5"/>
          <p:cNvSpPr/>
          <p:nvPr>
            <p:custDataLst>
              <p:tags r:id="rId4"/>
            </p:custDataLst>
          </p:nvPr>
        </p:nvSpPr>
        <p:spPr>
          <a:xfrm>
            <a:off x="3822005" y="3009105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金属：易拉罐、金属罐、金属包装等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矩形 7"/>
          <p:cNvSpPr/>
          <p:nvPr>
            <p:custDataLst>
              <p:tags r:id="rId5"/>
            </p:custDataLst>
          </p:nvPr>
        </p:nvSpPr>
        <p:spPr>
          <a:xfrm>
            <a:off x="3822005" y="3831457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玻璃：玻璃瓶、玻璃杯、玻璃器皿等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0" name="矩形 3"/>
          <p:cNvSpPr/>
          <p:nvPr>
            <p:custDataLst>
              <p:tags r:id="rId6"/>
            </p:custDataLst>
          </p:nvPr>
        </p:nvSpPr>
        <p:spPr>
          <a:xfrm>
            <a:off x="3822005" y="465381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纺织品：衣物、床单、窗帘等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2" name="矩形 6"/>
          <p:cNvSpPr/>
          <p:nvPr>
            <p:custDataLst>
              <p:tags r:id="rId7"/>
            </p:custDataLst>
          </p:nvPr>
        </p:nvSpPr>
        <p:spPr>
          <a:xfrm>
            <a:off x="3822005" y="547616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电子废弃物：废旧家电、废旧电子产品等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/>
        <p:cNvGrpSpPr/>
        <p:nvPr/>
      </p:nvGrpSpPr>
      <p:grpSpPr>
        <a:xfrm>
          <a:off x="0" y="0"/>
          <a:ext cx="0" cy="0"/>
        </a:xfrm>
      </p:grpSpPr>
      <p:sp>
        <p:nvSpPr>
          <p:cNvPr id="10494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厨余垃圾的分类</a:t>
            </a:r>
            <a:endParaRPr lang="zh-CN" altLang="en-US"/>
          </a:p>
        </p:txBody>
      </p:sp>
      <p:sp>
        <p:nvSpPr>
          <p:cNvPr id="104947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8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厨余垃圾包括：剩饭剩菜、果皮果核、蔬菜叶等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2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8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8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厨余垃圾的特点：易腐烂、易变质、易产生异味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9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9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厨余垃圾的处理方法：堆肥、焚烧、填埋等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4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9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9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厨余垃圾的回收利用：制作有机肥料、生物质能源等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/>
        <p:cNvGrpSpPr/>
        <p:nvPr/>
      </p:nvGrpSpPr>
      <p:grpSpPr>
        <a:xfrm>
          <a:off x="0" y="0"/>
          <a:ext cx="0" cy="0"/>
        </a:xfrm>
      </p:grpSpPr>
      <p:sp>
        <p:nvSpPr>
          <p:cNvPr id="10495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生活垃圾的处理方式</a:t>
            </a:r>
            <a:endParaRPr lang="zh-CN" altLang="en-US"/>
          </a:p>
        </p:txBody>
      </p:sp>
      <p:sp>
        <p:nvSpPr>
          <p:cNvPr id="10495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/>
        <p:cNvGrpSpPr/>
        <p:nvPr/>
      </p:nvGrpSpPr>
      <p:grpSpPr>
        <a:xfrm>
          <a:off x="0" y="0"/>
          <a:ext cx="0" cy="0"/>
        </a:xfrm>
      </p:grpSpPr>
      <p:sp>
        <p:nvSpPr>
          <p:cNvPr id="10496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填埋法</a:t>
            </a:r>
            <a:endParaRPr lang="zh-CN" altLang="en-US"/>
          </a:p>
        </p:txBody>
      </p:sp>
      <p:sp>
        <p:nvSpPr>
          <p:cNvPr id="104964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5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5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5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填埋法需要选择合适的填埋场避免对环境造成污染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5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填埋法是一种常见的生活垃圾处理方式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7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填埋法是将生活垃圾埋在地下使其自然分解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7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7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7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填埋法需要定期进行填埋场的维护和管理确保垃圾的安全处理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/>
        <p:cNvGrpSpPr/>
        <p:nvPr/>
      </p:nvGrpSpPr>
      <p:grpSpPr>
        <a:xfrm>
          <a:off x="0" y="0"/>
          <a:ext cx="0" cy="0"/>
        </a:xfrm>
      </p:grpSpPr>
      <p:sp>
        <p:nvSpPr>
          <p:cNvPr id="10497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焚烧法</a:t>
            </a:r>
            <a:endParaRPr lang="zh-CN" altLang="en-US"/>
          </a:p>
        </p:txBody>
      </p:sp>
      <p:sp>
        <p:nvSpPr>
          <p:cNvPr id="104971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原理：通过高温燃烧将生活垃圾转化为热能、电能或其他形式的能源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优点：减少垃圾体积降低污染实现资源化利用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缺点：产生有害气体需要严格控制排放标准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应用：广泛应用于城市生活垃圾处理特别是对于高热值、高水分的垃圾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/>
        <p:cNvGrpSpPr/>
        <p:nvPr/>
      </p:nvGrpSpPr>
      <p:grpSpPr>
        <a:xfrm>
          <a:off x="0" y="0"/>
          <a:ext cx="0" cy="0"/>
        </a:xfrm>
      </p:grpSpPr>
      <p:sp>
        <p:nvSpPr>
          <p:cNvPr id="10497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堆肥法</a:t>
            </a:r>
            <a:endParaRPr lang="zh-CN" altLang="en-US"/>
          </a:p>
        </p:txBody>
      </p:sp>
      <p:sp>
        <p:nvSpPr>
          <p:cNvPr id="104977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7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原理：利用微生物分解有机物质转化为肥料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7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8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优点：减少垃圾量改善土壤质量减少环境污染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8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8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缺点：需要较长时间需要合适的温度和湿度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8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9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9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应用：家庭、社区、农业等领域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9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/>
        <p:cNvGrpSpPr/>
        <p:nvPr/>
      </p:nvGrpSpPr>
      <p:grpSpPr>
        <a:xfrm>
          <a:off x="0" y="0"/>
          <a:ext cx="0" cy="0"/>
        </a:xfrm>
      </p:grpSpPr>
      <p:sp>
        <p:nvSpPr>
          <p:cNvPr id="10498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回收利用法</a:t>
            </a:r>
            <a:endParaRPr lang="zh-CN" altLang="en-US"/>
          </a:p>
        </p:txBody>
      </p:sp>
      <p:sp>
        <p:nvSpPr>
          <p:cNvPr id="1049830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832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834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回收利用：将生活垃圾中的可回收物进行分类回收如塑料、金属、纸张等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36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838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840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资源化利用：将回收的垃圾进行再加工制成新的产品如再生塑料、再生纸等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2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844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846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循环利用：将回收的垃圾进行循环利用如废旧家电、家具等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8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850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852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环保利用：将回收的垃圾进行环保处理如生物降解、堆肥等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/>
        <p:cNvGrpSpPr/>
        <p:nvPr/>
      </p:nvGrpSpPr>
      <p:grpSpPr>
        <a:xfrm>
          <a:off x="0" y="0"/>
          <a:ext cx="0" cy="0"/>
        </a:xfrm>
      </p:grpSpPr>
      <p:sp>
        <p:nvSpPr>
          <p:cNvPr id="104988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生活垃圾处理设施</a:t>
            </a:r>
            <a:endParaRPr lang="zh-CN" altLang="en-US"/>
          </a:p>
        </p:txBody>
      </p:sp>
      <p:sp>
        <p:nvSpPr>
          <p:cNvPr id="104988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PRT FOUR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https://d.book118.com/266113104224010043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58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20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3"/>
</p:tagLst>
</file>

<file path=ppt/tags/tag260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6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Wingdings</vt:lpstr>
      <vt:lpstr>Office Theme</vt:lpstr>
      <vt:lpstr>生活垃圾的处理处置方法</vt:lpstr>
      <vt:lpstr>目录</vt:lpstr>
      <vt:lpstr>单击此处添加章节标题</vt:lpstr>
      <vt:lpstr>生活垃圾的分类</vt:lpstr>
      <vt:lpstr>干垃圾和湿垃圾的分类</vt:lpstr>
      <vt:lpstr>有害垃圾的分类</vt:lpstr>
      <vt:lpstr>可回收垃圾的分类</vt:lpstr>
      <vt:lpstr>厨余垃圾的分类</vt:lpstr>
      <vt:lpstr>生活垃圾的处理方式</vt:lpstr>
      <vt:lpstr>填埋法</vt:lpstr>
      <vt:lpstr>焚烧法</vt:lpstr>
      <vt:lpstr>堆肥法</vt:lpstr>
      <vt:lpstr>回收利用法</vt:lpstr>
      <vt:lpstr>生活垃圾处理设施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2024-09-11T22:58:08.824</cp:lastPrinted>
  <dcterms:created xsi:type="dcterms:W3CDTF">2024-09-11T14:58:08Z</dcterms:created>
  <dcterms:modified xsi:type="dcterms:W3CDTF">2024-09-11T14:58:10Z</dcterms:modified>
</cp:coreProperties>
</file>