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F8DE9-CBB7-49EB-992A-F62F938BF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7F942-5C71-43F6-811A-0FD9F08B5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77585-20FE-4408-8F9E-3CA8C0EEF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0A987-C65E-4FB0-A481-98ACCCB42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D67E7-0835-4BC1-B291-27E4DC9E2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169ED-5C7A-4043-B310-45732496D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B47F4-5131-4328-8BC1-5CAF2EC8F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4D04D-1CE7-4E8B-911E-E5DE2038B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47F28-6388-4684-8889-6DB250939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5758F-6815-4F02-A816-33DB6B0D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8CAAF-34CE-4606-A9D8-A7FA6FAF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33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3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3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3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685800"/>
            <a:ext cx="9144000" cy="0"/>
          </a:xfrm>
          <a:custGeom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100">
            <a:solidFill>
              <a:srgbClr val="FF66FF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457200" y="76200"/>
            <a:ext cx="762000" cy="5334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050539" y="196532"/>
            <a:ext cx="3581400" cy="452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3333CC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42912" y="1052512"/>
            <a:ext cx="8181975" cy="46069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15" Type="http://schemas.openxmlformats.org/officeDocument/2006/relationships/image" Target="../media/image15.png" /><Relationship Id="rId16" Type="http://schemas.openxmlformats.org/officeDocument/2006/relationships/image" Target="../media/image16.png" /><Relationship Id="rId17" Type="http://schemas.openxmlformats.org/officeDocument/2006/relationships/image" Target="../media/image17.png" /><Relationship Id="rId18" Type="http://schemas.openxmlformats.org/officeDocument/2006/relationships/image" Target="../media/image18.png" /><Relationship Id="rId19" Type="http://schemas.openxmlformats.org/officeDocument/2006/relationships/image" Target="../media/image19.png" /><Relationship Id="rId2" Type="http://schemas.openxmlformats.org/officeDocument/2006/relationships/image" Target="../media/image2.png" /><Relationship Id="rId20" Type="http://schemas.openxmlformats.org/officeDocument/2006/relationships/image" Target="../media/image20.png" /><Relationship Id="rId21" Type="http://schemas.openxmlformats.org/officeDocument/2006/relationships/image" Target="../media/image21.png" /><Relationship Id="rId22" Type="http://schemas.openxmlformats.org/officeDocument/2006/relationships/image" Target="../media/image22.png" /><Relationship Id="rId23" Type="http://schemas.openxmlformats.org/officeDocument/2006/relationships/image" Target="../media/image23.png" /><Relationship Id="rId24" Type="http://schemas.openxmlformats.org/officeDocument/2006/relationships/image" Target="../media/image24.png" /><Relationship Id="rId25" Type="http://schemas.openxmlformats.org/officeDocument/2006/relationships/image" Target="../media/image25.png" /><Relationship Id="rId26" Type="http://schemas.openxmlformats.org/officeDocument/2006/relationships/image" Target="../media/image26.png" /><Relationship Id="rId27" Type="http://schemas.openxmlformats.org/officeDocument/2006/relationships/image" Target="../media/image27.png" /><Relationship Id="rId28" Type="http://schemas.openxmlformats.org/officeDocument/2006/relationships/image" Target="../media/image28.png" /><Relationship Id="rId29" Type="http://schemas.openxmlformats.org/officeDocument/2006/relationships/image" Target="../media/image29.png" /><Relationship Id="rId3" Type="http://schemas.openxmlformats.org/officeDocument/2006/relationships/image" Target="../media/image3.png" /><Relationship Id="rId30" Type="http://schemas.openxmlformats.org/officeDocument/2006/relationships/image" Target="../media/image30.png" /><Relationship Id="rId31" Type="http://schemas.openxmlformats.org/officeDocument/2006/relationships/image" Target="../media/image31.png" /><Relationship Id="rId32" Type="http://schemas.openxmlformats.org/officeDocument/2006/relationships/image" Target="../media/image32.png" /><Relationship Id="rId33" Type="http://schemas.openxmlformats.org/officeDocument/2006/relationships/image" Target="../media/image33.png" /><Relationship Id="rId34" Type="http://schemas.openxmlformats.org/officeDocument/2006/relationships/image" Target="../media/image34.png" /><Relationship Id="rId35" Type="http://schemas.openxmlformats.org/officeDocument/2006/relationships/image" Target="../media/image35.png" /><Relationship Id="rId36" Type="http://schemas.openxmlformats.org/officeDocument/2006/relationships/image" Target="../media/image36.png" /><Relationship Id="rId37" Type="http://schemas.openxmlformats.org/officeDocument/2006/relationships/image" Target="../media/image37.png" /><Relationship Id="rId38" Type="http://schemas.openxmlformats.org/officeDocument/2006/relationships/image" Target="../media/image38.png" /><Relationship Id="rId39" Type="http://schemas.openxmlformats.org/officeDocument/2006/relationships/image" Target="../media/image39.png" /><Relationship Id="rId4" Type="http://schemas.openxmlformats.org/officeDocument/2006/relationships/image" Target="../media/image4.png" /><Relationship Id="rId40" Type="http://schemas.openxmlformats.org/officeDocument/2006/relationships/image" Target="../media/image40.png" /><Relationship Id="rId41" Type="http://schemas.openxmlformats.org/officeDocument/2006/relationships/image" Target="../media/image41.png" /><Relationship Id="rId42" Type="http://schemas.openxmlformats.org/officeDocument/2006/relationships/image" Target="../media/image42.png" /><Relationship Id="rId43" Type="http://schemas.openxmlformats.org/officeDocument/2006/relationships/image" Target="../media/image43.png" /><Relationship Id="rId44" Type="http://schemas.openxmlformats.org/officeDocument/2006/relationships/image" Target="../media/image44.png" /><Relationship Id="rId45" Type="http://schemas.openxmlformats.org/officeDocument/2006/relationships/image" Target="../media/image45.png" /><Relationship Id="rId46" Type="http://schemas.openxmlformats.org/officeDocument/2006/relationships/image" Target="../media/image46.png" /><Relationship Id="rId47" Type="http://schemas.openxmlformats.org/officeDocument/2006/relationships/image" Target="../media/image47.png" /><Relationship Id="rId48" Type="http://schemas.openxmlformats.org/officeDocument/2006/relationships/image" Target="../media/image48.png" /><Relationship Id="rId49" Type="http://schemas.openxmlformats.org/officeDocument/2006/relationships/image" Target="../media/image49.png" /><Relationship Id="rId5" Type="http://schemas.openxmlformats.org/officeDocument/2006/relationships/image" Target="../media/image5.png" /><Relationship Id="rId50" Type="http://schemas.openxmlformats.org/officeDocument/2006/relationships/image" Target="../media/image50.png" /><Relationship Id="rId51" Type="http://schemas.openxmlformats.org/officeDocument/2006/relationships/image" Target="../media/image51.png" /><Relationship Id="rId52" Type="http://schemas.openxmlformats.org/officeDocument/2006/relationships/image" Target="../media/image52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5301003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854287"/>
            <a:ext cx="3581400" cy="2531110"/>
          </a:xfrm>
          <a:prstGeom prst="rect">
            <a:avLst/>
          </a:prstGeom>
        </p:spPr>
        <p:txBody>
          <a:bodyPr vert="horz" wrap="square" lIns="0" tIns="1930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20"/>
              </a:spcBef>
            </a:pPr>
            <a:r>
              <a:rPr sz="2800" b="1" spc="-5">
                <a:solidFill>
                  <a:srgbClr val="3333CC"/>
                </a:solidFill>
                <a:latin typeface="Microsoft JhengHei"/>
                <a:cs typeface="Microsoft JhengHei"/>
              </a:rPr>
              <a:t>主要简介三部分内容：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445"/>
              </a:spcBef>
            </a:pPr>
            <a:r>
              <a:rPr sz="2850" spc="-140">
                <a:solidFill>
                  <a:srgbClr val="3333CC"/>
                </a:solidFill>
                <a:latin typeface="Wingdings"/>
                <a:cs typeface="Wingdings"/>
              </a:rPr>
              <a:t></a:t>
            </a:r>
            <a:r>
              <a:rPr sz="2800" b="1" spc="-10">
                <a:solidFill>
                  <a:srgbClr val="3333CC"/>
                </a:solidFill>
                <a:latin typeface="Microsoft JhengHei"/>
                <a:cs typeface="Microsoft JhengHei"/>
              </a:rPr>
              <a:t>产品开发流程简介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620"/>
              </a:spcBef>
            </a:pPr>
            <a:r>
              <a:rPr sz="2850" spc="-140">
                <a:solidFill>
                  <a:srgbClr val="3333CC"/>
                </a:solidFill>
                <a:latin typeface="Wingdings"/>
                <a:cs typeface="Wingdings"/>
              </a:rPr>
              <a:t></a:t>
            </a:r>
            <a:r>
              <a:rPr sz="2800" b="1" spc="-10">
                <a:solidFill>
                  <a:srgbClr val="3333CC"/>
                </a:solidFill>
                <a:latin typeface="Microsoft JhengHei"/>
                <a:cs typeface="Microsoft JhengHei"/>
              </a:rPr>
              <a:t>项目质量管理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620"/>
              </a:spcBef>
            </a:pPr>
            <a:r>
              <a:rPr sz="2850" spc="-140">
                <a:solidFill>
                  <a:srgbClr val="3333CC"/>
                </a:solidFill>
                <a:latin typeface="Wingdings"/>
                <a:cs typeface="Wingdings"/>
              </a:rPr>
              <a:t></a:t>
            </a:r>
            <a:r>
              <a:rPr sz="2800" b="1" spc="-10">
                <a:solidFill>
                  <a:srgbClr val="3333CC"/>
                </a:solidFill>
                <a:latin typeface="Microsoft JhengHei"/>
                <a:cs typeface="Microsoft JhengHei"/>
              </a:rPr>
              <a:t>供给商开发质量管理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46200" y="1700180"/>
            <a:ext cx="6451600" cy="2238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4400" b="1" spc="-15">
                <a:latin typeface="Microsoft JhengHei"/>
                <a:cs typeface="Microsoft JhengHei"/>
              </a:rPr>
              <a:t>第一部分</a:t>
            </a:r>
            <a:endParaRPr sz="4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37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tabLst>
                <a:tab pos="837565"/>
                <a:tab pos="1675764"/>
                <a:tab pos="2513965"/>
                <a:tab pos="3352165"/>
                <a:tab pos="4190365"/>
                <a:tab pos="5028565"/>
                <a:tab pos="5866765"/>
              </a:tabLst>
            </a:pPr>
            <a:r>
              <a:rPr sz="4400" b="1" spc="-50">
                <a:latin typeface="Microsoft JhengHei"/>
                <a:cs typeface="Microsoft JhengHei"/>
              </a:rPr>
              <a:t>产</a:t>
            </a:r>
            <a:r>
              <a:rPr sz="4400" b="1">
                <a:latin typeface="Microsoft JhengHei"/>
                <a:cs typeface="Microsoft JhengHei"/>
              </a:rPr>
              <a:t>	</a:t>
            </a:r>
            <a:r>
              <a:rPr sz="4400" b="1" spc="-50">
                <a:latin typeface="Microsoft JhengHei"/>
                <a:cs typeface="Microsoft JhengHei"/>
              </a:rPr>
              <a:t>品</a:t>
            </a:r>
            <a:r>
              <a:rPr sz="4400" b="1">
                <a:latin typeface="Microsoft JhengHei"/>
                <a:cs typeface="Microsoft JhengHei"/>
              </a:rPr>
              <a:t>	</a:t>
            </a:r>
            <a:r>
              <a:rPr sz="4400" b="1" spc="-50">
                <a:latin typeface="Microsoft JhengHei"/>
                <a:cs typeface="Microsoft JhengHei"/>
              </a:rPr>
              <a:t>开</a:t>
            </a:r>
            <a:r>
              <a:rPr sz="4400" b="1">
                <a:latin typeface="Microsoft JhengHei"/>
                <a:cs typeface="Microsoft JhengHei"/>
              </a:rPr>
              <a:t>	</a:t>
            </a:r>
            <a:r>
              <a:rPr sz="4400" b="1" spc="-50">
                <a:latin typeface="Microsoft JhengHei"/>
                <a:cs typeface="Microsoft JhengHei"/>
              </a:rPr>
              <a:t>发</a:t>
            </a:r>
            <a:r>
              <a:rPr sz="4400" b="1">
                <a:latin typeface="Microsoft JhengHei"/>
                <a:cs typeface="Microsoft JhengHei"/>
              </a:rPr>
              <a:t>	</a:t>
            </a:r>
            <a:r>
              <a:rPr sz="4400" b="1" spc="-50">
                <a:latin typeface="Microsoft JhengHei"/>
                <a:cs typeface="Microsoft JhengHei"/>
              </a:rPr>
              <a:t>流</a:t>
            </a:r>
            <a:r>
              <a:rPr sz="4400" b="1">
                <a:latin typeface="Microsoft JhengHei"/>
                <a:cs typeface="Microsoft JhengHei"/>
              </a:rPr>
              <a:t>	</a:t>
            </a:r>
            <a:r>
              <a:rPr sz="4400" b="1" spc="-50">
                <a:latin typeface="Microsoft JhengHei"/>
                <a:cs typeface="Microsoft JhengHei"/>
              </a:rPr>
              <a:t>程</a:t>
            </a:r>
            <a:r>
              <a:rPr sz="4400" b="1">
                <a:latin typeface="Microsoft JhengHei"/>
                <a:cs typeface="Microsoft JhengHei"/>
              </a:rPr>
              <a:t>	</a:t>
            </a:r>
            <a:r>
              <a:rPr sz="4400" b="1" spc="-50">
                <a:latin typeface="Microsoft JhengHei"/>
                <a:cs typeface="Microsoft JhengHei"/>
              </a:rPr>
              <a:t>简</a:t>
            </a:r>
            <a:r>
              <a:rPr sz="4400" b="1">
                <a:latin typeface="Microsoft JhengHei"/>
                <a:cs typeface="Microsoft JhengHei"/>
              </a:rPr>
              <a:t>	</a:t>
            </a:r>
            <a:r>
              <a:rPr sz="4400" b="1" spc="-50">
                <a:latin typeface="Microsoft JhengHei"/>
                <a:cs typeface="Microsoft JhengHei"/>
              </a:rPr>
              <a:t>介</a:t>
            </a:r>
            <a:endParaRPr sz="4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719137" y="3349625"/>
            <a:ext cx="7019925" cy="363855"/>
            <a:chOff x="719137" y="3349625"/>
            <a:chExt cx="7019925" cy="363855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19237" y="3357563"/>
              <a:ext cx="844549" cy="35083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519237" y="3357563"/>
              <a:ext cx="844550" cy="351155"/>
            </a:xfrm>
            <a:custGeom>
              <a:rect l="l" t="t" r="r" b="b"/>
              <a:pathLst>
                <a:path w="844550" h="351154">
                  <a:moveTo>
                    <a:pt x="0" y="0"/>
                  </a:moveTo>
                  <a:lnTo>
                    <a:pt x="714817" y="0"/>
                  </a:lnTo>
                  <a:lnTo>
                    <a:pt x="844549" y="175418"/>
                  </a:lnTo>
                  <a:lnTo>
                    <a:pt x="714817" y="350837"/>
                  </a:lnTo>
                  <a:lnTo>
                    <a:pt x="0" y="350837"/>
                  </a:lnTo>
                  <a:lnTo>
                    <a:pt x="129732" y="17541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166937" y="3355975"/>
              <a:ext cx="919162" cy="3524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2166937" y="3355975"/>
              <a:ext cx="919480" cy="352425"/>
            </a:xfrm>
            <a:custGeom>
              <a:rect l="l" t="t" r="r" b="b"/>
              <a:pathLst>
                <a:path w="919480" h="352425">
                  <a:moveTo>
                    <a:pt x="0" y="0"/>
                  </a:moveTo>
                  <a:lnTo>
                    <a:pt x="777970" y="0"/>
                  </a:lnTo>
                  <a:lnTo>
                    <a:pt x="919162" y="176212"/>
                  </a:lnTo>
                  <a:lnTo>
                    <a:pt x="777970" y="352424"/>
                  </a:lnTo>
                  <a:lnTo>
                    <a:pt x="0" y="352424"/>
                  </a:lnTo>
                  <a:lnTo>
                    <a:pt x="141191" y="176212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747962" y="3355975"/>
              <a:ext cx="935037" cy="352424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747962" y="3355975"/>
              <a:ext cx="935355" cy="352425"/>
            </a:xfrm>
            <a:custGeom>
              <a:rect l="l" t="t" r="r" b="b"/>
              <a:pathLst>
                <a:path w="935353" h="352425">
                  <a:moveTo>
                    <a:pt x="0" y="0"/>
                  </a:moveTo>
                  <a:lnTo>
                    <a:pt x="791406" y="0"/>
                  </a:lnTo>
                  <a:lnTo>
                    <a:pt x="935037" y="176212"/>
                  </a:lnTo>
                  <a:lnTo>
                    <a:pt x="791406" y="352424"/>
                  </a:lnTo>
                  <a:lnTo>
                    <a:pt x="0" y="352424"/>
                  </a:lnTo>
                  <a:lnTo>
                    <a:pt x="143630" y="17621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540125" y="3355975"/>
              <a:ext cx="765175" cy="35242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3540125" y="3355975"/>
              <a:ext cx="765175" cy="352425"/>
            </a:xfrm>
            <a:custGeom>
              <a:rect l="l" t="t" r="r" b="b"/>
              <a:pathLst>
                <a:path w="765175" h="352425">
                  <a:moveTo>
                    <a:pt x="0" y="0"/>
                  </a:moveTo>
                  <a:lnTo>
                    <a:pt x="647634" y="0"/>
                  </a:lnTo>
                  <a:lnTo>
                    <a:pt x="765175" y="176212"/>
                  </a:lnTo>
                  <a:lnTo>
                    <a:pt x="647634" y="352424"/>
                  </a:lnTo>
                  <a:lnTo>
                    <a:pt x="0" y="352424"/>
                  </a:lnTo>
                  <a:lnTo>
                    <a:pt x="117540" y="17621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092575" y="3355975"/>
              <a:ext cx="854075" cy="352424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4092575" y="3355975"/>
              <a:ext cx="854075" cy="352425"/>
            </a:xfrm>
            <a:custGeom>
              <a:rect l="l" t="t" r="r" b="b"/>
              <a:pathLst>
                <a:path w="854075" h="352425">
                  <a:moveTo>
                    <a:pt x="0" y="0"/>
                  </a:moveTo>
                  <a:lnTo>
                    <a:pt x="722881" y="0"/>
                  </a:lnTo>
                  <a:lnTo>
                    <a:pt x="854075" y="176212"/>
                  </a:lnTo>
                  <a:lnTo>
                    <a:pt x="722881" y="352424"/>
                  </a:lnTo>
                  <a:lnTo>
                    <a:pt x="0" y="352424"/>
                  </a:lnTo>
                  <a:lnTo>
                    <a:pt x="131193" y="176212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814887" y="3355975"/>
              <a:ext cx="785812" cy="352424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4814887" y="3355975"/>
              <a:ext cx="786130" cy="352425"/>
            </a:xfrm>
            <a:custGeom>
              <a:rect l="l" t="t" r="r" b="b"/>
              <a:pathLst>
                <a:path w="786129" h="352425">
                  <a:moveTo>
                    <a:pt x="0" y="0"/>
                  </a:moveTo>
                  <a:lnTo>
                    <a:pt x="665103" y="0"/>
                  </a:lnTo>
                  <a:lnTo>
                    <a:pt x="785812" y="176212"/>
                  </a:lnTo>
                  <a:lnTo>
                    <a:pt x="665103" y="352424"/>
                  </a:lnTo>
                  <a:lnTo>
                    <a:pt x="0" y="352424"/>
                  </a:lnTo>
                  <a:lnTo>
                    <a:pt x="120708" y="176212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472112" y="3357563"/>
              <a:ext cx="750887" cy="350837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5472112" y="3357563"/>
              <a:ext cx="751205" cy="351155"/>
            </a:xfrm>
            <a:custGeom>
              <a:rect l="l" t="t" r="r" b="b"/>
              <a:pathLst>
                <a:path w="751204" h="351154">
                  <a:moveTo>
                    <a:pt x="0" y="0"/>
                  </a:moveTo>
                  <a:lnTo>
                    <a:pt x="635542" y="0"/>
                  </a:lnTo>
                  <a:lnTo>
                    <a:pt x="750887" y="175418"/>
                  </a:lnTo>
                  <a:lnTo>
                    <a:pt x="635542" y="350837"/>
                  </a:lnTo>
                  <a:lnTo>
                    <a:pt x="0" y="350837"/>
                  </a:lnTo>
                  <a:lnTo>
                    <a:pt x="115344" y="17541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089650" y="3354388"/>
              <a:ext cx="854075" cy="354012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6089650" y="3354388"/>
              <a:ext cx="854075" cy="354330"/>
            </a:xfrm>
            <a:custGeom>
              <a:rect l="l" t="t" r="r" b="b"/>
              <a:pathLst>
                <a:path w="854075" h="354329">
                  <a:moveTo>
                    <a:pt x="0" y="0"/>
                  </a:moveTo>
                  <a:lnTo>
                    <a:pt x="722878" y="0"/>
                  </a:lnTo>
                  <a:lnTo>
                    <a:pt x="854075" y="177005"/>
                  </a:lnTo>
                  <a:lnTo>
                    <a:pt x="722878" y="354012"/>
                  </a:lnTo>
                  <a:lnTo>
                    <a:pt x="0" y="354012"/>
                  </a:lnTo>
                  <a:lnTo>
                    <a:pt x="131197" y="17700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788149" y="3354388"/>
              <a:ext cx="946150" cy="354012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6788149" y="3354388"/>
              <a:ext cx="946150" cy="354330"/>
            </a:xfrm>
            <a:custGeom>
              <a:rect l="l" t="t" r="r" b="b"/>
              <a:pathLst>
                <a:path w="946150" h="354329">
                  <a:moveTo>
                    <a:pt x="0" y="0"/>
                  </a:moveTo>
                  <a:lnTo>
                    <a:pt x="800810" y="0"/>
                  </a:lnTo>
                  <a:lnTo>
                    <a:pt x="946150" y="177005"/>
                  </a:lnTo>
                  <a:lnTo>
                    <a:pt x="800810" y="354012"/>
                  </a:lnTo>
                  <a:lnTo>
                    <a:pt x="0" y="354012"/>
                  </a:lnTo>
                  <a:lnTo>
                    <a:pt x="145339" y="17700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23900" y="3357563"/>
              <a:ext cx="958850" cy="350837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723900" y="3357563"/>
              <a:ext cx="958850" cy="351155"/>
            </a:xfrm>
            <a:custGeom>
              <a:rect l="l" t="t" r="r" b="b"/>
              <a:pathLst>
                <a:path w="958850" h="351154">
                  <a:moveTo>
                    <a:pt x="0" y="0"/>
                  </a:moveTo>
                  <a:lnTo>
                    <a:pt x="811561" y="0"/>
                  </a:lnTo>
                  <a:lnTo>
                    <a:pt x="958850" y="175418"/>
                  </a:lnTo>
                  <a:lnTo>
                    <a:pt x="811561" y="350837"/>
                  </a:lnTo>
                  <a:lnTo>
                    <a:pt x="0" y="350837"/>
                  </a:lnTo>
                  <a:lnTo>
                    <a:pt x="147288" y="17541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1014412" y="3407328"/>
            <a:ext cx="5511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Arial"/>
                <a:cs typeface="Arial"/>
              </a:rPr>
              <a:t>PO</a:t>
            </a:r>
            <a:r>
              <a:rPr sz="1200" b="1" spc="-25">
                <a:latin typeface="Microsoft JhengHei"/>
                <a:cs typeface="Microsoft JhengHei"/>
              </a:rPr>
              <a:t>阶段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744662" y="3418440"/>
            <a:ext cx="5162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Arial"/>
                <a:cs typeface="Arial"/>
              </a:rPr>
              <a:t>P1</a:t>
            </a:r>
            <a:r>
              <a:rPr sz="1200" b="1" spc="-25">
                <a:latin typeface="Microsoft JhengHei"/>
                <a:cs typeface="Microsoft JhengHei"/>
              </a:rPr>
              <a:t>阶段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339975" y="3407328"/>
            <a:ext cx="5162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Arial"/>
                <a:cs typeface="Arial"/>
              </a:rPr>
              <a:t>P2</a:t>
            </a:r>
            <a:r>
              <a:rPr sz="1200" b="1" spc="-25">
                <a:latin typeface="Microsoft JhengHei"/>
                <a:cs typeface="Microsoft JhengHei"/>
              </a:rPr>
              <a:t>阶段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981325" y="3407328"/>
            <a:ext cx="5162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Arial"/>
                <a:cs typeface="Arial"/>
              </a:rPr>
              <a:t>P3</a:t>
            </a:r>
            <a:r>
              <a:rPr sz="1200" b="1" spc="-25">
                <a:latin typeface="Microsoft JhengHei"/>
                <a:cs typeface="Microsoft JhengHei"/>
              </a:rPr>
              <a:t>阶段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673475" y="3407328"/>
            <a:ext cx="5162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Arial"/>
                <a:cs typeface="Arial"/>
              </a:rPr>
              <a:t>P4</a:t>
            </a:r>
            <a:r>
              <a:rPr sz="1200" b="1" spc="-25">
                <a:latin typeface="Microsoft JhengHei"/>
                <a:cs typeface="Microsoft JhengHei"/>
              </a:rPr>
              <a:t>阶段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298950" y="3413678"/>
            <a:ext cx="5162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Arial"/>
                <a:cs typeface="Arial"/>
              </a:rPr>
              <a:t>P5</a:t>
            </a:r>
            <a:r>
              <a:rPr sz="1200" b="1" spc="-25">
                <a:latin typeface="Microsoft JhengHei"/>
                <a:cs typeface="Microsoft JhengHei"/>
              </a:rPr>
              <a:t>阶段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981575" y="3423203"/>
            <a:ext cx="5162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Arial"/>
                <a:cs typeface="Arial"/>
              </a:rPr>
              <a:t>P6</a:t>
            </a:r>
            <a:r>
              <a:rPr sz="1200" b="1" spc="-25">
                <a:latin typeface="Microsoft JhengHei"/>
                <a:cs typeface="Microsoft JhengHei"/>
              </a:rPr>
              <a:t>阶段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646737" y="3415265"/>
            <a:ext cx="11290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Arial"/>
                <a:cs typeface="Arial"/>
              </a:rPr>
              <a:t>P7</a:t>
            </a:r>
            <a:r>
              <a:rPr sz="1200" b="1" spc="95">
                <a:latin typeface="Microsoft JhengHei"/>
                <a:cs typeface="Microsoft JhengHei"/>
              </a:rPr>
              <a:t>阶段  </a:t>
            </a:r>
            <a:r>
              <a:rPr sz="1200" b="1" spc="-10">
                <a:latin typeface="Arial"/>
                <a:cs typeface="Arial"/>
              </a:rPr>
              <a:t>P8</a:t>
            </a:r>
            <a:r>
              <a:rPr sz="1200" b="1" spc="-25">
                <a:latin typeface="Microsoft JhengHei"/>
                <a:cs typeface="Microsoft JhengHei"/>
              </a:rPr>
              <a:t>阶段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985000" y="3397803"/>
            <a:ext cx="5162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Arial"/>
                <a:cs typeface="Arial"/>
              </a:rPr>
              <a:t>P9</a:t>
            </a:r>
            <a:r>
              <a:rPr sz="1200" b="1" spc="-25">
                <a:latin typeface="Microsoft JhengHei"/>
                <a:cs typeface="Microsoft JhengHei"/>
              </a:rPr>
              <a:t>阶段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4749800" y="2106613"/>
            <a:ext cx="2098675" cy="144780"/>
          </a:xfrm>
          <a:custGeom>
            <a:rect l="l" t="t" r="r" b="b"/>
            <a:pathLst>
              <a:path w="2098675" h="144780">
                <a:moveTo>
                  <a:pt x="1974850" y="0"/>
                </a:moveTo>
                <a:lnTo>
                  <a:pt x="2098675" y="0"/>
                </a:lnTo>
                <a:lnTo>
                  <a:pt x="2036762" y="144462"/>
                </a:lnTo>
                <a:lnTo>
                  <a:pt x="1974850" y="0"/>
                </a:lnTo>
                <a:close/>
              </a:path>
              <a:path w="2098675" h="144780">
                <a:moveTo>
                  <a:pt x="1300162" y="0"/>
                </a:moveTo>
                <a:lnTo>
                  <a:pt x="1423987" y="0"/>
                </a:lnTo>
                <a:lnTo>
                  <a:pt x="1362075" y="144462"/>
                </a:lnTo>
                <a:lnTo>
                  <a:pt x="1300162" y="0"/>
                </a:lnTo>
                <a:close/>
              </a:path>
              <a:path w="2098675" h="144780">
                <a:moveTo>
                  <a:pt x="0" y="0"/>
                </a:moveTo>
                <a:lnTo>
                  <a:pt x="123825" y="0"/>
                </a:lnTo>
                <a:lnTo>
                  <a:pt x="61912" y="144462"/>
                </a:lnTo>
                <a:lnTo>
                  <a:pt x="0" y="0"/>
                </a:lnTo>
                <a:close/>
              </a:path>
            </a:pathLst>
          </a:custGeom>
          <a:ln w="28575">
            <a:solidFill>
              <a:srgbClr val="3333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4565650" y="1676003"/>
            <a:ext cx="584200" cy="355600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52400" marR="5080" indent="-139700">
              <a:lnSpc>
                <a:spcPts val="1280"/>
              </a:lnSpc>
              <a:spcBef>
                <a:spcPts val="175"/>
              </a:spcBef>
            </a:pPr>
            <a:r>
              <a:rPr sz="1100" b="1" spc="-15">
                <a:latin typeface="Microsoft JhengHei"/>
                <a:cs typeface="Microsoft JhengHei"/>
              </a:rPr>
              <a:t>产品设计</a:t>
            </a:r>
            <a:r>
              <a:rPr sz="1100" b="1" spc="-25">
                <a:latin typeface="Microsoft JhengHei"/>
                <a:cs typeface="Microsoft JhengHei"/>
              </a:rPr>
              <a:t>冻结</a:t>
            </a:r>
            <a:endParaRPr sz="1100">
              <a:latin typeface="Microsoft JhengHei"/>
              <a:cs typeface="Microsoft JhengHe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792788" y="1676003"/>
            <a:ext cx="135128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0" marR="5080" indent="-139700">
              <a:lnSpc>
                <a:spcPct val="100000"/>
              </a:lnSpc>
              <a:spcBef>
                <a:spcPts val="100"/>
              </a:spcBef>
              <a:tabLst>
                <a:tab pos="779145"/>
                <a:tab pos="918844"/>
              </a:tabLst>
            </a:pPr>
            <a:r>
              <a:rPr sz="1100" b="1">
                <a:latin typeface="Microsoft JhengHei"/>
                <a:cs typeface="Microsoft JhengHei"/>
              </a:rPr>
              <a:t>过程设</a:t>
            </a:r>
            <a:r>
              <a:rPr sz="1100" b="1" spc="-50">
                <a:latin typeface="Microsoft JhengHei"/>
                <a:cs typeface="Microsoft JhengHei"/>
              </a:rPr>
              <a:t>计</a:t>
            </a:r>
            <a:r>
              <a:rPr sz="1100" b="1">
                <a:latin typeface="Microsoft JhengHei"/>
                <a:cs typeface="Microsoft JhengHei"/>
              </a:rPr>
              <a:t>	批量生</a:t>
            </a:r>
            <a:r>
              <a:rPr sz="1100" b="1" spc="-50">
                <a:latin typeface="Microsoft JhengHei"/>
                <a:cs typeface="Microsoft JhengHei"/>
              </a:rPr>
              <a:t>产</a:t>
            </a:r>
            <a:r>
              <a:rPr sz="1100" b="1">
                <a:latin typeface="Microsoft JhengHei"/>
                <a:cs typeface="Microsoft JhengHei"/>
              </a:rPr>
              <a:t>冻</a:t>
            </a:r>
            <a:r>
              <a:rPr sz="1100" b="1" spc="-50">
                <a:latin typeface="Microsoft JhengHei"/>
                <a:cs typeface="Microsoft JhengHei"/>
              </a:rPr>
              <a:t>结</a:t>
            </a:r>
            <a:r>
              <a:rPr sz="1100" b="1">
                <a:latin typeface="Microsoft JhengHei"/>
                <a:cs typeface="Microsoft JhengHei"/>
              </a:rPr>
              <a:t>		</a:t>
            </a:r>
            <a:r>
              <a:rPr sz="1650" b="1" baseline="2525">
                <a:latin typeface="Microsoft JhengHei"/>
                <a:cs typeface="Microsoft JhengHei"/>
              </a:rPr>
              <a:t>开</a:t>
            </a:r>
            <a:r>
              <a:rPr sz="1650" b="1" spc="-75" baseline="2525">
                <a:latin typeface="Microsoft JhengHei"/>
                <a:cs typeface="Microsoft JhengHei"/>
              </a:rPr>
              <a:t>启</a:t>
            </a:r>
            <a:endParaRPr sz="1650" baseline="2525">
              <a:latin typeface="Microsoft JhengHei"/>
              <a:cs typeface="Microsoft JhengHei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793749" y="2319337"/>
            <a:ext cx="1666875" cy="728980"/>
            <a:chOff x="793749" y="2319337"/>
            <a:chExt cx="1666875" cy="728980"/>
          </a:xfrm>
        </p:grpSpPr>
        <p:pic>
          <p:nvPicPr>
            <p:cNvPr id="37" name="object 3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8512" y="2324100"/>
              <a:ext cx="1657350" cy="719138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798512" y="2324100"/>
              <a:ext cx="1657350" cy="719455"/>
            </a:xfrm>
            <a:custGeom>
              <a:rect l="l" t="t" r="r" b="b"/>
              <a:pathLst>
                <a:path w="1657350" h="719455">
                  <a:moveTo>
                    <a:pt x="0" y="0"/>
                  </a:moveTo>
                  <a:lnTo>
                    <a:pt x="1402760" y="0"/>
                  </a:lnTo>
                  <a:lnTo>
                    <a:pt x="1657350" y="359569"/>
                  </a:lnTo>
                  <a:lnTo>
                    <a:pt x="1402760" y="719138"/>
                  </a:lnTo>
                  <a:lnTo>
                    <a:pt x="0" y="719138"/>
                  </a:lnTo>
                  <a:lnTo>
                    <a:pt x="254589" y="3595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9" name="object 39"/>
          <p:cNvSpPr txBox="1"/>
          <p:nvPr/>
        </p:nvSpPr>
        <p:spPr>
          <a:xfrm>
            <a:off x="1125537" y="2570162"/>
            <a:ext cx="939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Microsoft JhengHei"/>
                <a:cs typeface="Microsoft JhengHei"/>
              </a:rPr>
              <a:t>项目概念阶段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2182812" y="2319337"/>
            <a:ext cx="1136650" cy="728980"/>
            <a:chOff x="2182812" y="2319337"/>
            <a:chExt cx="1136650" cy="728980"/>
          </a:xfrm>
        </p:grpSpPr>
        <p:pic>
          <p:nvPicPr>
            <p:cNvPr id="41" name="object 4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187574" y="2324100"/>
              <a:ext cx="1127125" cy="719138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2187574" y="2324100"/>
              <a:ext cx="1127125" cy="719455"/>
            </a:xfrm>
            <a:custGeom>
              <a:rect l="l" t="t" r="r" b="b"/>
              <a:pathLst>
                <a:path w="1127125" h="719455">
                  <a:moveTo>
                    <a:pt x="0" y="0"/>
                  </a:moveTo>
                  <a:lnTo>
                    <a:pt x="953985" y="0"/>
                  </a:lnTo>
                  <a:lnTo>
                    <a:pt x="1127125" y="359569"/>
                  </a:lnTo>
                  <a:lnTo>
                    <a:pt x="953985" y="719138"/>
                  </a:lnTo>
                  <a:lnTo>
                    <a:pt x="0" y="719138"/>
                  </a:lnTo>
                  <a:lnTo>
                    <a:pt x="173139" y="3595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3" name="object 43"/>
          <p:cNvSpPr txBox="1"/>
          <p:nvPr/>
        </p:nvSpPr>
        <p:spPr>
          <a:xfrm>
            <a:off x="2400299" y="2456656"/>
            <a:ext cx="558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 b="1" spc="-20">
                <a:latin typeface="Microsoft JhengHei"/>
                <a:cs typeface="Microsoft JhengHei"/>
              </a:rPr>
              <a:t>项目规划阶段</a:t>
            </a:r>
            <a:endParaRPr sz="1400">
              <a:latin typeface="Microsoft JhengHei"/>
              <a:cs typeface="Microsoft JhengHei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2928937" y="2319337"/>
            <a:ext cx="4810125" cy="728980"/>
            <a:chOff x="2928937" y="2319337"/>
            <a:chExt cx="4810125" cy="728980"/>
          </a:xfrm>
        </p:grpSpPr>
        <p:pic>
          <p:nvPicPr>
            <p:cNvPr id="45" name="object 4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2933699" y="2324100"/>
              <a:ext cx="4800600" cy="719138"/>
            </a:xfrm>
            <a:prstGeom prst="rect">
              <a:avLst/>
            </a:prstGeom>
          </p:spPr>
        </p:pic>
        <p:sp>
          <p:nvSpPr>
            <p:cNvPr id="46" name="object 46"/>
            <p:cNvSpPr/>
            <p:nvPr/>
          </p:nvSpPr>
          <p:spPr>
            <a:xfrm>
              <a:off x="2933699" y="2324100"/>
              <a:ext cx="4800600" cy="719455"/>
            </a:xfrm>
            <a:custGeom>
              <a:rect l="l" t="t" r="r" b="b"/>
              <a:pathLst>
                <a:path w="4800600" h="719455">
                  <a:moveTo>
                    <a:pt x="0" y="0"/>
                  </a:moveTo>
                  <a:lnTo>
                    <a:pt x="4542789" y="0"/>
                  </a:lnTo>
                  <a:lnTo>
                    <a:pt x="4800600" y="359569"/>
                  </a:lnTo>
                  <a:lnTo>
                    <a:pt x="4542789" y="719138"/>
                  </a:lnTo>
                  <a:lnTo>
                    <a:pt x="0" y="719138"/>
                  </a:lnTo>
                  <a:lnTo>
                    <a:pt x="257811" y="35956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7" name="object 47"/>
          <p:cNvSpPr txBox="1"/>
          <p:nvPr/>
        </p:nvSpPr>
        <p:spPr>
          <a:xfrm>
            <a:off x="4246562" y="2532856"/>
            <a:ext cx="1092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latin typeface="Microsoft JhengHei"/>
                <a:cs typeface="Microsoft JhengHei"/>
              </a:rPr>
              <a:t>项目实施阶段</a:t>
            </a:r>
            <a:endParaRPr sz="1400">
              <a:latin typeface="Microsoft JhengHei"/>
              <a:cs typeface="Microsoft JhengHei"/>
            </a:endParaRPr>
          </a:p>
        </p:txBody>
      </p:sp>
      <p:pic>
        <p:nvPicPr>
          <p:cNvPr id="48" name="object 48"/>
          <p:cNvPicPr/>
          <p:nvPr/>
        </p:nvPicPr>
        <p:blipFill>
          <a:blip r:embed="rId15"/>
          <a:stretch>
            <a:fillRect/>
          </a:stretch>
        </p:blipFill>
        <p:spPr>
          <a:xfrm>
            <a:off x="2209800" y="1147763"/>
            <a:ext cx="723899" cy="409575"/>
          </a:xfrm>
          <a:prstGeom prst="rect">
            <a:avLst/>
          </a:prstGeom>
        </p:spPr>
      </p:pic>
      <p:sp>
        <p:nvSpPr>
          <p:cNvPr id="49" name="object 49"/>
          <p:cNvSpPr txBox="1"/>
          <p:nvPr/>
        </p:nvSpPr>
        <p:spPr>
          <a:xfrm>
            <a:off x="2197100" y="1146890"/>
            <a:ext cx="685800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300" b="1" spc="-15">
                <a:latin typeface="Microsoft JhengHei"/>
                <a:cs typeface="Microsoft JhengHei"/>
              </a:rPr>
              <a:t>二、先期整车开发</a:t>
            </a:r>
            <a:endParaRPr sz="1300">
              <a:latin typeface="Microsoft JhengHei"/>
              <a:cs typeface="Microsoft JhengHei"/>
            </a:endParaRPr>
          </a:p>
        </p:txBody>
      </p:sp>
      <p:pic>
        <p:nvPicPr>
          <p:cNvPr id="50" name="object 50"/>
          <p:cNvPicPr/>
          <p:nvPr/>
        </p:nvPicPr>
        <p:blipFill>
          <a:blip r:embed="rId16"/>
          <a:stretch>
            <a:fillRect/>
          </a:stretch>
        </p:blipFill>
        <p:spPr>
          <a:xfrm>
            <a:off x="2984500" y="1147763"/>
            <a:ext cx="4673599" cy="409575"/>
          </a:xfrm>
          <a:prstGeom prst="rect">
            <a:avLst/>
          </a:prstGeom>
        </p:spPr>
      </p:pic>
      <p:sp>
        <p:nvSpPr>
          <p:cNvPr id="51" name="object 51"/>
          <p:cNvSpPr txBox="1"/>
          <p:nvPr/>
        </p:nvSpPr>
        <p:spPr>
          <a:xfrm>
            <a:off x="4775200" y="1173794"/>
            <a:ext cx="16510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latin typeface="Microsoft JhengHei"/>
                <a:cs typeface="Microsoft JhengHei"/>
              </a:rPr>
              <a:t>三、整车项目开发</a:t>
            </a:r>
            <a:endParaRPr sz="1600">
              <a:latin typeface="Microsoft JhengHei"/>
              <a:cs typeface="Microsoft JhengHei"/>
            </a:endParaRPr>
          </a:p>
        </p:txBody>
      </p:sp>
      <p:pic>
        <p:nvPicPr>
          <p:cNvPr id="52" name="object 52"/>
          <p:cNvPicPr/>
          <p:nvPr/>
        </p:nvPicPr>
        <p:blipFill>
          <a:blip r:embed="rId17"/>
          <a:stretch>
            <a:fillRect/>
          </a:stretch>
        </p:blipFill>
        <p:spPr>
          <a:xfrm>
            <a:off x="871537" y="1138238"/>
            <a:ext cx="1295399" cy="396875"/>
          </a:xfrm>
          <a:prstGeom prst="rect">
            <a:avLst/>
          </a:prstGeom>
        </p:spPr>
      </p:pic>
      <p:sp>
        <p:nvSpPr>
          <p:cNvPr id="53" name="object 53"/>
          <p:cNvSpPr txBox="1"/>
          <p:nvPr/>
        </p:nvSpPr>
        <p:spPr>
          <a:xfrm>
            <a:off x="858837" y="1131094"/>
            <a:ext cx="1270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latin typeface="Microsoft JhengHei"/>
                <a:cs typeface="Microsoft JhengHei"/>
              </a:rPr>
              <a:t>一、新产品规划</a:t>
            </a:r>
            <a:endParaRPr sz="1400">
              <a:latin typeface="Microsoft JhengHei"/>
              <a:cs typeface="Microsoft JhengHei"/>
            </a:endParaRPr>
          </a:p>
        </p:txBody>
      </p:sp>
      <p:pic>
        <p:nvPicPr>
          <p:cNvPr id="54" name="object 54"/>
          <p:cNvPicPr/>
          <p:nvPr/>
        </p:nvPicPr>
        <p:blipFill>
          <a:blip r:embed="rId18"/>
          <a:stretch>
            <a:fillRect/>
          </a:stretch>
        </p:blipFill>
        <p:spPr>
          <a:xfrm>
            <a:off x="7696200" y="1155700"/>
            <a:ext cx="1270000" cy="409575"/>
          </a:xfrm>
          <a:prstGeom prst="rect">
            <a:avLst/>
          </a:prstGeom>
        </p:spPr>
      </p:pic>
      <p:sp>
        <p:nvSpPr>
          <p:cNvPr id="55" name="object 55"/>
          <p:cNvSpPr txBox="1"/>
          <p:nvPr/>
        </p:nvSpPr>
        <p:spPr>
          <a:xfrm>
            <a:off x="7772400" y="1234993"/>
            <a:ext cx="1092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latin typeface="Microsoft JhengHei"/>
                <a:cs typeface="Microsoft JhengHei"/>
              </a:rPr>
              <a:t>四、连续改善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165099" y="2317750"/>
            <a:ext cx="563880" cy="114300"/>
          </a:xfrm>
          <a:custGeom>
            <a:rect l="l" t="t" r="r" b="b"/>
            <a:pathLst>
              <a:path w="563880" h="114300">
                <a:moveTo>
                  <a:pt x="449262" y="114300"/>
                </a:moveTo>
                <a:lnTo>
                  <a:pt x="449262" y="0"/>
                </a:lnTo>
                <a:lnTo>
                  <a:pt x="525462" y="38100"/>
                </a:lnTo>
                <a:lnTo>
                  <a:pt x="460692" y="38100"/>
                </a:lnTo>
                <a:lnTo>
                  <a:pt x="460692" y="76200"/>
                </a:lnTo>
                <a:lnTo>
                  <a:pt x="525462" y="76200"/>
                </a:lnTo>
                <a:lnTo>
                  <a:pt x="449262" y="114300"/>
                </a:lnTo>
                <a:close/>
              </a:path>
              <a:path w="563880" h="114300">
                <a:moveTo>
                  <a:pt x="449262" y="76200"/>
                </a:moveTo>
                <a:lnTo>
                  <a:pt x="0" y="76200"/>
                </a:lnTo>
                <a:lnTo>
                  <a:pt x="0" y="38100"/>
                </a:lnTo>
                <a:lnTo>
                  <a:pt x="449262" y="38100"/>
                </a:lnTo>
                <a:lnTo>
                  <a:pt x="449262" y="76200"/>
                </a:lnTo>
                <a:close/>
              </a:path>
              <a:path w="563880" h="114300">
                <a:moveTo>
                  <a:pt x="525462" y="76200"/>
                </a:moveTo>
                <a:lnTo>
                  <a:pt x="460692" y="76200"/>
                </a:lnTo>
                <a:lnTo>
                  <a:pt x="460692" y="38100"/>
                </a:lnTo>
                <a:lnTo>
                  <a:pt x="525462" y="38100"/>
                </a:lnTo>
                <a:lnTo>
                  <a:pt x="563562" y="57150"/>
                </a:lnTo>
                <a:lnTo>
                  <a:pt x="525462" y="76200"/>
                </a:lnTo>
                <a:close/>
              </a:path>
            </a:pathLst>
          </a:custGeom>
          <a:solidFill>
            <a:srgbClr val="3333C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7" name="object 57"/>
          <p:cNvPicPr/>
          <p:nvPr/>
        </p:nvPicPr>
        <p:blipFill>
          <a:blip r:embed="rId19"/>
          <a:stretch>
            <a:fillRect/>
          </a:stretch>
        </p:blipFill>
        <p:spPr>
          <a:xfrm>
            <a:off x="190500" y="2489200"/>
            <a:ext cx="539750" cy="365125"/>
          </a:xfrm>
          <a:prstGeom prst="rect">
            <a:avLst/>
          </a:prstGeom>
        </p:spPr>
      </p:pic>
      <p:sp>
        <p:nvSpPr>
          <p:cNvPr id="58" name="object 58"/>
          <p:cNvSpPr txBox="1"/>
          <p:nvPr/>
        </p:nvSpPr>
        <p:spPr>
          <a:xfrm>
            <a:off x="177800" y="2481262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">
                <a:latin typeface="Microsoft JhengHei"/>
                <a:cs typeface="Microsoft JhengHei"/>
              </a:rPr>
              <a:t>企业战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77800" y="2664142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">
                <a:latin typeface="Microsoft JhengHei"/>
                <a:cs typeface="Microsoft JhengHei"/>
              </a:rPr>
              <a:t>略规划</a:t>
            </a:r>
            <a:endParaRPr sz="1200">
              <a:latin typeface="Microsoft JhengHei"/>
              <a:cs typeface="Microsoft JhengHei"/>
            </a:endParaRPr>
          </a:p>
        </p:txBody>
      </p:sp>
      <p:pic>
        <p:nvPicPr>
          <p:cNvPr id="60" name="object 60"/>
          <p:cNvPicPr/>
          <p:nvPr/>
        </p:nvPicPr>
        <p:blipFill>
          <a:blip r:embed="rId20"/>
          <a:stretch>
            <a:fillRect/>
          </a:stretch>
        </p:blipFill>
        <p:spPr>
          <a:xfrm>
            <a:off x="241300" y="2057400"/>
            <a:ext cx="395287" cy="182562"/>
          </a:xfrm>
          <a:prstGeom prst="rect">
            <a:avLst/>
          </a:prstGeom>
        </p:spPr>
      </p:pic>
      <p:sp>
        <p:nvSpPr>
          <p:cNvPr id="61" name="object 61"/>
          <p:cNvSpPr txBox="1"/>
          <p:nvPr/>
        </p:nvSpPr>
        <p:spPr>
          <a:xfrm>
            <a:off x="228600" y="2049462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5">
                <a:latin typeface="Microsoft JhengHei"/>
                <a:cs typeface="Microsoft JhengHei"/>
              </a:rPr>
              <a:t>输入</a:t>
            </a:r>
            <a:endParaRPr sz="1200">
              <a:latin typeface="Microsoft JhengHei"/>
              <a:cs typeface="Microsoft JhengHei"/>
            </a:endParaRPr>
          </a:p>
        </p:txBody>
      </p:sp>
      <p:pic>
        <p:nvPicPr>
          <p:cNvPr id="62" name="object 62"/>
          <p:cNvPicPr/>
          <p:nvPr/>
        </p:nvPicPr>
        <p:blipFill>
          <a:blip r:embed="rId21"/>
          <a:stretch>
            <a:fillRect/>
          </a:stretch>
        </p:blipFill>
        <p:spPr>
          <a:xfrm>
            <a:off x="139700" y="3022600"/>
            <a:ext cx="546100" cy="423862"/>
          </a:xfrm>
          <a:prstGeom prst="rect">
            <a:avLst/>
          </a:prstGeom>
        </p:spPr>
      </p:pic>
      <p:sp>
        <p:nvSpPr>
          <p:cNvPr id="63" name="object 63"/>
          <p:cNvSpPr txBox="1"/>
          <p:nvPr/>
        </p:nvSpPr>
        <p:spPr>
          <a:xfrm>
            <a:off x="213493" y="3020508"/>
            <a:ext cx="355600" cy="412115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480"/>
              </a:lnSpc>
              <a:spcBef>
                <a:spcPts val="215"/>
              </a:spcBef>
            </a:pPr>
            <a:r>
              <a:rPr sz="1300" b="1" spc="-25">
                <a:latin typeface="Microsoft JhengHei"/>
                <a:cs typeface="Microsoft JhengHei"/>
              </a:rPr>
              <a:t>顾客需求</a:t>
            </a:r>
            <a:endParaRPr sz="1300">
              <a:latin typeface="Microsoft JhengHei"/>
              <a:cs typeface="Microsoft JhengHei"/>
            </a:endParaRPr>
          </a:p>
        </p:txBody>
      </p:sp>
      <p:grpSp>
        <p:nvGrpSpPr>
          <p:cNvPr id="64" name="object 64"/>
          <p:cNvGrpSpPr/>
          <p:nvPr/>
        </p:nvGrpSpPr>
        <p:grpSpPr>
          <a:xfrm>
            <a:off x="190420" y="4384195"/>
            <a:ext cx="505459" cy="76200"/>
            <a:chOff x="190420" y="4384195"/>
            <a:chExt cx="505459" cy="76200"/>
          </a:xfrm>
        </p:grpSpPr>
        <p:pic>
          <p:nvPicPr>
            <p:cNvPr id="65" name="object 65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90499" y="4419600"/>
              <a:ext cx="504824" cy="3175"/>
            </a:xfrm>
            <a:prstGeom prst="rect">
              <a:avLst/>
            </a:prstGeom>
          </p:spPr>
        </p:pic>
        <p:sp>
          <p:nvSpPr>
            <p:cNvPr id="66" name="object 66"/>
            <p:cNvSpPr/>
            <p:nvPr/>
          </p:nvSpPr>
          <p:spPr>
            <a:xfrm>
              <a:off x="190420" y="4384195"/>
              <a:ext cx="505459" cy="76200"/>
            </a:xfrm>
            <a:custGeom>
              <a:rect l="l" t="t" r="r" b="b"/>
              <a:pathLst>
                <a:path w="505459" h="76200">
                  <a:moveTo>
                    <a:pt x="479978" y="50846"/>
                  </a:moveTo>
                  <a:lnTo>
                    <a:pt x="436246" y="50846"/>
                  </a:lnTo>
                  <a:lnTo>
                    <a:pt x="436406" y="25447"/>
                  </a:lnTo>
                  <a:lnTo>
                    <a:pt x="428786" y="25399"/>
                  </a:lnTo>
                  <a:lnTo>
                    <a:pt x="428946" y="0"/>
                  </a:lnTo>
                  <a:lnTo>
                    <a:pt x="504904" y="38579"/>
                  </a:lnTo>
                  <a:lnTo>
                    <a:pt x="479978" y="50846"/>
                  </a:lnTo>
                  <a:close/>
                </a:path>
                <a:path w="505459" h="76200">
                  <a:moveTo>
                    <a:pt x="428626" y="50798"/>
                  </a:moveTo>
                  <a:lnTo>
                    <a:pt x="0" y="48103"/>
                  </a:lnTo>
                  <a:lnTo>
                    <a:pt x="159" y="22704"/>
                  </a:lnTo>
                  <a:lnTo>
                    <a:pt x="428786" y="25399"/>
                  </a:lnTo>
                  <a:lnTo>
                    <a:pt x="428626" y="50798"/>
                  </a:lnTo>
                  <a:close/>
                </a:path>
                <a:path w="505459" h="76200">
                  <a:moveTo>
                    <a:pt x="436246" y="50846"/>
                  </a:moveTo>
                  <a:lnTo>
                    <a:pt x="428626" y="50798"/>
                  </a:lnTo>
                  <a:lnTo>
                    <a:pt x="428786" y="25399"/>
                  </a:lnTo>
                  <a:lnTo>
                    <a:pt x="436406" y="25447"/>
                  </a:lnTo>
                  <a:lnTo>
                    <a:pt x="436246" y="50846"/>
                  </a:lnTo>
                  <a:close/>
                </a:path>
                <a:path w="505459" h="76200">
                  <a:moveTo>
                    <a:pt x="428466" y="76198"/>
                  </a:moveTo>
                  <a:lnTo>
                    <a:pt x="428626" y="50798"/>
                  </a:lnTo>
                  <a:lnTo>
                    <a:pt x="479978" y="50846"/>
                  </a:lnTo>
                  <a:lnTo>
                    <a:pt x="428466" y="761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7" name="object 67"/>
          <p:cNvPicPr/>
          <p:nvPr/>
        </p:nvPicPr>
        <p:blipFill>
          <a:blip r:embed="rId23"/>
          <a:stretch>
            <a:fillRect/>
          </a:stretch>
        </p:blipFill>
        <p:spPr>
          <a:xfrm>
            <a:off x="127000" y="3543300"/>
            <a:ext cx="584199" cy="246062"/>
          </a:xfrm>
          <a:prstGeom prst="rect">
            <a:avLst/>
          </a:prstGeom>
        </p:spPr>
      </p:pic>
      <p:sp>
        <p:nvSpPr>
          <p:cNvPr id="68" name="object 68"/>
          <p:cNvSpPr txBox="1"/>
          <p:nvPr/>
        </p:nvSpPr>
        <p:spPr>
          <a:xfrm>
            <a:off x="200793" y="3530555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i="1" spc="-25">
                <a:latin typeface="Arial"/>
                <a:cs typeface="Arial"/>
              </a:rPr>
              <a:t>……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69" name="object 69"/>
          <p:cNvGrpSpPr/>
          <p:nvPr/>
        </p:nvGrpSpPr>
        <p:grpSpPr>
          <a:xfrm>
            <a:off x="126999" y="3457095"/>
            <a:ext cx="568325" cy="866140"/>
            <a:chOff x="126999" y="3457095"/>
            <a:chExt cx="568325" cy="866140"/>
          </a:xfrm>
        </p:grpSpPr>
        <p:pic>
          <p:nvPicPr>
            <p:cNvPr id="70" name="object 70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90499" y="3492500"/>
              <a:ext cx="504824" cy="3175"/>
            </a:xfrm>
            <a:prstGeom prst="rect">
              <a:avLst/>
            </a:prstGeom>
          </p:spPr>
        </p:pic>
        <p:sp>
          <p:nvSpPr>
            <p:cNvPr id="71" name="object 71"/>
            <p:cNvSpPr/>
            <p:nvPr/>
          </p:nvSpPr>
          <p:spPr>
            <a:xfrm>
              <a:off x="190420" y="3457095"/>
              <a:ext cx="505459" cy="76200"/>
            </a:xfrm>
            <a:custGeom>
              <a:rect l="l" t="t" r="r" b="b"/>
              <a:pathLst>
                <a:path w="505459" h="76200">
                  <a:moveTo>
                    <a:pt x="479978" y="50846"/>
                  </a:moveTo>
                  <a:lnTo>
                    <a:pt x="436246" y="50846"/>
                  </a:lnTo>
                  <a:lnTo>
                    <a:pt x="436406" y="25447"/>
                  </a:lnTo>
                  <a:lnTo>
                    <a:pt x="428786" y="25399"/>
                  </a:lnTo>
                  <a:lnTo>
                    <a:pt x="428946" y="0"/>
                  </a:lnTo>
                  <a:lnTo>
                    <a:pt x="504904" y="38579"/>
                  </a:lnTo>
                  <a:lnTo>
                    <a:pt x="479978" y="50846"/>
                  </a:lnTo>
                  <a:close/>
                </a:path>
                <a:path w="505459" h="76200">
                  <a:moveTo>
                    <a:pt x="428626" y="50798"/>
                  </a:moveTo>
                  <a:lnTo>
                    <a:pt x="0" y="48103"/>
                  </a:lnTo>
                  <a:lnTo>
                    <a:pt x="159" y="22704"/>
                  </a:lnTo>
                  <a:lnTo>
                    <a:pt x="428786" y="25399"/>
                  </a:lnTo>
                  <a:lnTo>
                    <a:pt x="428626" y="50798"/>
                  </a:lnTo>
                  <a:close/>
                </a:path>
                <a:path w="505459" h="76200">
                  <a:moveTo>
                    <a:pt x="436246" y="50846"/>
                  </a:moveTo>
                  <a:lnTo>
                    <a:pt x="428626" y="50798"/>
                  </a:lnTo>
                  <a:lnTo>
                    <a:pt x="428786" y="25399"/>
                  </a:lnTo>
                  <a:lnTo>
                    <a:pt x="436406" y="25447"/>
                  </a:lnTo>
                  <a:lnTo>
                    <a:pt x="436246" y="50846"/>
                  </a:lnTo>
                  <a:close/>
                </a:path>
                <a:path w="505459" h="76200">
                  <a:moveTo>
                    <a:pt x="428466" y="76198"/>
                  </a:moveTo>
                  <a:lnTo>
                    <a:pt x="428626" y="50798"/>
                  </a:lnTo>
                  <a:lnTo>
                    <a:pt x="479978" y="50846"/>
                  </a:lnTo>
                  <a:lnTo>
                    <a:pt x="428466" y="761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2" name="object 72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126999" y="3898900"/>
              <a:ext cx="558800" cy="423862"/>
            </a:xfrm>
            <a:prstGeom prst="rect">
              <a:avLst/>
            </a:prstGeom>
          </p:spPr>
        </p:pic>
      </p:grpSp>
      <p:sp>
        <p:nvSpPr>
          <p:cNvPr id="73" name="object 73"/>
          <p:cNvSpPr txBox="1"/>
          <p:nvPr/>
        </p:nvSpPr>
        <p:spPr>
          <a:xfrm>
            <a:off x="200793" y="3896808"/>
            <a:ext cx="355600" cy="412115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480"/>
              </a:lnSpc>
              <a:spcBef>
                <a:spcPts val="215"/>
              </a:spcBef>
            </a:pPr>
            <a:r>
              <a:rPr sz="1300" b="1" spc="-25">
                <a:latin typeface="Microsoft JhengHei"/>
                <a:cs typeface="Microsoft JhengHei"/>
              </a:rPr>
              <a:t>法规变化</a:t>
            </a:r>
            <a:endParaRPr sz="1300">
              <a:latin typeface="Microsoft JhengHei"/>
              <a:cs typeface="Microsoft JhengHei"/>
            </a:endParaRPr>
          </a:p>
        </p:txBody>
      </p:sp>
      <p:grpSp>
        <p:nvGrpSpPr>
          <p:cNvPr id="74" name="object 74"/>
          <p:cNvGrpSpPr/>
          <p:nvPr/>
        </p:nvGrpSpPr>
        <p:grpSpPr>
          <a:xfrm>
            <a:off x="190420" y="2898296"/>
            <a:ext cx="505459" cy="76200"/>
            <a:chOff x="190420" y="2898296"/>
            <a:chExt cx="505459" cy="76200"/>
          </a:xfrm>
        </p:grpSpPr>
        <p:pic>
          <p:nvPicPr>
            <p:cNvPr id="75" name="object 75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90499" y="2933700"/>
              <a:ext cx="504824" cy="3175"/>
            </a:xfrm>
            <a:prstGeom prst="rect">
              <a:avLst/>
            </a:prstGeom>
          </p:spPr>
        </p:pic>
        <p:sp>
          <p:nvSpPr>
            <p:cNvPr id="76" name="object 76"/>
            <p:cNvSpPr/>
            <p:nvPr/>
          </p:nvSpPr>
          <p:spPr>
            <a:xfrm>
              <a:off x="190420" y="2898296"/>
              <a:ext cx="505459" cy="76200"/>
            </a:xfrm>
            <a:custGeom>
              <a:rect l="l" t="t" r="r" b="b"/>
              <a:pathLst>
                <a:path w="505459" h="76200">
                  <a:moveTo>
                    <a:pt x="479977" y="50846"/>
                  </a:moveTo>
                  <a:lnTo>
                    <a:pt x="436246" y="50846"/>
                  </a:lnTo>
                  <a:lnTo>
                    <a:pt x="436406" y="25447"/>
                  </a:lnTo>
                  <a:lnTo>
                    <a:pt x="428786" y="25399"/>
                  </a:lnTo>
                  <a:lnTo>
                    <a:pt x="428946" y="0"/>
                  </a:lnTo>
                  <a:lnTo>
                    <a:pt x="504904" y="38578"/>
                  </a:lnTo>
                  <a:lnTo>
                    <a:pt x="479977" y="50846"/>
                  </a:lnTo>
                  <a:close/>
                </a:path>
                <a:path w="505459" h="76200">
                  <a:moveTo>
                    <a:pt x="428626" y="50798"/>
                  </a:moveTo>
                  <a:lnTo>
                    <a:pt x="0" y="48103"/>
                  </a:lnTo>
                  <a:lnTo>
                    <a:pt x="159" y="22704"/>
                  </a:lnTo>
                  <a:lnTo>
                    <a:pt x="428786" y="25399"/>
                  </a:lnTo>
                  <a:lnTo>
                    <a:pt x="428626" y="50798"/>
                  </a:lnTo>
                  <a:close/>
                </a:path>
                <a:path w="505459" h="76200">
                  <a:moveTo>
                    <a:pt x="436246" y="50846"/>
                  </a:moveTo>
                  <a:lnTo>
                    <a:pt x="428626" y="50798"/>
                  </a:lnTo>
                  <a:lnTo>
                    <a:pt x="428786" y="25399"/>
                  </a:lnTo>
                  <a:lnTo>
                    <a:pt x="436406" y="25447"/>
                  </a:lnTo>
                  <a:lnTo>
                    <a:pt x="436246" y="50846"/>
                  </a:lnTo>
                  <a:close/>
                </a:path>
                <a:path w="505459" h="76200">
                  <a:moveTo>
                    <a:pt x="428466" y="76198"/>
                  </a:moveTo>
                  <a:lnTo>
                    <a:pt x="428626" y="50798"/>
                  </a:lnTo>
                  <a:lnTo>
                    <a:pt x="479977" y="50846"/>
                  </a:lnTo>
                  <a:lnTo>
                    <a:pt x="428466" y="761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7" name="object 77"/>
          <p:cNvGrpSpPr/>
          <p:nvPr/>
        </p:nvGrpSpPr>
        <p:grpSpPr>
          <a:xfrm>
            <a:off x="190420" y="1108075"/>
            <a:ext cx="8808085" cy="5672455"/>
            <a:chOff x="190420" y="1108075"/>
            <a:chExt cx="8808085" cy="5672455"/>
          </a:xfrm>
        </p:grpSpPr>
        <p:pic>
          <p:nvPicPr>
            <p:cNvPr id="78" name="object 78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90499" y="3822700"/>
              <a:ext cx="504824" cy="3175"/>
            </a:xfrm>
            <a:prstGeom prst="rect">
              <a:avLst/>
            </a:prstGeom>
          </p:spPr>
        </p:pic>
        <p:sp>
          <p:nvSpPr>
            <p:cNvPr id="79" name="object 79"/>
            <p:cNvSpPr/>
            <p:nvPr/>
          </p:nvSpPr>
          <p:spPr>
            <a:xfrm>
              <a:off x="190420" y="3787295"/>
              <a:ext cx="505459" cy="76200"/>
            </a:xfrm>
            <a:custGeom>
              <a:rect l="l" t="t" r="r" b="b"/>
              <a:pathLst>
                <a:path w="505459" h="76200">
                  <a:moveTo>
                    <a:pt x="479978" y="50846"/>
                  </a:moveTo>
                  <a:lnTo>
                    <a:pt x="436246" y="50846"/>
                  </a:lnTo>
                  <a:lnTo>
                    <a:pt x="436406" y="25447"/>
                  </a:lnTo>
                  <a:lnTo>
                    <a:pt x="428786" y="25399"/>
                  </a:lnTo>
                  <a:lnTo>
                    <a:pt x="428946" y="0"/>
                  </a:lnTo>
                  <a:lnTo>
                    <a:pt x="504904" y="38579"/>
                  </a:lnTo>
                  <a:lnTo>
                    <a:pt x="479978" y="50846"/>
                  </a:lnTo>
                  <a:close/>
                </a:path>
                <a:path w="505459" h="76200">
                  <a:moveTo>
                    <a:pt x="428626" y="50798"/>
                  </a:moveTo>
                  <a:lnTo>
                    <a:pt x="0" y="48103"/>
                  </a:lnTo>
                  <a:lnTo>
                    <a:pt x="159" y="22704"/>
                  </a:lnTo>
                  <a:lnTo>
                    <a:pt x="428786" y="25399"/>
                  </a:lnTo>
                  <a:lnTo>
                    <a:pt x="428626" y="50798"/>
                  </a:lnTo>
                  <a:close/>
                </a:path>
                <a:path w="505459" h="76200">
                  <a:moveTo>
                    <a:pt x="436246" y="50846"/>
                  </a:moveTo>
                  <a:lnTo>
                    <a:pt x="428626" y="50798"/>
                  </a:lnTo>
                  <a:lnTo>
                    <a:pt x="428786" y="25399"/>
                  </a:lnTo>
                  <a:lnTo>
                    <a:pt x="436406" y="25447"/>
                  </a:lnTo>
                  <a:lnTo>
                    <a:pt x="436246" y="50846"/>
                  </a:lnTo>
                  <a:close/>
                </a:path>
                <a:path w="505459" h="76200">
                  <a:moveTo>
                    <a:pt x="428466" y="76198"/>
                  </a:moveTo>
                  <a:lnTo>
                    <a:pt x="428626" y="50798"/>
                  </a:lnTo>
                  <a:lnTo>
                    <a:pt x="479978" y="50846"/>
                  </a:lnTo>
                  <a:lnTo>
                    <a:pt x="428466" y="761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0" name="object 80"/>
            <p:cNvSpPr/>
            <p:nvPr/>
          </p:nvSpPr>
          <p:spPr>
            <a:xfrm flipH="1">
              <a:off x="7385049" y="2317749"/>
              <a:ext cx="0" cy="3776979"/>
            </a:xfrm>
            <a:custGeom>
              <a:rect l="l" t="t" r="r" b="b"/>
              <a:pathLst>
                <a:path h="3776979">
                  <a:moveTo>
                    <a:pt x="0" y="0"/>
                  </a:moveTo>
                  <a:lnTo>
                    <a:pt x="0" y="3776662"/>
                  </a:lnTo>
                </a:path>
              </a:pathLst>
            </a:custGeom>
            <a:ln w="254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1" name="object 81"/>
            <p:cNvSpPr/>
            <p:nvPr/>
          </p:nvSpPr>
          <p:spPr>
            <a:xfrm>
              <a:off x="7670800" y="1173162"/>
              <a:ext cx="6350" cy="5600700"/>
            </a:xfrm>
            <a:custGeom>
              <a:rect l="l" t="t" r="r" b="b"/>
              <a:pathLst>
                <a:path w="6350" h="5600700">
                  <a:moveTo>
                    <a:pt x="6350" y="0"/>
                  </a:moveTo>
                  <a:lnTo>
                    <a:pt x="0" y="5600700"/>
                  </a:lnTo>
                </a:path>
              </a:pathLst>
            </a:custGeom>
            <a:ln w="127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2" name="object 82"/>
            <p:cNvSpPr/>
            <p:nvPr/>
          </p:nvSpPr>
          <p:spPr>
            <a:xfrm flipH="1">
              <a:off x="6788149" y="2070100"/>
              <a:ext cx="0" cy="4024629"/>
            </a:xfrm>
            <a:custGeom>
              <a:rect l="l" t="t" r="r" b="b"/>
              <a:pathLst>
                <a:path h="4024629">
                  <a:moveTo>
                    <a:pt x="0" y="0"/>
                  </a:moveTo>
                  <a:lnTo>
                    <a:pt x="0" y="4024312"/>
                  </a:lnTo>
                </a:path>
              </a:pathLst>
            </a:custGeom>
            <a:ln w="2540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3" name="object 83"/>
            <p:cNvSpPr/>
            <p:nvPr/>
          </p:nvSpPr>
          <p:spPr>
            <a:xfrm>
              <a:off x="5445125" y="2203450"/>
              <a:ext cx="660400" cy="4467225"/>
            </a:xfrm>
            <a:custGeom>
              <a:rect l="l" t="t" r="r" b="b"/>
              <a:pathLst>
                <a:path w="660400" h="4467225">
                  <a:moveTo>
                    <a:pt x="660399" y="4448174"/>
                  </a:moveTo>
                  <a:lnTo>
                    <a:pt x="660399" y="4467225"/>
                  </a:lnTo>
                </a:path>
                <a:path w="660400" h="4467225">
                  <a:moveTo>
                    <a:pt x="660399" y="0"/>
                  </a:moveTo>
                  <a:lnTo>
                    <a:pt x="660399" y="3890962"/>
                  </a:lnTo>
                </a:path>
                <a:path w="660400" h="4467225">
                  <a:moveTo>
                    <a:pt x="0" y="228599"/>
                  </a:moveTo>
                  <a:lnTo>
                    <a:pt x="0" y="3890962"/>
                  </a:lnTo>
                </a:path>
              </a:pathLst>
            </a:custGeom>
            <a:ln w="19050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4" name="object 84"/>
            <p:cNvSpPr/>
            <p:nvPr/>
          </p:nvSpPr>
          <p:spPr>
            <a:xfrm flipH="1">
              <a:off x="4828381" y="2228850"/>
              <a:ext cx="0" cy="3865879"/>
            </a:xfrm>
            <a:custGeom>
              <a:rect l="l" t="t" r="r" b="b"/>
              <a:pathLst>
                <a:path h="3865879">
                  <a:moveTo>
                    <a:pt x="0" y="0"/>
                  </a:moveTo>
                  <a:lnTo>
                    <a:pt x="0" y="3865562"/>
                  </a:lnTo>
                </a:path>
              </a:pathLst>
            </a:custGeom>
            <a:ln w="17462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5" name="object 85"/>
            <p:cNvSpPr/>
            <p:nvPr/>
          </p:nvSpPr>
          <p:spPr>
            <a:xfrm flipH="1">
              <a:off x="3515519" y="2432050"/>
              <a:ext cx="0" cy="3662679"/>
            </a:xfrm>
            <a:custGeom>
              <a:rect l="l" t="t" r="r" b="b"/>
              <a:pathLst>
                <a:path h="3662679">
                  <a:moveTo>
                    <a:pt x="0" y="0"/>
                  </a:moveTo>
                  <a:lnTo>
                    <a:pt x="0" y="3662361"/>
                  </a:lnTo>
                </a:path>
              </a:pathLst>
            </a:custGeom>
            <a:ln w="14287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6" name="object 86"/>
            <p:cNvSpPr/>
            <p:nvPr/>
          </p:nvSpPr>
          <p:spPr>
            <a:xfrm>
              <a:off x="2178049" y="1133475"/>
              <a:ext cx="3175" cy="5629275"/>
            </a:xfrm>
            <a:custGeom>
              <a:rect l="l" t="t" r="r" b="b"/>
              <a:pathLst>
                <a:path w="3175" h="5629275">
                  <a:moveTo>
                    <a:pt x="3175" y="0"/>
                  </a:moveTo>
                  <a:lnTo>
                    <a:pt x="0" y="5629274"/>
                  </a:lnTo>
                </a:path>
              </a:pathLst>
            </a:custGeom>
            <a:ln w="12700">
              <a:solidFill>
                <a:srgbClr val="FF0000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7" name="object 87"/>
            <p:cNvSpPr/>
            <p:nvPr/>
          </p:nvSpPr>
          <p:spPr>
            <a:xfrm flipH="1">
              <a:off x="2937668" y="1141412"/>
              <a:ext cx="0" cy="4953000"/>
            </a:xfrm>
            <a:custGeom>
              <a:rect l="l" t="t" r="r" b="b"/>
              <a:pathLst>
                <a:path h="4953000">
                  <a:moveTo>
                    <a:pt x="0" y="0"/>
                  </a:moveTo>
                  <a:lnTo>
                    <a:pt x="0" y="4952999"/>
                  </a:lnTo>
                </a:path>
              </a:pathLst>
            </a:custGeom>
            <a:ln w="23812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8" name="object 88"/>
            <p:cNvSpPr/>
            <p:nvPr/>
          </p:nvSpPr>
          <p:spPr>
            <a:xfrm flipH="1">
              <a:off x="4174331" y="2432050"/>
              <a:ext cx="0" cy="3662679"/>
            </a:xfrm>
            <a:custGeom>
              <a:rect l="l" t="t" r="r" b="b"/>
              <a:pathLst>
                <a:path h="3662679">
                  <a:moveTo>
                    <a:pt x="0" y="0"/>
                  </a:moveTo>
                  <a:lnTo>
                    <a:pt x="0" y="3662361"/>
                  </a:lnTo>
                </a:path>
              </a:pathLst>
            </a:custGeom>
            <a:ln w="30162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9" name="object 89"/>
            <p:cNvSpPr/>
            <p:nvPr/>
          </p:nvSpPr>
          <p:spPr>
            <a:xfrm>
              <a:off x="846137" y="1146175"/>
              <a:ext cx="5080" cy="5603875"/>
            </a:xfrm>
            <a:custGeom>
              <a:rect l="l" t="t" r="r" b="b"/>
              <a:pathLst>
                <a:path w="5080" h="5603875">
                  <a:moveTo>
                    <a:pt x="4762" y="0"/>
                  </a:moveTo>
                  <a:lnTo>
                    <a:pt x="0" y="5603874"/>
                  </a:lnTo>
                </a:path>
              </a:pathLst>
            </a:custGeom>
            <a:ln w="127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0" name="object 90"/>
            <p:cNvSpPr/>
            <p:nvPr/>
          </p:nvSpPr>
          <p:spPr>
            <a:xfrm flipH="1">
              <a:off x="1554956" y="2928936"/>
              <a:ext cx="0" cy="3164205"/>
            </a:xfrm>
            <a:custGeom>
              <a:rect l="l" t="t" r="r" b="b"/>
              <a:pathLst>
                <a:path h="3164204">
                  <a:moveTo>
                    <a:pt x="0" y="0"/>
                  </a:moveTo>
                  <a:lnTo>
                    <a:pt x="0" y="3163888"/>
                  </a:lnTo>
                </a:path>
              </a:pathLst>
            </a:custGeom>
            <a:ln w="20637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1" name="object 91"/>
            <p:cNvSpPr/>
            <p:nvPr/>
          </p:nvSpPr>
          <p:spPr>
            <a:xfrm>
              <a:off x="914400" y="4711699"/>
              <a:ext cx="6765925" cy="3175"/>
            </a:xfrm>
            <a:custGeom>
              <a:rect l="l" t="t" r="r" b="b"/>
              <a:pathLst>
                <a:path w="6765925" h="3175">
                  <a:moveTo>
                    <a:pt x="0" y="0"/>
                  </a:moveTo>
                  <a:lnTo>
                    <a:pt x="6765924" y="3175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2" name="object 92"/>
            <p:cNvSpPr/>
            <p:nvPr/>
          </p:nvSpPr>
          <p:spPr>
            <a:xfrm>
              <a:off x="854075" y="2235200"/>
              <a:ext cx="6791325" cy="5080"/>
            </a:xfrm>
            <a:custGeom>
              <a:rect l="l" t="t" r="r" b="b"/>
              <a:pathLst>
                <a:path w="6791325" h="5080">
                  <a:moveTo>
                    <a:pt x="0" y="4762"/>
                  </a:moveTo>
                  <a:lnTo>
                    <a:pt x="6791325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3" name="object 93"/>
            <p:cNvSpPr/>
            <p:nvPr/>
          </p:nvSpPr>
          <p:spPr>
            <a:xfrm>
              <a:off x="873125" y="1114425"/>
              <a:ext cx="8093075" cy="3175"/>
            </a:xfrm>
            <a:custGeom>
              <a:rect l="l" t="t" r="r" b="b"/>
              <a:pathLst>
                <a:path w="8093075" h="3175">
                  <a:moveTo>
                    <a:pt x="0" y="0"/>
                  </a:moveTo>
                  <a:lnTo>
                    <a:pt x="8093074" y="3175"/>
                  </a:lnTo>
                </a:path>
              </a:pathLst>
            </a:custGeom>
            <a:ln w="12700">
              <a:solidFill>
                <a:srgbClr val="FF33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4" name="object 94"/>
            <p:cNvSpPr/>
            <p:nvPr/>
          </p:nvSpPr>
          <p:spPr>
            <a:xfrm>
              <a:off x="854075" y="3122612"/>
              <a:ext cx="6791325" cy="1905"/>
            </a:xfrm>
            <a:custGeom>
              <a:rect l="l" t="t" r="r" b="b"/>
              <a:pathLst>
                <a:path w="6791325" h="1905">
                  <a:moveTo>
                    <a:pt x="0" y="0"/>
                  </a:moveTo>
                  <a:lnTo>
                    <a:pt x="6791325" y="15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5" name="object 95"/>
            <p:cNvSpPr/>
            <p:nvPr/>
          </p:nvSpPr>
          <p:spPr>
            <a:xfrm>
              <a:off x="838199" y="6743699"/>
              <a:ext cx="8153400" cy="0"/>
            </a:xfrm>
            <a:custGeom>
              <a:rect l="l" t="t" r="r" b="b"/>
              <a:pathLst>
                <a:path w="8153400">
                  <a:moveTo>
                    <a:pt x="0" y="0"/>
                  </a:moveTo>
                  <a:lnTo>
                    <a:pt x="8153400" y="0"/>
                  </a:lnTo>
                </a:path>
              </a:pathLst>
            </a:custGeom>
            <a:ln w="12700">
              <a:solidFill>
                <a:srgbClr val="FF33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6" name="object 96"/>
            <p:cNvSpPr/>
            <p:nvPr/>
          </p:nvSpPr>
          <p:spPr>
            <a:xfrm>
              <a:off x="8978899" y="1143000"/>
              <a:ext cx="6350" cy="5600700"/>
            </a:xfrm>
            <a:custGeom>
              <a:rect l="l" t="t" r="r" b="b"/>
              <a:pathLst>
                <a:path w="6350" h="5600700">
                  <a:moveTo>
                    <a:pt x="6350" y="0"/>
                  </a:moveTo>
                  <a:lnTo>
                    <a:pt x="0" y="5600700"/>
                  </a:lnTo>
                </a:path>
              </a:pathLst>
            </a:custGeom>
            <a:ln w="127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7" name="object 97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7759700" y="3441700"/>
              <a:ext cx="304800" cy="152400"/>
            </a:xfrm>
            <a:prstGeom prst="rect">
              <a:avLst/>
            </a:prstGeom>
          </p:spPr>
        </p:pic>
        <p:sp>
          <p:nvSpPr>
            <p:cNvPr id="98" name="object 98"/>
            <p:cNvSpPr/>
            <p:nvPr/>
          </p:nvSpPr>
          <p:spPr>
            <a:xfrm>
              <a:off x="7759700" y="3441700"/>
              <a:ext cx="304800" cy="152400"/>
            </a:xfrm>
            <a:custGeom>
              <a:rect l="l" t="t" r="r" b="b"/>
              <a:pathLst>
                <a:path w="304800" h="152400">
                  <a:moveTo>
                    <a:pt x="0" y="38100"/>
                  </a:moveTo>
                  <a:lnTo>
                    <a:pt x="228600" y="38100"/>
                  </a:lnTo>
                  <a:lnTo>
                    <a:pt x="228600" y="0"/>
                  </a:lnTo>
                  <a:lnTo>
                    <a:pt x="304800" y="76200"/>
                  </a:lnTo>
                  <a:lnTo>
                    <a:pt x="228600" y="152400"/>
                  </a:lnTo>
                  <a:lnTo>
                    <a:pt x="228600" y="114300"/>
                  </a:lnTo>
                  <a:lnTo>
                    <a:pt x="0" y="114300"/>
                  </a:lnTo>
                  <a:lnTo>
                    <a:pt x="0" y="381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9" name="object 99"/>
            <p:cNvSpPr/>
            <p:nvPr/>
          </p:nvSpPr>
          <p:spPr>
            <a:xfrm flipH="1">
              <a:off x="8077199" y="2362200"/>
              <a:ext cx="0" cy="3622675"/>
            </a:xfrm>
            <a:custGeom>
              <a:rect l="l" t="t" r="r" b="b"/>
              <a:pathLst>
                <a:path h="3622675">
                  <a:moveTo>
                    <a:pt x="0" y="0"/>
                  </a:moveTo>
                  <a:lnTo>
                    <a:pt x="0" y="3622675"/>
                  </a:lnTo>
                </a:path>
              </a:pathLst>
            </a:custGeom>
            <a:ln w="12700">
              <a:solidFill>
                <a:srgbClr val="FF0000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0" name="object 100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7759700" y="2590800"/>
              <a:ext cx="304800" cy="190500"/>
            </a:xfrm>
            <a:prstGeom prst="rect">
              <a:avLst/>
            </a:prstGeom>
          </p:spPr>
        </p:pic>
        <p:sp>
          <p:nvSpPr>
            <p:cNvPr id="101" name="object 101"/>
            <p:cNvSpPr/>
            <p:nvPr/>
          </p:nvSpPr>
          <p:spPr>
            <a:xfrm>
              <a:off x="7759700" y="2590800"/>
              <a:ext cx="304800" cy="190500"/>
            </a:xfrm>
            <a:custGeom>
              <a:rect l="l" t="t" r="r" b="b"/>
              <a:pathLst>
                <a:path w="304800" h="190500">
                  <a:moveTo>
                    <a:pt x="0" y="47625"/>
                  </a:moveTo>
                  <a:lnTo>
                    <a:pt x="228600" y="47625"/>
                  </a:lnTo>
                  <a:lnTo>
                    <a:pt x="228600" y="0"/>
                  </a:lnTo>
                  <a:lnTo>
                    <a:pt x="304800" y="95250"/>
                  </a:lnTo>
                  <a:lnTo>
                    <a:pt x="228600" y="190500"/>
                  </a:lnTo>
                  <a:lnTo>
                    <a:pt x="228600" y="142875"/>
                  </a:lnTo>
                  <a:lnTo>
                    <a:pt x="0" y="142875"/>
                  </a:lnTo>
                  <a:lnTo>
                    <a:pt x="0" y="4762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2" name="object 102"/>
            <p:cNvSpPr/>
            <p:nvPr/>
          </p:nvSpPr>
          <p:spPr>
            <a:xfrm>
              <a:off x="8572499" y="2133600"/>
              <a:ext cx="12700" cy="3832225"/>
            </a:xfrm>
            <a:custGeom>
              <a:rect l="l" t="t" r="r" b="b"/>
              <a:pathLst>
                <a:path w="12700" h="3832225">
                  <a:moveTo>
                    <a:pt x="12700" y="0"/>
                  </a:moveTo>
                  <a:lnTo>
                    <a:pt x="0" y="3832224"/>
                  </a:lnTo>
                </a:path>
              </a:pathLst>
            </a:custGeom>
            <a:ln w="12700">
              <a:solidFill>
                <a:srgbClr val="FF0000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3" name="object 103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8191499" y="2590800"/>
              <a:ext cx="304800" cy="190500"/>
            </a:xfrm>
            <a:prstGeom prst="rect">
              <a:avLst/>
            </a:prstGeom>
          </p:spPr>
        </p:pic>
        <p:sp>
          <p:nvSpPr>
            <p:cNvPr id="104" name="object 104"/>
            <p:cNvSpPr/>
            <p:nvPr/>
          </p:nvSpPr>
          <p:spPr>
            <a:xfrm>
              <a:off x="8191499" y="2590800"/>
              <a:ext cx="304800" cy="190500"/>
            </a:xfrm>
            <a:custGeom>
              <a:rect l="l" t="t" r="r" b="b"/>
              <a:pathLst>
                <a:path w="304800" h="190500">
                  <a:moveTo>
                    <a:pt x="0" y="47625"/>
                  </a:moveTo>
                  <a:lnTo>
                    <a:pt x="228600" y="47625"/>
                  </a:lnTo>
                  <a:lnTo>
                    <a:pt x="228600" y="0"/>
                  </a:lnTo>
                  <a:lnTo>
                    <a:pt x="304800" y="95250"/>
                  </a:lnTo>
                  <a:lnTo>
                    <a:pt x="228600" y="190500"/>
                  </a:lnTo>
                  <a:lnTo>
                    <a:pt x="228600" y="142875"/>
                  </a:lnTo>
                  <a:lnTo>
                    <a:pt x="0" y="142875"/>
                  </a:lnTo>
                  <a:lnTo>
                    <a:pt x="0" y="4762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5" name="object 105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8191499" y="3441700"/>
              <a:ext cx="304800" cy="152400"/>
            </a:xfrm>
            <a:prstGeom prst="rect">
              <a:avLst/>
            </a:prstGeom>
          </p:spPr>
        </p:pic>
        <p:sp>
          <p:nvSpPr>
            <p:cNvPr id="106" name="object 106"/>
            <p:cNvSpPr/>
            <p:nvPr/>
          </p:nvSpPr>
          <p:spPr>
            <a:xfrm>
              <a:off x="8191499" y="3441700"/>
              <a:ext cx="304800" cy="152400"/>
            </a:xfrm>
            <a:custGeom>
              <a:rect l="l" t="t" r="r" b="b"/>
              <a:pathLst>
                <a:path w="304800" h="152400">
                  <a:moveTo>
                    <a:pt x="0" y="38100"/>
                  </a:moveTo>
                  <a:lnTo>
                    <a:pt x="228600" y="38100"/>
                  </a:lnTo>
                  <a:lnTo>
                    <a:pt x="228600" y="0"/>
                  </a:lnTo>
                  <a:lnTo>
                    <a:pt x="304800" y="76200"/>
                  </a:lnTo>
                  <a:lnTo>
                    <a:pt x="228600" y="152400"/>
                  </a:lnTo>
                  <a:lnTo>
                    <a:pt x="228600" y="114300"/>
                  </a:lnTo>
                  <a:lnTo>
                    <a:pt x="0" y="114300"/>
                  </a:lnTo>
                  <a:lnTo>
                    <a:pt x="0" y="381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7" name="object 107"/>
          <p:cNvSpPr txBox="1"/>
          <p:nvPr/>
        </p:nvSpPr>
        <p:spPr>
          <a:xfrm>
            <a:off x="7901782" y="1896744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 spc="-25">
                <a:latin typeface="Microsoft JhengHei"/>
                <a:cs typeface="Microsoft JhengHei"/>
              </a:rPr>
              <a:t>更新改善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8435180" y="161734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 spc="-25">
                <a:latin typeface="Microsoft JhengHei"/>
                <a:cs typeface="Microsoft JhengHei"/>
              </a:rPr>
              <a:t>升级换代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923925" y="4887515"/>
            <a:ext cx="584200" cy="355600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82550" marR="5080" indent="-69850">
              <a:lnSpc>
                <a:spcPts val="1280"/>
              </a:lnSpc>
              <a:spcBef>
                <a:spcPts val="175"/>
              </a:spcBef>
            </a:pPr>
            <a:r>
              <a:rPr sz="1100" b="1" spc="-15">
                <a:latin typeface="Microsoft JhengHei"/>
                <a:cs typeface="Microsoft JhengHei"/>
              </a:rPr>
              <a:t>新项目研</a:t>
            </a:r>
            <a:r>
              <a:rPr sz="1100" b="1" spc="-20">
                <a:latin typeface="Microsoft JhengHei"/>
                <a:cs typeface="Microsoft JhengHei"/>
              </a:rPr>
              <a:t>究开启</a:t>
            </a:r>
            <a:endParaRPr sz="1100">
              <a:latin typeface="Microsoft JhengHei"/>
              <a:cs typeface="Microsoft JhengHei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5497512" y="4877990"/>
            <a:ext cx="1981200" cy="690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marR="5080">
              <a:lnSpc>
                <a:spcPct val="97500"/>
              </a:lnSpc>
              <a:spcBef>
                <a:spcPts val="130"/>
              </a:spcBef>
              <a:tabLst>
                <a:tab pos="743585"/>
                <a:tab pos="1436370"/>
              </a:tabLst>
            </a:pPr>
            <a:r>
              <a:rPr sz="1100" b="1">
                <a:latin typeface="Microsoft JhengHei"/>
                <a:cs typeface="Microsoft JhengHei"/>
              </a:rPr>
              <a:t>零件和材</a:t>
            </a:r>
            <a:r>
              <a:rPr sz="1100" b="1" spc="450">
                <a:latin typeface="Microsoft JhengHei"/>
                <a:cs typeface="Microsoft JhengHei"/>
              </a:rPr>
              <a:t> </a:t>
            </a:r>
            <a:r>
              <a:rPr sz="1100" b="1">
                <a:latin typeface="Microsoft JhengHei"/>
                <a:cs typeface="Microsoft JhengHei"/>
              </a:rPr>
              <a:t>批量生</a:t>
            </a:r>
            <a:r>
              <a:rPr sz="1100" b="1" spc="229">
                <a:latin typeface="Microsoft JhengHei"/>
                <a:cs typeface="Microsoft JhengHei"/>
              </a:rPr>
              <a:t>产</a:t>
            </a:r>
            <a:r>
              <a:rPr sz="1100" b="1">
                <a:latin typeface="Microsoft JhengHei"/>
                <a:cs typeface="Microsoft JhengHei"/>
              </a:rPr>
              <a:t>市场导入</a:t>
            </a:r>
            <a:r>
              <a:rPr sz="1100" b="1" spc="-50">
                <a:latin typeface="Microsoft JhengHei"/>
                <a:cs typeface="Microsoft JhengHei"/>
              </a:rPr>
              <a:t>（</a:t>
            </a:r>
            <a:r>
              <a:rPr sz="1100" b="1">
                <a:latin typeface="Microsoft JhengHei"/>
                <a:cs typeface="Microsoft JhengHei"/>
              </a:rPr>
              <a:t>料订货</a:t>
            </a:r>
            <a:r>
              <a:rPr sz="1100" b="1" spc="-50">
                <a:latin typeface="Microsoft JhengHei"/>
                <a:cs typeface="Microsoft JhengHei"/>
              </a:rPr>
              <a:t>认</a:t>
            </a:r>
            <a:r>
              <a:rPr sz="1100" b="1">
                <a:latin typeface="Microsoft JhengHei"/>
                <a:cs typeface="Microsoft JhengHei"/>
              </a:rPr>
              <a:t>	</a:t>
            </a:r>
            <a:r>
              <a:rPr sz="1100" b="1" spc="-220">
                <a:latin typeface="Microsoft JhengHei"/>
                <a:cs typeface="Microsoft JhengHei"/>
              </a:rPr>
              <a:t> </a:t>
            </a:r>
            <a:r>
              <a:rPr sz="1100" b="1">
                <a:latin typeface="Microsoft JhengHei"/>
                <a:cs typeface="Microsoft JhengHei"/>
              </a:rPr>
              <a:t>开启（	</a:t>
            </a:r>
            <a:r>
              <a:rPr sz="1650" b="1" spc="-37" baseline="2525">
                <a:latin typeface="Times New Roman"/>
                <a:cs typeface="Times New Roman"/>
              </a:rPr>
              <a:t>ME</a:t>
            </a:r>
            <a:r>
              <a:rPr sz="1650" b="1" spc="-37" baseline="2525">
                <a:latin typeface="Microsoft JhengHei"/>
                <a:cs typeface="Microsoft JhengHei"/>
              </a:rPr>
              <a:t>）</a:t>
            </a:r>
            <a:r>
              <a:rPr sz="1650" b="1" spc="750" baseline="2525">
                <a:latin typeface="Microsoft JhengHei"/>
                <a:cs typeface="Microsoft JhengHei"/>
              </a:rPr>
              <a:t> </a:t>
            </a:r>
            <a:r>
              <a:rPr sz="1100" b="1">
                <a:latin typeface="Microsoft JhengHei"/>
                <a:cs typeface="Microsoft JhengHei"/>
              </a:rPr>
              <a:t>可（</a:t>
            </a:r>
            <a:r>
              <a:rPr sz="1100" b="1">
                <a:latin typeface="Arial"/>
                <a:cs typeface="Arial"/>
              </a:rPr>
              <a:t>D</a:t>
            </a:r>
            <a:r>
              <a:rPr sz="1100" b="1" spc="-50">
                <a:latin typeface="Microsoft JhengHei"/>
                <a:cs typeface="Microsoft JhengHei"/>
              </a:rPr>
              <a:t>认</a:t>
            </a:r>
            <a:r>
              <a:rPr sz="1100" b="1">
                <a:latin typeface="Microsoft JhengHei"/>
                <a:cs typeface="Microsoft JhengHei"/>
              </a:rPr>
              <a:t>	</a:t>
            </a:r>
            <a:r>
              <a:rPr sz="1100" b="1" spc="-20">
                <a:latin typeface="Arial"/>
                <a:cs typeface="Arial"/>
              </a:rPr>
              <a:t>SOP</a:t>
            </a:r>
            <a:r>
              <a:rPr sz="1100" b="1" spc="-20">
                <a:latin typeface="Microsoft JhengHei"/>
                <a:cs typeface="Microsoft JhengHei"/>
              </a:rPr>
              <a:t>）</a:t>
            </a:r>
            <a:endParaRPr sz="11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1100" b="1">
                <a:latin typeface="Microsoft JhengHei"/>
                <a:cs typeface="Microsoft JhengHei"/>
              </a:rPr>
              <a:t>可</a:t>
            </a:r>
            <a:r>
              <a:rPr sz="1100" b="1" spc="-50">
                <a:latin typeface="Microsoft JhengHei"/>
                <a:cs typeface="Microsoft JhengHei"/>
              </a:rPr>
              <a:t>）</a:t>
            </a:r>
            <a:endParaRPr sz="1100">
              <a:latin typeface="Microsoft JhengHei"/>
              <a:cs typeface="Microsoft JhengHei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2412206" y="4877991"/>
            <a:ext cx="3056890" cy="355600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63500" marR="43180">
              <a:lnSpc>
                <a:spcPts val="1280"/>
              </a:lnSpc>
              <a:spcBef>
                <a:spcPts val="175"/>
              </a:spcBef>
            </a:pPr>
            <a:r>
              <a:rPr sz="1650" b="1" spc="44" baseline="5050">
                <a:latin typeface="Microsoft JhengHei"/>
                <a:cs typeface="Microsoft JhengHei"/>
              </a:rPr>
              <a:t>项目工 规划认可 </a:t>
            </a:r>
            <a:r>
              <a:rPr sz="1650" b="1" spc="75" baseline="10101">
                <a:latin typeface="Microsoft JhengHei"/>
                <a:cs typeface="Microsoft JhengHei"/>
              </a:rPr>
              <a:t>产品设计 </a:t>
            </a:r>
            <a:r>
              <a:rPr sz="1100" b="1" spc="30">
                <a:latin typeface="Microsoft JhengHei"/>
                <a:cs typeface="Microsoft JhengHei"/>
              </a:rPr>
              <a:t>采购认可 生产试制</a:t>
            </a:r>
            <a:r>
              <a:rPr sz="1650" b="1" spc="52" baseline="5050">
                <a:latin typeface="Microsoft JhengHei"/>
                <a:cs typeface="Microsoft JhengHei"/>
              </a:rPr>
              <a:t>程开启</a:t>
            </a:r>
            <a:r>
              <a:rPr sz="1650" b="1" baseline="5050">
                <a:latin typeface="Microsoft JhengHei"/>
                <a:cs typeface="Microsoft JhengHei"/>
              </a:rPr>
              <a:t>（</a:t>
            </a:r>
            <a:r>
              <a:rPr sz="1650" b="1" baseline="5050">
                <a:latin typeface="Arial"/>
                <a:cs typeface="Arial"/>
              </a:rPr>
              <a:t>P</a:t>
            </a:r>
            <a:r>
              <a:rPr sz="1650" b="1" baseline="5050">
                <a:latin typeface="Microsoft JhengHei"/>
                <a:cs typeface="Microsoft JhengHei"/>
              </a:rPr>
              <a:t>认可）</a:t>
            </a:r>
            <a:r>
              <a:rPr sz="1650" b="1" spc="-254" baseline="5050">
                <a:latin typeface="Microsoft JhengHei"/>
                <a:cs typeface="Microsoft JhengHei"/>
              </a:rPr>
              <a:t> </a:t>
            </a:r>
            <a:r>
              <a:rPr sz="1650" b="1" spc="67" baseline="2525">
                <a:latin typeface="Microsoft JhengHei"/>
                <a:cs typeface="Microsoft JhengHei"/>
              </a:rPr>
              <a:t>验证完毕</a:t>
            </a:r>
            <a:r>
              <a:rPr sz="1100" b="1">
                <a:latin typeface="Microsoft JhengHei"/>
                <a:cs typeface="Microsoft JhengHei"/>
              </a:rPr>
              <a:t>（</a:t>
            </a:r>
            <a:r>
              <a:rPr sz="1100" b="1">
                <a:latin typeface="Arial"/>
                <a:cs typeface="Arial"/>
              </a:rPr>
              <a:t>B</a:t>
            </a:r>
            <a:r>
              <a:rPr sz="1100" b="1">
                <a:latin typeface="Microsoft JhengHei"/>
                <a:cs typeface="Microsoft JhengHei"/>
              </a:rPr>
              <a:t>认可）</a:t>
            </a:r>
            <a:r>
              <a:rPr sz="1100" b="1" spc="-5">
                <a:latin typeface="Microsoft JhengHei"/>
                <a:cs typeface="Microsoft JhengHei"/>
              </a:rPr>
              <a:t> 批量完毕</a:t>
            </a:r>
            <a:endParaRPr sz="1100">
              <a:latin typeface="Microsoft JhengHei"/>
              <a:cs typeface="Microsoft JhengHei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1855787" y="4881165"/>
            <a:ext cx="304800" cy="355600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2700" marR="5080">
              <a:lnSpc>
                <a:spcPts val="1280"/>
              </a:lnSpc>
              <a:spcBef>
                <a:spcPts val="175"/>
              </a:spcBef>
            </a:pPr>
            <a:r>
              <a:rPr sz="1100" b="1" spc="-25">
                <a:latin typeface="Microsoft JhengHei"/>
                <a:cs typeface="Microsoft JhengHei"/>
              </a:rPr>
              <a:t>项目立项</a:t>
            </a:r>
            <a:endParaRPr sz="1100">
              <a:latin typeface="Microsoft JhengHei"/>
              <a:cs typeface="Microsoft JhengHei"/>
            </a:endParaRPr>
          </a:p>
        </p:txBody>
      </p:sp>
      <p:grpSp>
        <p:nvGrpSpPr>
          <p:cNvPr id="113" name="object 113"/>
          <p:cNvGrpSpPr/>
          <p:nvPr/>
        </p:nvGrpSpPr>
        <p:grpSpPr>
          <a:xfrm>
            <a:off x="1239837" y="4414837"/>
            <a:ext cx="619125" cy="314325"/>
            <a:chOff x="1239837" y="4414837"/>
            <a:chExt cx="619125" cy="314325"/>
          </a:xfrm>
        </p:grpSpPr>
        <p:pic>
          <p:nvPicPr>
            <p:cNvPr id="114" name="object 114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1244599" y="4419600"/>
              <a:ext cx="609599" cy="304800"/>
            </a:xfrm>
            <a:prstGeom prst="rect">
              <a:avLst/>
            </a:prstGeom>
          </p:spPr>
        </p:pic>
        <p:sp>
          <p:nvSpPr>
            <p:cNvPr id="115" name="object 115"/>
            <p:cNvSpPr/>
            <p:nvPr/>
          </p:nvSpPr>
          <p:spPr>
            <a:xfrm>
              <a:off x="1244599" y="44196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599" y="0"/>
                  </a:lnTo>
                  <a:lnTo>
                    <a:pt x="304799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6" name="object 116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1473199" y="4445000"/>
              <a:ext cx="228599" cy="182562"/>
            </a:xfrm>
            <a:prstGeom prst="rect">
              <a:avLst/>
            </a:prstGeom>
          </p:spPr>
        </p:pic>
      </p:grpSp>
      <p:sp>
        <p:nvSpPr>
          <p:cNvPr id="117" name="object 117"/>
          <p:cNvSpPr txBox="1"/>
          <p:nvPr/>
        </p:nvSpPr>
        <p:spPr>
          <a:xfrm>
            <a:off x="1460499" y="4437062"/>
            <a:ext cx="17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14">
                <a:latin typeface="Microsoft JhengHei"/>
                <a:cs typeface="Microsoft JhengHei"/>
              </a:rPr>
              <a:t>P0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118" name="object 118"/>
          <p:cNvGrpSpPr/>
          <p:nvPr/>
        </p:nvGrpSpPr>
        <p:grpSpPr>
          <a:xfrm>
            <a:off x="1887537" y="4414837"/>
            <a:ext cx="619125" cy="314325"/>
            <a:chOff x="1887537" y="4414837"/>
            <a:chExt cx="619125" cy="314325"/>
          </a:xfrm>
        </p:grpSpPr>
        <p:pic>
          <p:nvPicPr>
            <p:cNvPr id="119" name="object 119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1892300" y="4419600"/>
              <a:ext cx="609600" cy="304800"/>
            </a:xfrm>
            <a:prstGeom prst="rect">
              <a:avLst/>
            </a:prstGeom>
          </p:spPr>
        </p:pic>
        <p:sp>
          <p:nvSpPr>
            <p:cNvPr id="120" name="object 120"/>
            <p:cNvSpPr/>
            <p:nvPr/>
          </p:nvSpPr>
          <p:spPr>
            <a:xfrm>
              <a:off x="1892300" y="44196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600" y="0"/>
                  </a:lnTo>
                  <a:lnTo>
                    <a:pt x="304800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1" name="object 121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2120900" y="4445000"/>
              <a:ext cx="228600" cy="182562"/>
            </a:xfrm>
            <a:prstGeom prst="rect">
              <a:avLst/>
            </a:prstGeom>
          </p:spPr>
        </p:pic>
      </p:grpSp>
      <p:sp>
        <p:nvSpPr>
          <p:cNvPr id="122" name="object 122"/>
          <p:cNvSpPr txBox="1"/>
          <p:nvPr/>
        </p:nvSpPr>
        <p:spPr>
          <a:xfrm>
            <a:off x="2108200" y="4437062"/>
            <a:ext cx="17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14">
                <a:latin typeface="Microsoft JhengHei"/>
                <a:cs typeface="Microsoft JhengHei"/>
              </a:rPr>
              <a:t>P1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123" name="object 123"/>
          <p:cNvGrpSpPr/>
          <p:nvPr/>
        </p:nvGrpSpPr>
        <p:grpSpPr>
          <a:xfrm>
            <a:off x="2598737" y="4414837"/>
            <a:ext cx="1889125" cy="314325"/>
            <a:chOff x="2598737" y="4414837"/>
            <a:chExt cx="1889125" cy="314325"/>
          </a:xfrm>
        </p:grpSpPr>
        <p:pic>
          <p:nvPicPr>
            <p:cNvPr id="124" name="object 124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2603500" y="4419600"/>
              <a:ext cx="609600" cy="304800"/>
            </a:xfrm>
            <a:prstGeom prst="rect">
              <a:avLst/>
            </a:prstGeom>
          </p:spPr>
        </p:pic>
        <p:sp>
          <p:nvSpPr>
            <p:cNvPr id="125" name="object 125"/>
            <p:cNvSpPr/>
            <p:nvPr/>
          </p:nvSpPr>
          <p:spPr>
            <a:xfrm>
              <a:off x="2603500" y="44196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600" y="0"/>
                  </a:lnTo>
                  <a:lnTo>
                    <a:pt x="304800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6" name="object 126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2832100" y="4445000"/>
              <a:ext cx="228600" cy="182562"/>
            </a:xfrm>
            <a:prstGeom prst="rect">
              <a:avLst/>
            </a:prstGeom>
          </p:spPr>
        </p:pic>
        <p:pic>
          <p:nvPicPr>
            <p:cNvPr id="127" name="object 127"/>
            <p:cNvPicPr/>
            <p:nvPr/>
          </p:nvPicPr>
          <p:blipFill>
            <a:blip r:embed="rId35"/>
            <a:stretch>
              <a:fillRect/>
            </a:stretch>
          </p:blipFill>
          <p:spPr>
            <a:xfrm>
              <a:off x="3200400" y="4419600"/>
              <a:ext cx="609600" cy="304800"/>
            </a:xfrm>
            <a:prstGeom prst="rect">
              <a:avLst/>
            </a:prstGeom>
          </p:spPr>
        </p:pic>
        <p:sp>
          <p:nvSpPr>
            <p:cNvPr id="128" name="object 128"/>
            <p:cNvSpPr/>
            <p:nvPr/>
          </p:nvSpPr>
          <p:spPr>
            <a:xfrm>
              <a:off x="3200400" y="44196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600" y="0"/>
                  </a:lnTo>
                  <a:lnTo>
                    <a:pt x="304800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9" name="object 129"/>
            <p:cNvPicPr/>
            <p:nvPr/>
          </p:nvPicPr>
          <p:blipFill>
            <a:blip r:embed="rId36"/>
            <a:stretch>
              <a:fillRect/>
            </a:stretch>
          </p:blipFill>
          <p:spPr>
            <a:xfrm>
              <a:off x="3429000" y="4445000"/>
              <a:ext cx="228600" cy="182562"/>
            </a:xfrm>
            <a:prstGeom prst="rect">
              <a:avLst/>
            </a:prstGeom>
          </p:spPr>
        </p:pic>
        <p:pic>
          <p:nvPicPr>
            <p:cNvPr id="130" name="object 130"/>
            <p:cNvPicPr/>
            <p:nvPr/>
          </p:nvPicPr>
          <p:blipFill>
            <a:blip r:embed="rId37"/>
            <a:stretch>
              <a:fillRect/>
            </a:stretch>
          </p:blipFill>
          <p:spPr>
            <a:xfrm>
              <a:off x="3873500" y="4419600"/>
              <a:ext cx="609600" cy="304800"/>
            </a:xfrm>
            <a:prstGeom prst="rect">
              <a:avLst/>
            </a:prstGeom>
          </p:spPr>
        </p:pic>
        <p:sp>
          <p:nvSpPr>
            <p:cNvPr id="131" name="object 131"/>
            <p:cNvSpPr/>
            <p:nvPr/>
          </p:nvSpPr>
          <p:spPr>
            <a:xfrm>
              <a:off x="3873500" y="44196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600" y="0"/>
                  </a:lnTo>
                  <a:lnTo>
                    <a:pt x="304800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2" name="object 132"/>
            <p:cNvPicPr/>
            <p:nvPr/>
          </p:nvPicPr>
          <p:blipFill>
            <a:blip r:embed="rId38"/>
            <a:stretch>
              <a:fillRect/>
            </a:stretch>
          </p:blipFill>
          <p:spPr>
            <a:xfrm>
              <a:off x="4102100" y="4445000"/>
              <a:ext cx="228600" cy="182562"/>
            </a:xfrm>
            <a:prstGeom prst="rect">
              <a:avLst/>
            </a:prstGeom>
          </p:spPr>
        </p:pic>
      </p:grpSp>
      <p:sp>
        <p:nvSpPr>
          <p:cNvPr id="133" name="object 133"/>
          <p:cNvSpPr txBox="1"/>
          <p:nvPr/>
        </p:nvSpPr>
        <p:spPr>
          <a:xfrm>
            <a:off x="2819400" y="4437062"/>
            <a:ext cx="144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08965"/>
                <a:tab pos="1282065"/>
              </a:tabLst>
            </a:pPr>
            <a:r>
              <a:rPr sz="1200" b="1" spc="-25">
                <a:latin typeface="Microsoft JhengHei"/>
                <a:cs typeface="Microsoft JhengHei"/>
              </a:rPr>
              <a:t>P2</a:t>
            </a:r>
            <a:r>
              <a:rPr sz="1200" b="1">
                <a:latin typeface="Microsoft JhengHei"/>
                <a:cs typeface="Microsoft JhengHei"/>
              </a:rPr>
              <a:t>	</a:t>
            </a:r>
            <a:r>
              <a:rPr sz="1200" b="1" spc="-25">
                <a:latin typeface="Microsoft JhengHei"/>
                <a:cs typeface="Microsoft JhengHei"/>
              </a:rPr>
              <a:t>P3</a:t>
            </a:r>
            <a:r>
              <a:rPr sz="1200" b="1">
                <a:latin typeface="Microsoft JhengHei"/>
                <a:cs typeface="Microsoft JhengHei"/>
              </a:rPr>
              <a:t>	</a:t>
            </a:r>
            <a:r>
              <a:rPr sz="1200" b="1" spc="-114">
                <a:latin typeface="Microsoft JhengHei"/>
                <a:cs typeface="Microsoft JhengHei"/>
              </a:rPr>
              <a:t>P4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134" name="object 134"/>
          <p:cNvGrpSpPr/>
          <p:nvPr/>
        </p:nvGrpSpPr>
        <p:grpSpPr>
          <a:xfrm>
            <a:off x="4503737" y="4414837"/>
            <a:ext cx="619125" cy="314325"/>
            <a:chOff x="4503737" y="4414837"/>
            <a:chExt cx="619125" cy="314325"/>
          </a:xfrm>
        </p:grpSpPr>
        <p:pic>
          <p:nvPicPr>
            <p:cNvPr id="135" name="object 135"/>
            <p:cNvPicPr/>
            <p:nvPr/>
          </p:nvPicPr>
          <p:blipFill>
            <a:blip r:embed="rId39"/>
            <a:stretch>
              <a:fillRect/>
            </a:stretch>
          </p:blipFill>
          <p:spPr>
            <a:xfrm>
              <a:off x="4508500" y="4419600"/>
              <a:ext cx="609600" cy="304800"/>
            </a:xfrm>
            <a:prstGeom prst="rect">
              <a:avLst/>
            </a:prstGeom>
          </p:spPr>
        </p:pic>
        <p:sp>
          <p:nvSpPr>
            <p:cNvPr id="136" name="object 136"/>
            <p:cNvSpPr/>
            <p:nvPr/>
          </p:nvSpPr>
          <p:spPr>
            <a:xfrm>
              <a:off x="4508500" y="44196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600" y="0"/>
                  </a:lnTo>
                  <a:lnTo>
                    <a:pt x="304800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7" name="object 137"/>
            <p:cNvPicPr/>
            <p:nvPr/>
          </p:nvPicPr>
          <p:blipFill>
            <a:blip r:embed="rId40"/>
            <a:stretch>
              <a:fillRect/>
            </a:stretch>
          </p:blipFill>
          <p:spPr>
            <a:xfrm>
              <a:off x="4737100" y="4445000"/>
              <a:ext cx="228600" cy="182562"/>
            </a:xfrm>
            <a:prstGeom prst="rect">
              <a:avLst/>
            </a:prstGeom>
          </p:spPr>
        </p:pic>
      </p:grpSp>
      <p:sp>
        <p:nvSpPr>
          <p:cNvPr id="138" name="object 138"/>
          <p:cNvSpPr txBox="1"/>
          <p:nvPr/>
        </p:nvSpPr>
        <p:spPr>
          <a:xfrm>
            <a:off x="4724400" y="4437062"/>
            <a:ext cx="17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14">
                <a:latin typeface="Microsoft JhengHei"/>
                <a:cs typeface="Microsoft JhengHei"/>
              </a:rPr>
              <a:t>P5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139" name="object 139"/>
          <p:cNvGrpSpPr/>
          <p:nvPr/>
        </p:nvGrpSpPr>
        <p:grpSpPr>
          <a:xfrm>
            <a:off x="5113337" y="4414837"/>
            <a:ext cx="619125" cy="314325"/>
            <a:chOff x="5113337" y="4414837"/>
            <a:chExt cx="619125" cy="314325"/>
          </a:xfrm>
        </p:grpSpPr>
        <p:pic>
          <p:nvPicPr>
            <p:cNvPr id="140" name="object 140"/>
            <p:cNvPicPr/>
            <p:nvPr/>
          </p:nvPicPr>
          <p:blipFill>
            <a:blip r:embed="rId41"/>
            <a:stretch>
              <a:fillRect/>
            </a:stretch>
          </p:blipFill>
          <p:spPr>
            <a:xfrm>
              <a:off x="5118100" y="4419600"/>
              <a:ext cx="609600" cy="304800"/>
            </a:xfrm>
            <a:prstGeom prst="rect">
              <a:avLst/>
            </a:prstGeom>
          </p:spPr>
        </p:pic>
        <p:sp>
          <p:nvSpPr>
            <p:cNvPr id="141" name="object 141"/>
            <p:cNvSpPr/>
            <p:nvPr/>
          </p:nvSpPr>
          <p:spPr>
            <a:xfrm>
              <a:off x="5118100" y="44196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600" y="0"/>
                  </a:lnTo>
                  <a:lnTo>
                    <a:pt x="304800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2" name="object 142"/>
            <p:cNvPicPr/>
            <p:nvPr/>
          </p:nvPicPr>
          <p:blipFill>
            <a:blip r:embed="rId42"/>
            <a:stretch>
              <a:fillRect/>
            </a:stretch>
          </p:blipFill>
          <p:spPr>
            <a:xfrm>
              <a:off x="5346700" y="4445000"/>
              <a:ext cx="228600" cy="182562"/>
            </a:xfrm>
            <a:prstGeom prst="rect">
              <a:avLst/>
            </a:prstGeom>
          </p:spPr>
        </p:pic>
      </p:grpSp>
      <p:sp>
        <p:nvSpPr>
          <p:cNvPr id="143" name="object 143"/>
          <p:cNvSpPr txBox="1"/>
          <p:nvPr/>
        </p:nvSpPr>
        <p:spPr>
          <a:xfrm>
            <a:off x="5334000" y="4437062"/>
            <a:ext cx="17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14">
                <a:latin typeface="Microsoft JhengHei"/>
                <a:cs typeface="Microsoft JhengHei"/>
              </a:rPr>
              <a:t>P6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144" name="object 144"/>
          <p:cNvGrpSpPr/>
          <p:nvPr/>
        </p:nvGrpSpPr>
        <p:grpSpPr>
          <a:xfrm>
            <a:off x="5799137" y="4414837"/>
            <a:ext cx="1914525" cy="314325"/>
            <a:chOff x="5799137" y="4414837"/>
            <a:chExt cx="1914525" cy="314325"/>
          </a:xfrm>
        </p:grpSpPr>
        <p:pic>
          <p:nvPicPr>
            <p:cNvPr id="145" name="object 145"/>
            <p:cNvPicPr/>
            <p:nvPr/>
          </p:nvPicPr>
          <p:blipFill>
            <a:blip r:embed="rId43"/>
            <a:stretch>
              <a:fillRect/>
            </a:stretch>
          </p:blipFill>
          <p:spPr>
            <a:xfrm>
              <a:off x="5803900" y="4419600"/>
              <a:ext cx="609600" cy="304800"/>
            </a:xfrm>
            <a:prstGeom prst="rect">
              <a:avLst/>
            </a:prstGeom>
          </p:spPr>
        </p:pic>
        <p:sp>
          <p:nvSpPr>
            <p:cNvPr id="146" name="object 146"/>
            <p:cNvSpPr/>
            <p:nvPr/>
          </p:nvSpPr>
          <p:spPr>
            <a:xfrm>
              <a:off x="5803900" y="44196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600" y="0"/>
                  </a:lnTo>
                  <a:lnTo>
                    <a:pt x="304800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7" name="object 147"/>
            <p:cNvPicPr/>
            <p:nvPr/>
          </p:nvPicPr>
          <p:blipFill>
            <a:blip r:embed="rId44"/>
            <a:stretch>
              <a:fillRect/>
            </a:stretch>
          </p:blipFill>
          <p:spPr>
            <a:xfrm>
              <a:off x="6032500" y="4445000"/>
              <a:ext cx="228600" cy="182562"/>
            </a:xfrm>
            <a:prstGeom prst="rect">
              <a:avLst/>
            </a:prstGeom>
          </p:spPr>
        </p:pic>
        <p:pic>
          <p:nvPicPr>
            <p:cNvPr id="148" name="object 148"/>
            <p:cNvPicPr/>
            <p:nvPr/>
          </p:nvPicPr>
          <p:blipFill>
            <a:blip r:embed="rId45"/>
            <a:stretch>
              <a:fillRect/>
            </a:stretch>
          </p:blipFill>
          <p:spPr>
            <a:xfrm>
              <a:off x="6489700" y="4419600"/>
              <a:ext cx="609600" cy="304800"/>
            </a:xfrm>
            <a:prstGeom prst="rect">
              <a:avLst/>
            </a:prstGeom>
          </p:spPr>
        </p:pic>
        <p:sp>
          <p:nvSpPr>
            <p:cNvPr id="149" name="object 149"/>
            <p:cNvSpPr/>
            <p:nvPr/>
          </p:nvSpPr>
          <p:spPr>
            <a:xfrm>
              <a:off x="6489700" y="44196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600" y="0"/>
                  </a:lnTo>
                  <a:lnTo>
                    <a:pt x="304800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0" name="object 150"/>
            <p:cNvPicPr/>
            <p:nvPr/>
          </p:nvPicPr>
          <p:blipFill>
            <a:blip r:embed="rId46"/>
            <a:stretch>
              <a:fillRect/>
            </a:stretch>
          </p:blipFill>
          <p:spPr>
            <a:xfrm>
              <a:off x="6718300" y="4445000"/>
              <a:ext cx="228600" cy="182562"/>
            </a:xfrm>
            <a:prstGeom prst="rect">
              <a:avLst/>
            </a:prstGeom>
          </p:spPr>
        </p:pic>
        <p:pic>
          <p:nvPicPr>
            <p:cNvPr id="151" name="object 151"/>
            <p:cNvPicPr/>
            <p:nvPr/>
          </p:nvPicPr>
          <p:blipFill>
            <a:blip r:embed="rId47"/>
            <a:stretch>
              <a:fillRect/>
            </a:stretch>
          </p:blipFill>
          <p:spPr>
            <a:xfrm>
              <a:off x="7099300" y="4419600"/>
              <a:ext cx="609600" cy="304800"/>
            </a:xfrm>
            <a:prstGeom prst="rect">
              <a:avLst/>
            </a:prstGeom>
          </p:spPr>
        </p:pic>
        <p:sp>
          <p:nvSpPr>
            <p:cNvPr id="152" name="object 152"/>
            <p:cNvSpPr/>
            <p:nvPr/>
          </p:nvSpPr>
          <p:spPr>
            <a:xfrm>
              <a:off x="7099300" y="44196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600" y="0"/>
                  </a:lnTo>
                  <a:lnTo>
                    <a:pt x="304800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3" name="object 153"/>
            <p:cNvPicPr/>
            <p:nvPr/>
          </p:nvPicPr>
          <p:blipFill>
            <a:blip r:embed="rId48"/>
            <a:stretch>
              <a:fillRect/>
            </a:stretch>
          </p:blipFill>
          <p:spPr>
            <a:xfrm>
              <a:off x="7327900" y="4445000"/>
              <a:ext cx="228600" cy="182562"/>
            </a:xfrm>
            <a:prstGeom prst="rect">
              <a:avLst/>
            </a:prstGeom>
          </p:spPr>
        </p:pic>
      </p:grpSp>
      <p:sp>
        <p:nvSpPr>
          <p:cNvPr id="154" name="object 154"/>
          <p:cNvSpPr txBox="1"/>
          <p:nvPr/>
        </p:nvSpPr>
        <p:spPr>
          <a:xfrm>
            <a:off x="6019800" y="4437062"/>
            <a:ext cx="1473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97865"/>
                <a:tab pos="1307465"/>
              </a:tabLst>
            </a:pPr>
            <a:r>
              <a:rPr sz="1200" b="1" spc="-25">
                <a:latin typeface="Microsoft JhengHei"/>
                <a:cs typeface="Microsoft JhengHei"/>
              </a:rPr>
              <a:t>P7</a:t>
            </a:r>
            <a:r>
              <a:rPr sz="1200" b="1">
                <a:latin typeface="Microsoft JhengHei"/>
                <a:cs typeface="Microsoft JhengHei"/>
              </a:rPr>
              <a:t>	</a:t>
            </a:r>
            <a:r>
              <a:rPr sz="1200" b="1" spc="-25">
                <a:latin typeface="Microsoft JhengHei"/>
                <a:cs typeface="Microsoft JhengHei"/>
              </a:rPr>
              <a:t>P8</a:t>
            </a:r>
            <a:r>
              <a:rPr sz="1200" b="1">
                <a:latin typeface="Microsoft JhengHei"/>
                <a:cs typeface="Microsoft JhengHei"/>
              </a:rPr>
              <a:t>	</a:t>
            </a:r>
            <a:r>
              <a:rPr sz="1200" b="1" spc="-114">
                <a:latin typeface="Microsoft JhengHei"/>
                <a:cs typeface="Microsoft JhengHei"/>
              </a:rPr>
              <a:t>P9</a:t>
            </a:r>
            <a:endParaRPr sz="1200">
              <a:latin typeface="Microsoft JhengHei"/>
              <a:cs typeface="Microsoft JhengHei"/>
            </a:endParaRPr>
          </a:p>
        </p:txBody>
      </p:sp>
      <p:pic>
        <p:nvPicPr>
          <p:cNvPr id="155" name="object 155"/>
          <p:cNvPicPr/>
          <p:nvPr/>
        </p:nvPicPr>
        <p:blipFill>
          <a:blip r:embed="rId49"/>
          <a:stretch>
            <a:fillRect/>
          </a:stretch>
        </p:blipFill>
        <p:spPr>
          <a:xfrm>
            <a:off x="3124200" y="685800"/>
            <a:ext cx="2743200" cy="381000"/>
          </a:xfrm>
          <a:prstGeom prst="rect">
            <a:avLst/>
          </a:prstGeom>
        </p:spPr>
      </p:pic>
      <p:sp>
        <p:nvSpPr>
          <p:cNvPr id="156" name="object 156"/>
          <p:cNvSpPr txBox="1"/>
          <p:nvPr/>
        </p:nvSpPr>
        <p:spPr>
          <a:xfrm>
            <a:off x="3594100" y="666007"/>
            <a:ext cx="1803400" cy="3486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100" b="1" spc="-105">
                <a:latin typeface="Microsoft JhengHei"/>
                <a:cs typeface="Microsoft JhengHei"/>
              </a:rPr>
              <a:t>新产品开发过</a:t>
            </a:r>
            <a:r>
              <a:rPr sz="2100" b="1" spc="-50">
                <a:latin typeface="Microsoft JhengHei"/>
                <a:cs typeface="Microsoft JhengHei"/>
              </a:rPr>
              <a:t>程</a:t>
            </a:r>
            <a:endParaRPr sz="2100">
              <a:latin typeface="Microsoft JhengHei"/>
              <a:cs typeface="Microsoft JhengHei"/>
            </a:endParaRPr>
          </a:p>
        </p:txBody>
      </p:sp>
      <p:grpSp>
        <p:nvGrpSpPr>
          <p:cNvPr id="157" name="object 157"/>
          <p:cNvGrpSpPr/>
          <p:nvPr/>
        </p:nvGrpSpPr>
        <p:grpSpPr>
          <a:xfrm>
            <a:off x="901699" y="6088062"/>
            <a:ext cx="1233805" cy="567055"/>
            <a:chOff x="901699" y="6088062"/>
            <a:chExt cx="1233805" cy="567055"/>
          </a:xfrm>
        </p:grpSpPr>
        <p:pic>
          <p:nvPicPr>
            <p:cNvPr id="158" name="object 158"/>
            <p:cNvPicPr/>
            <p:nvPr/>
          </p:nvPicPr>
          <p:blipFill>
            <a:blip r:embed="rId50"/>
            <a:stretch>
              <a:fillRect/>
            </a:stretch>
          </p:blipFill>
          <p:spPr>
            <a:xfrm>
              <a:off x="906462" y="6092825"/>
              <a:ext cx="1223962" cy="557212"/>
            </a:xfrm>
            <a:prstGeom prst="rect">
              <a:avLst/>
            </a:prstGeom>
          </p:spPr>
        </p:pic>
        <p:sp>
          <p:nvSpPr>
            <p:cNvPr id="159" name="object 159"/>
            <p:cNvSpPr/>
            <p:nvPr/>
          </p:nvSpPr>
          <p:spPr>
            <a:xfrm>
              <a:off x="906462" y="6092825"/>
              <a:ext cx="1224280" cy="557530"/>
            </a:xfrm>
            <a:custGeom>
              <a:rect l="l" t="t" r="r" b="b"/>
              <a:pathLst>
                <a:path w="1224280" h="557529">
                  <a:moveTo>
                    <a:pt x="0" y="0"/>
                  </a:moveTo>
                  <a:lnTo>
                    <a:pt x="1223962" y="0"/>
                  </a:lnTo>
                  <a:lnTo>
                    <a:pt x="1223962" y="557212"/>
                  </a:lnTo>
                  <a:lnTo>
                    <a:pt x="0" y="55721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33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0" name="object 160"/>
          <p:cNvSpPr txBox="1"/>
          <p:nvPr/>
        </p:nvSpPr>
        <p:spPr>
          <a:xfrm>
            <a:off x="972343" y="6267767"/>
            <a:ext cx="1092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Microsoft JhengHei"/>
                <a:cs typeface="Microsoft JhengHei"/>
              </a:rPr>
              <a:t>项目管理委员会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161" name="object 161"/>
          <p:cNvGrpSpPr/>
          <p:nvPr/>
        </p:nvGrpSpPr>
        <p:grpSpPr>
          <a:xfrm>
            <a:off x="2203449" y="6089649"/>
            <a:ext cx="5434330" cy="567055"/>
            <a:chOff x="2203449" y="6089649"/>
            <a:chExt cx="5434330" cy="567055"/>
          </a:xfrm>
        </p:grpSpPr>
        <p:pic>
          <p:nvPicPr>
            <p:cNvPr id="162" name="object 162"/>
            <p:cNvPicPr/>
            <p:nvPr/>
          </p:nvPicPr>
          <p:blipFill>
            <a:blip r:embed="rId51"/>
            <a:stretch>
              <a:fillRect/>
            </a:stretch>
          </p:blipFill>
          <p:spPr>
            <a:xfrm>
              <a:off x="2208211" y="6094412"/>
              <a:ext cx="5424488" cy="557212"/>
            </a:xfrm>
            <a:prstGeom prst="rect">
              <a:avLst/>
            </a:prstGeom>
          </p:spPr>
        </p:pic>
        <p:sp>
          <p:nvSpPr>
            <p:cNvPr id="163" name="object 163"/>
            <p:cNvSpPr/>
            <p:nvPr/>
          </p:nvSpPr>
          <p:spPr>
            <a:xfrm>
              <a:off x="2208211" y="6094412"/>
              <a:ext cx="5424805" cy="557530"/>
            </a:xfrm>
            <a:custGeom>
              <a:rect l="l" t="t" r="r" b="b"/>
              <a:pathLst>
                <a:path w="5424805" h="557529">
                  <a:moveTo>
                    <a:pt x="0" y="0"/>
                  </a:moveTo>
                  <a:lnTo>
                    <a:pt x="5424488" y="0"/>
                  </a:lnTo>
                  <a:lnTo>
                    <a:pt x="5424488" y="557212"/>
                  </a:lnTo>
                  <a:lnTo>
                    <a:pt x="0" y="55721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33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4" name="object 164"/>
          <p:cNvSpPr txBox="1"/>
          <p:nvPr/>
        </p:nvSpPr>
        <p:spPr>
          <a:xfrm>
            <a:off x="4679156" y="6269354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">
                <a:latin typeface="Microsoft JhengHei"/>
                <a:cs typeface="Microsoft JhengHei"/>
              </a:rPr>
              <a:t>项目组</a:t>
            </a:r>
            <a:endParaRPr sz="1200">
              <a:latin typeface="Microsoft JhengHei"/>
              <a:cs typeface="Microsoft JhengHei"/>
            </a:endParaRPr>
          </a:p>
        </p:txBody>
      </p:sp>
      <p:pic>
        <p:nvPicPr>
          <p:cNvPr id="165" name="object 165"/>
          <p:cNvPicPr/>
          <p:nvPr/>
        </p:nvPicPr>
        <p:blipFill>
          <a:blip r:embed="rId52"/>
          <a:stretch>
            <a:fillRect/>
          </a:stretch>
        </p:blipFill>
        <p:spPr>
          <a:xfrm>
            <a:off x="7762875" y="6076950"/>
            <a:ext cx="1143000" cy="633411"/>
          </a:xfrm>
          <a:prstGeom prst="rect">
            <a:avLst/>
          </a:prstGeom>
        </p:spPr>
      </p:pic>
      <p:sp>
        <p:nvSpPr>
          <p:cNvPr id="166" name="object 166"/>
          <p:cNvSpPr txBox="1"/>
          <p:nvPr/>
        </p:nvSpPr>
        <p:spPr>
          <a:xfrm>
            <a:off x="7940675" y="6112259"/>
            <a:ext cx="790575" cy="575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8275" indent="-155575">
              <a:lnSpc>
                <a:spcPct val="100000"/>
              </a:lnSpc>
              <a:spcBef>
                <a:spcPts val="100"/>
              </a:spcBef>
              <a:buSzPct val="104166"/>
              <a:buFont typeface="Arial"/>
              <a:buChar char="•"/>
              <a:tabLst>
                <a:tab pos="168275"/>
              </a:tabLst>
            </a:pPr>
            <a:r>
              <a:rPr sz="1200" b="1" spc="-15">
                <a:latin typeface="Microsoft JhengHei"/>
                <a:cs typeface="Microsoft JhengHei"/>
              </a:rPr>
              <a:t>提升质量</a:t>
            </a:r>
            <a:endParaRPr sz="1200">
              <a:latin typeface="Microsoft JhengHei"/>
              <a:cs typeface="Microsoft JhengHei"/>
            </a:endParaRPr>
          </a:p>
          <a:p>
            <a:pPr marL="168275" indent="-155575">
              <a:lnSpc>
                <a:spcPct val="100000"/>
              </a:lnSpc>
              <a:buSzPct val="104166"/>
              <a:buFont typeface="Arial"/>
              <a:buChar char="•"/>
              <a:tabLst>
                <a:tab pos="168275"/>
              </a:tabLst>
            </a:pPr>
            <a:r>
              <a:rPr sz="1200" b="1" spc="-15">
                <a:latin typeface="Microsoft JhengHei"/>
                <a:cs typeface="Microsoft JhengHei"/>
              </a:rPr>
              <a:t>降低成本</a:t>
            </a:r>
            <a:endParaRPr sz="1200">
              <a:latin typeface="Microsoft JhengHei"/>
              <a:cs typeface="Microsoft JhengHei"/>
            </a:endParaRPr>
          </a:p>
          <a:p>
            <a:pPr marL="168275" indent="-155575">
              <a:lnSpc>
                <a:spcPct val="100000"/>
              </a:lnSpc>
              <a:buSzPct val="104166"/>
              <a:buFont typeface="Arial"/>
              <a:buChar char="•"/>
              <a:tabLst>
                <a:tab pos="168275"/>
              </a:tabLst>
            </a:pPr>
            <a:r>
              <a:rPr sz="1200" b="1" spc="-15">
                <a:latin typeface="Microsoft JhengHei"/>
                <a:cs typeface="Microsoft JhengHei"/>
              </a:rPr>
              <a:t>法规变化</a:t>
            </a:r>
            <a:endParaRPr sz="1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92137" y="1165225"/>
            <a:ext cx="7947025" cy="5621655"/>
            <a:chOff x="592137" y="1165225"/>
            <a:chExt cx="7947025" cy="5621655"/>
          </a:xfrm>
        </p:grpSpPr>
        <p:sp>
          <p:nvSpPr>
            <p:cNvPr id="4" name="object 4"/>
            <p:cNvSpPr/>
            <p:nvPr/>
          </p:nvSpPr>
          <p:spPr>
            <a:xfrm>
              <a:off x="596900" y="1169988"/>
              <a:ext cx="7937500" cy="5612130"/>
            </a:xfrm>
            <a:custGeom>
              <a:rect l="l" t="t" r="r" b="b"/>
              <a:pathLst>
                <a:path w="7937500" h="5612130">
                  <a:moveTo>
                    <a:pt x="0" y="0"/>
                  </a:moveTo>
                  <a:lnTo>
                    <a:pt x="7937500" y="0"/>
                  </a:lnTo>
                  <a:lnTo>
                    <a:pt x="7937500" y="5611811"/>
                  </a:lnTo>
                  <a:lnTo>
                    <a:pt x="0" y="5611811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78844" y="2372518"/>
              <a:ext cx="6762115" cy="3718560"/>
            </a:xfrm>
            <a:custGeom>
              <a:rect l="l" t="t" r="r" b="b"/>
              <a:pathLst>
                <a:path w="6762115" h="3718560">
                  <a:moveTo>
                    <a:pt x="0" y="0"/>
                  </a:moveTo>
                  <a:lnTo>
                    <a:pt x="6761574" y="0"/>
                  </a:lnTo>
                  <a:lnTo>
                    <a:pt x="6761574" y="3718082"/>
                  </a:lnTo>
                  <a:lnTo>
                    <a:pt x="0" y="3718082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801761" y="2742529"/>
              <a:ext cx="5438775" cy="3371215"/>
            </a:xfrm>
            <a:custGeom>
              <a:rect l="l" t="t" r="r" b="b"/>
              <a:pathLst>
                <a:path w="5438775" h="3371215">
                  <a:moveTo>
                    <a:pt x="5438657" y="3371198"/>
                  </a:moveTo>
                  <a:lnTo>
                    <a:pt x="0" y="3371198"/>
                  </a:lnTo>
                  <a:lnTo>
                    <a:pt x="0" y="0"/>
                  </a:lnTo>
                  <a:lnTo>
                    <a:pt x="5438657" y="0"/>
                  </a:lnTo>
                  <a:lnTo>
                    <a:pt x="5438657" y="337119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801761" y="2742529"/>
              <a:ext cx="5438775" cy="3371215"/>
            </a:xfrm>
            <a:custGeom>
              <a:rect l="l" t="t" r="r" b="b"/>
              <a:pathLst>
                <a:path w="5438775" h="3371215">
                  <a:moveTo>
                    <a:pt x="0" y="0"/>
                  </a:moveTo>
                  <a:lnTo>
                    <a:pt x="5438657" y="0"/>
                  </a:lnTo>
                  <a:lnTo>
                    <a:pt x="5438657" y="3371198"/>
                  </a:lnTo>
                  <a:lnTo>
                    <a:pt x="0" y="337119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96900" y="2144689"/>
              <a:ext cx="882015" cy="226695"/>
            </a:xfrm>
            <a:custGeom>
              <a:rect l="l" t="t" r="r" b="b"/>
              <a:pathLst>
                <a:path w="882015" h="226694">
                  <a:moveTo>
                    <a:pt x="881944" y="226117"/>
                  </a:moveTo>
                  <a:lnTo>
                    <a:pt x="0" y="226117"/>
                  </a:lnTo>
                  <a:lnTo>
                    <a:pt x="0" y="0"/>
                  </a:lnTo>
                  <a:lnTo>
                    <a:pt x="881944" y="0"/>
                  </a:lnTo>
                  <a:lnTo>
                    <a:pt x="881944" y="226117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96900" y="2144689"/>
              <a:ext cx="882015" cy="226695"/>
            </a:xfrm>
            <a:custGeom>
              <a:rect l="l" t="t" r="r" b="b"/>
              <a:pathLst>
                <a:path w="882015" h="226694">
                  <a:moveTo>
                    <a:pt x="0" y="0"/>
                  </a:moveTo>
                  <a:lnTo>
                    <a:pt x="881944" y="0"/>
                  </a:lnTo>
                  <a:lnTo>
                    <a:pt x="881944" y="226117"/>
                  </a:lnTo>
                  <a:lnTo>
                    <a:pt x="0" y="22611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720372" y="2136751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5">
                <a:latin typeface="Microsoft JhengHei"/>
                <a:cs typeface="Microsoft JhengHei"/>
              </a:rPr>
              <a:t>战略规划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474082" y="2384030"/>
            <a:ext cx="1332865" cy="350520"/>
            <a:chOff x="1474082" y="2384030"/>
            <a:chExt cx="1332865" cy="350520"/>
          </a:xfrm>
        </p:grpSpPr>
        <p:sp>
          <p:nvSpPr>
            <p:cNvPr id="12" name="object 12"/>
            <p:cNvSpPr/>
            <p:nvPr/>
          </p:nvSpPr>
          <p:spPr>
            <a:xfrm>
              <a:off x="1478844" y="2388792"/>
              <a:ext cx="1323340" cy="340995"/>
            </a:xfrm>
            <a:custGeom>
              <a:rect l="l" t="t" r="r" b="b"/>
              <a:pathLst>
                <a:path w="1323339" h="340994">
                  <a:moveTo>
                    <a:pt x="1322916" y="340888"/>
                  </a:moveTo>
                  <a:lnTo>
                    <a:pt x="0" y="340888"/>
                  </a:lnTo>
                  <a:lnTo>
                    <a:pt x="0" y="0"/>
                  </a:lnTo>
                  <a:lnTo>
                    <a:pt x="1322916" y="0"/>
                  </a:lnTo>
                  <a:lnTo>
                    <a:pt x="1322916" y="340888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478844" y="2388792"/>
              <a:ext cx="1323340" cy="340995"/>
            </a:xfrm>
            <a:custGeom>
              <a:rect l="l" t="t" r="r" b="b"/>
              <a:pathLst>
                <a:path w="1323339" h="340994">
                  <a:moveTo>
                    <a:pt x="0" y="0"/>
                  </a:moveTo>
                  <a:lnTo>
                    <a:pt x="1322916" y="0"/>
                  </a:lnTo>
                  <a:lnTo>
                    <a:pt x="1322916" y="340888"/>
                  </a:lnTo>
                  <a:lnTo>
                    <a:pt x="0" y="34088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1670402" y="2380855"/>
            <a:ext cx="939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Microsoft JhengHei"/>
                <a:cs typeface="Microsoft JhengHei"/>
              </a:rPr>
              <a:t>产品型谱规划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796998" y="2730913"/>
            <a:ext cx="1087755" cy="295275"/>
            <a:chOff x="2796998" y="2730913"/>
            <a:chExt cx="1087755" cy="295275"/>
          </a:xfrm>
        </p:grpSpPr>
        <p:sp>
          <p:nvSpPr>
            <p:cNvPr id="16" name="object 16"/>
            <p:cNvSpPr/>
            <p:nvPr/>
          </p:nvSpPr>
          <p:spPr>
            <a:xfrm>
              <a:off x="2801761" y="2735676"/>
              <a:ext cx="1078230" cy="285750"/>
            </a:xfrm>
            <a:custGeom>
              <a:rect l="l" t="t" r="r" b="b"/>
              <a:pathLst>
                <a:path w="1078229" h="285750">
                  <a:moveTo>
                    <a:pt x="1077932" y="285215"/>
                  </a:moveTo>
                  <a:lnTo>
                    <a:pt x="0" y="285215"/>
                  </a:lnTo>
                  <a:lnTo>
                    <a:pt x="0" y="0"/>
                  </a:lnTo>
                  <a:lnTo>
                    <a:pt x="1077932" y="0"/>
                  </a:lnTo>
                  <a:lnTo>
                    <a:pt x="1077932" y="285215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801761" y="2735676"/>
              <a:ext cx="1078230" cy="285750"/>
            </a:xfrm>
            <a:custGeom>
              <a:rect l="l" t="t" r="r" b="b"/>
              <a:pathLst>
                <a:path w="1078229" h="285750">
                  <a:moveTo>
                    <a:pt x="0" y="0"/>
                  </a:moveTo>
                  <a:lnTo>
                    <a:pt x="1077932" y="0"/>
                  </a:lnTo>
                  <a:lnTo>
                    <a:pt x="1077932" y="285215"/>
                  </a:lnTo>
                  <a:lnTo>
                    <a:pt x="0" y="28521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2947027" y="2727738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Microsoft JhengHei"/>
                <a:cs typeface="Microsoft JhengHei"/>
              </a:rPr>
              <a:t>新项目研究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1939924" y="1236662"/>
            <a:ext cx="3206750" cy="2084070"/>
            <a:chOff x="1939924" y="1236662"/>
            <a:chExt cx="3206750" cy="2084070"/>
          </a:xfrm>
        </p:grpSpPr>
        <p:sp>
          <p:nvSpPr>
            <p:cNvPr id="20" name="object 20"/>
            <p:cNvSpPr/>
            <p:nvPr/>
          </p:nvSpPr>
          <p:spPr>
            <a:xfrm>
              <a:off x="3879685" y="3048304"/>
              <a:ext cx="1261745" cy="267335"/>
            </a:xfrm>
            <a:custGeom>
              <a:rect l="l" t="t" r="r" b="b"/>
              <a:pathLst>
                <a:path w="1261745" h="267335">
                  <a:moveTo>
                    <a:pt x="1261668" y="0"/>
                  </a:moveTo>
                  <a:lnTo>
                    <a:pt x="0" y="0"/>
                  </a:lnTo>
                  <a:lnTo>
                    <a:pt x="0" y="261810"/>
                  </a:lnTo>
                  <a:lnTo>
                    <a:pt x="0" y="267233"/>
                  </a:lnTo>
                  <a:lnTo>
                    <a:pt x="1261668" y="267233"/>
                  </a:lnTo>
                  <a:lnTo>
                    <a:pt x="1261668" y="261810"/>
                  </a:lnTo>
                  <a:lnTo>
                    <a:pt x="1261668" y="0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3879693" y="3048300"/>
              <a:ext cx="1261745" cy="267335"/>
            </a:xfrm>
            <a:custGeom>
              <a:rect l="l" t="t" r="r" b="b"/>
              <a:pathLst>
                <a:path w="1261745" h="267335">
                  <a:moveTo>
                    <a:pt x="0" y="0"/>
                  </a:moveTo>
                  <a:lnTo>
                    <a:pt x="1261670" y="0"/>
                  </a:lnTo>
                  <a:lnTo>
                    <a:pt x="1261670" y="267229"/>
                  </a:lnTo>
                  <a:lnTo>
                    <a:pt x="0" y="26722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1944686" y="1241424"/>
              <a:ext cx="1539240" cy="424180"/>
            </a:xfrm>
            <a:custGeom>
              <a:rect l="l" t="t" r="r" b="b"/>
              <a:pathLst>
                <a:path w="1539239" h="424180">
                  <a:moveTo>
                    <a:pt x="1539202" y="211998"/>
                  </a:moveTo>
                  <a:lnTo>
                    <a:pt x="0" y="211998"/>
                  </a:lnTo>
                  <a:lnTo>
                    <a:pt x="3146" y="192702"/>
                  </a:lnTo>
                  <a:lnTo>
                    <a:pt x="27492" y="155640"/>
                  </a:lnTo>
                  <a:lnTo>
                    <a:pt x="74100" y="121119"/>
                  </a:lnTo>
                  <a:lnTo>
                    <a:pt x="140798" y="89737"/>
                  </a:lnTo>
                  <a:lnTo>
                    <a:pt x="181002" y="75410"/>
                  </a:lnTo>
                  <a:lnTo>
                    <a:pt x="225412" y="62092"/>
                  </a:lnTo>
                  <a:lnTo>
                    <a:pt x="273758" y="49859"/>
                  </a:lnTo>
                  <a:lnTo>
                    <a:pt x="325768" y="38784"/>
                  </a:lnTo>
                  <a:lnTo>
                    <a:pt x="381171" y="28943"/>
                  </a:lnTo>
                  <a:lnTo>
                    <a:pt x="439693" y="20411"/>
                  </a:lnTo>
                  <a:lnTo>
                    <a:pt x="501065" y="13263"/>
                  </a:lnTo>
                  <a:lnTo>
                    <a:pt x="565014" y="7572"/>
                  </a:lnTo>
                  <a:lnTo>
                    <a:pt x="631269" y="3415"/>
                  </a:lnTo>
                  <a:lnTo>
                    <a:pt x="699562" y="866"/>
                  </a:lnTo>
                  <a:lnTo>
                    <a:pt x="769601" y="0"/>
                  </a:lnTo>
                  <a:lnTo>
                    <a:pt x="839653" y="866"/>
                  </a:lnTo>
                  <a:lnTo>
                    <a:pt x="907940" y="3415"/>
                  </a:lnTo>
                  <a:lnTo>
                    <a:pt x="974193" y="7572"/>
                  </a:lnTo>
                  <a:lnTo>
                    <a:pt x="1038141" y="13263"/>
                  </a:lnTo>
                  <a:lnTo>
                    <a:pt x="1099512" y="20412"/>
                  </a:lnTo>
                  <a:lnTo>
                    <a:pt x="1158034" y="28944"/>
                  </a:lnTo>
                  <a:lnTo>
                    <a:pt x="1213436" y="38785"/>
                  </a:lnTo>
                  <a:lnTo>
                    <a:pt x="1265446" y="49859"/>
                  </a:lnTo>
                  <a:lnTo>
                    <a:pt x="1313792" y="62093"/>
                  </a:lnTo>
                  <a:lnTo>
                    <a:pt x="1358202" y="75410"/>
                  </a:lnTo>
                  <a:lnTo>
                    <a:pt x="1398405" y="89737"/>
                  </a:lnTo>
                  <a:lnTo>
                    <a:pt x="1434129" y="104999"/>
                  </a:lnTo>
                  <a:lnTo>
                    <a:pt x="1491054" y="138025"/>
                  </a:lnTo>
                  <a:lnTo>
                    <a:pt x="1526803" y="173891"/>
                  </a:lnTo>
                  <a:lnTo>
                    <a:pt x="1536057" y="192702"/>
                  </a:lnTo>
                  <a:lnTo>
                    <a:pt x="1539202" y="211998"/>
                  </a:lnTo>
                  <a:close/>
                </a:path>
                <a:path w="1539239" h="424180">
                  <a:moveTo>
                    <a:pt x="769601" y="423996"/>
                  </a:moveTo>
                  <a:lnTo>
                    <a:pt x="699552" y="423130"/>
                  </a:lnTo>
                  <a:lnTo>
                    <a:pt x="631265" y="420581"/>
                  </a:lnTo>
                  <a:lnTo>
                    <a:pt x="565011" y="416424"/>
                  </a:lnTo>
                  <a:lnTo>
                    <a:pt x="501062" y="410733"/>
                  </a:lnTo>
                  <a:lnTo>
                    <a:pt x="439691" y="403585"/>
                  </a:lnTo>
                  <a:lnTo>
                    <a:pt x="381169" y="395052"/>
                  </a:lnTo>
                  <a:lnTo>
                    <a:pt x="325767" y="385212"/>
                  </a:lnTo>
                  <a:lnTo>
                    <a:pt x="273757" y="374137"/>
                  </a:lnTo>
                  <a:lnTo>
                    <a:pt x="225411" y="361904"/>
                  </a:lnTo>
                  <a:lnTo>
                    <a:pt x="181000" y="348586"/>
                  </a:lnTo>
                  <a:lnTo>
                    <a:pt x="140797" y="334259"/>
                  </a:lnTo>
                  <a:lnTo>
                    <a:pt x="105073" y="318998"/>
                  </a:lnTo>
                  <a:lnTo>
                    <a:pt x="48148" y="285971"/>
                  </a:lnTo>
                  <a:lnTo>
                    <a:pt x="12399" y="250105"/>
                  </a:lnTo>
                  <a:lnTo>
                    <a:pt x="0" y="211998"/>
                  </a:lnTo>
                  <a:lnTo>
                    <a:pt x="1539202" y="211998"/>
                  </a:lnTo>
                  <a:lnTo>
                    <a:pt x="1526803" y="250105"/>
                  </a:lnTo>
                  <a:lnTo>
                    <a:pt x="1491054" y="285971"/>
                  </a:lnTo>
                  <a:lnTo>
                    <a:pt x="1434129" y="318998"/>
                  </a:lnTo>
                  <a:lnTo>
                    <a:pt x="1398404" y="334259"/>
                  </a:lnTo>
                  <a:lnTo>
                    <a:pt x="1358201" y="348586"/>
                  </a:lnTo>
                  <a:lnTo>
                    <a:pt x="1313791" y="361904"/>
                  </a:lnTo>
                  <a:lnTo>
                    <a:pt x="1265445" y="374137"/>
                  </a:lnTo>
                  <a:lnTo>
                    <a:pt x="1213435" y="385212"/>
                  </a:lnTo>
                  <a:lnTo>
                    <a:pt x="1158033" y="395053"/>
                  </a:lnTo>
                  <a:lnTo>
                    <a:pt x="1099511" y="403585"/>
                  </a:lnTo>
                  <a:lnTo>
                    <a:pt x="1038140" y="410733"/>
                  </a:lnTo>
                  <a:lnTo>
                    <a:pt x="974191" y="416424"/>
                  </a:lnTo>
                  <a:lnTo>
                    <a:pt x="907938" y="420581"/>
                  </a:lnTo>
                  <a:lnTo>
                    <a:pt x="839650" y="423130"/>
                  </a:lnTo>
                  <a:lnTo>
                    <a:pt x="769601" y="423996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1944686" y="1241424"/>
              <a:ext cx="1539240" cy="424180"/>
            </a:xfrm>
            <a:custGeom>
              <a:rect l="l" t="t" r="r" b="b"/>
              <a:pathLst>
                <a:path w="1539239" h="424180">
                  <a:moveTo>
                    <a:pt x="0" y="211998"/>
                  </a:moveTo>
                  <a:lnTo>
                    <a:pt x="12400" y="173891"/>
                  </a:lnTo>
                  <a:lnTo>
                    <a:pt x="48148" y="138025"/>
                  </a:lnTo>
                  <a:lnTo>
                    <a:pt x="105073" y="104999"/>
                  </a:lnTo>
                  <a:lnTo>
                    <a:pt x="140798" y="89737"/>
                  </a:lnTo>
                  <a:lnTo>
                    <a:pt x="181001" y="75410"/>
                  </a:lnTo>
                  <a:lnTo>
                    <a:pt x="225411" y="62093"/>
                  </a:lnTo>
                  <a:lnTo>
                    <a:pt x="273757" y="49859"/>
                  </a:lnTo>
                  <a:lnTo>
                    <a:pt x="325767" y="38785"/>
                  </a:lnTo>
                  <a:lnTo>
                    <a:pt x="381169" y="28944"/>
                  </a:lnTo>
                  <a:lnTo>
                    <a:pt x="439691" y="20412"/>
                  </a:lnTo>
                  <a:lnTo>
                    <a:pt x="501062" y="13263"/>
                  </a:lnTo>
                  <a:lnTo>
                    <a:pt x="565011" y="7572"/>
                  </a:lnTo>
                  <a:lnTo>
                    <a:pt x="631264" y="3415"/>
                  </a:lnTo>
                  <a:lnTo>
                    <a:pt x="699552" y="866"/>
                  </a:lnTo>
                  <a:lnTo>
                    <a:pt x="769601" y="0"/>
                  </a:lnTo>
                  <a:lnTo>
                    <a:pt x="839650" y="866"/>
                  </a:lnTo>
                  <a:lnTo>
                    <a:pt x="907937" y="3415"/>
                  </a:lnTo>
                  <a:lnTo>
                    <a:pt x="974191" y="7572"/>
                  </a:lnTo>
                  <a:lnTo>
                    <a:pt x="1038139" y="13263"/>
                  </a:lnTo>
                  <a:lnTo>
                    <a:pt x="1099510" y="20411"/>
                  </a:lnTo>
                  <a:lnTo>
                    <a:pt x="1158033" y="28943"/>
                  </a:lnTo>
                  <a:lnTo>
                    <a:pt x="1213435" y="38784"/>
                  </a:lnTo>
                  <a:lnTo>
                    <a:pt x="1265445" y="49859"/>
                  </a:lnTo>
                  <a:lnTo>
                    <a:pt x="1313791" y="62092"/>
                  </a:lnTo>
                  <a:lnTo>
                    <a:pt x="1358201" y="75410"/>
                  </a:lnTo>
                  <a:lnTo>
                    <a:pt x="1398404" y="89737"/>
                  </a:lnTo>
                  <a:lnTo>
                    <a:pt x="1434129" y="104998"/>
                  </a:lnTo>
                  <a:lnTo>
                    <a:pt x="1491054" y="138025"/>
                  </a:lnTo>
                  <a:lnTo>
                    <a:pt x="1526803" y="173891"/>
                  </a:lnTo>
                  <a:lnTo>
                    <a:pt x="1539202" y="211998"/>
                  </a:lnTo>
                  <a:lnTo>
                    <a:pt x="1536057" y="231294"/>
                  </a:lnTo>
                  <a:lnTo>
                    <a:pt x="1526803" y="250105"/>
                  </a:lnTo>
                  <a:lnTo>
                    <a:pt x="1491054" y="285971"/>
                  </a:lnTo>
                  <a:lnTo>
                    <a:pt x="1434129" y="318998"/>
                  </a:lnTo>
                  <a:lnTo>
                    <a:pt x="1398405" y="334259"/>
                  </a:lnTo>
                  <a:lnTo>
                    <a:pt x="1358201" y="348586"/>
                  </a:lnTo>
                  <a:lnTo>
                    <a:pt x="1313791" y="361904"/>
                  </a:lnTo>
                  <a:lnTo>
                    <a:pt x="1265445" y="374137"/>
                  </a:lnTo>
                  <a:lnTo>
                    <a:pt x="1213435" y="385212"/>
                  </a:lnTo>
                  <a:lnTo>
                    <a:pt x="1158033" y="395052"/>
                  </a:lnTo>
                  <a:lnTo>
                    <a:pt x="1099511" y="403585"/>
                  </a:lnTo>
                  <a:lnTo>
                    <a:pt x="1038140" y="410733"/>
                  </a:lnTo>
                  <a:lnTo>
                    <a:pt x="974191" y="416424"/>
                  </a:lnTo>
                  <a:lnTo>
                    <a:pt x="907938" y="420581"/>
                  </a:lnTo>
                  <a:lnTo>
                    <a:pt x="839650" y="423130"/>
                  </a:lnTo>
                  <a:lnTo>
                    <a:pt x="769601" y="423996"/>
                  </a:lnTo>
                  <a:lnTo>
                    <a:pt x="699552" y="423130"/>
                  </a:lnTo>
                  <a:lnTo>
                    <a:pt x="631265" y="420581"/>
                  </a:lnTo>
                  <a:lnTo>
                    <a:pt x="565011" y="416424"/>
                  </a:lnTo>
                  <a:lnTo>
                    <a:pt x="501063" y="410733"/>
                  </a:lnTo>
                  <a:lnTo>
                    <a:pt x="439691" y="403585"/>
                  </a:lnTo>
                  <a:lnTo>
                    <a:pt x="381169" y="395053"/>
                  </a:lnTo>
                  <a:lnTo>
                    <a:pt x="325767" y="385212"/>
                  </a:lnTo>
                  <a:lnTo>
                    <a:pt x="273757" y="374137"/>
                  </a:lnTo>
                  <a:lnTo>
                    <a:pt x="225411" y="361904"/>
                  </a:lnTo>
                  <a:lnTo>
                    <a:pt x="181000" y="348586"/>
                  </a:lnTo>
                  <a:lnTo>
                    <a:pt x="140797" y="334259"/>
                  </a:lnTo>
                  <a:lnTo>
                    <a:pt x="105073" y="318998"/>
                  </a:lnTo>
                  <a:lnTo>
                    <a:pt x="48148" y="285971"/>
                  </a:lnTo>
                  <a:lnTo>
                    <a:pt x="12399" y="250105"/>
                  </a:lnTo>
                  <a:lnTo>
                    <a:pt x="0" y="21199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2168189" y="1354045"/>
            <a:ext cx="1092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Microsoft JhengHei"/>
                <a:cs typeface="Microsoft JhengHei"/>
              </a:rPr>
              <a:t>项目需求：起点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3140967" y="1634323"/>
            <a:ext cx="1269365" cy="431165"/>
            <a:chOff x="3140967" y="1634323"/>
            <a:chExt cx="1269365" cy="431165"/>
          </a:xfrm>
        </p:grpSpPr>
        <p:sp>
          <p:nvSpPr>
            <p:cNvPr id="26" name="object 26"/>
            <p:cNvSpPr/>
            <p:nvPr/>
          </p:nvSpPr>
          <p:spPr>
            <a:xfrm>
              <a:off x="3145729" y="1639086"/>
              <a:ext cx="1259840" cy="421640"/>
            </a:xfrm>
            <a:custGeom>
              <a:rect l="l" t="t" r="r" b="b"/>
              <a:pathLst>
                <a:path w="1259839" h="421639">
                  <a:moveTo>
                    <a:pt x="1259348" y="210682"/>
                  </a:moveTo>
                  <a:lnTo>
                    <a:pt x="1" y="210682"/>
                  </a:lnTo>
                  <a:lnTo>
                    <a:pt x="3696" y="187725"/>
                  </a:lnTo>
                  <a:lnTo>
                    <a:pt x="32103" y="144090"/>
                  </a:lnTo>
                  <a:lnTo>
                    <a:pt x="85971" y="104346"/>
                  </a:lnTo>
                  <a:lnTo>
                    <a:pt x="121492" y="86255"/>
                  </a:lnTo>
                  <a:lnTo>
                    <a:pt x="162227" y="69523"/>
                  </a:lnTo>
                  <a:lnTo>
                    <a:pt x="207791" y="54278"/>
                  </a:lnTo>
                  <a:lnTo>
                    <a:pt x="257799" y="40649"/>
                  </a:lnTo>
                  <a:lnTo>
                    <a:pt x="311868" y="28764"/>
                  </a:lnTo>
                  <a:lnTo>
                    <a:pt x="369614" y="18751"/>
                  </a:lnTo>
                  <a:lnTo>
                    <a:pt x="430652" y="10740"/>
                  </a:lnTo>
                  <a:lnTo>
                    <a:pt x="494600" y="4859"/>
                  </a:lnTo>
                  <a:lnTo>
                    <a:pt x="561077" y="1236"/>
                  </a:lnTo>
                  <a:lnTo>
                    <a:pt x="629674" y="0"/>
                  </a:lnTo>
                  <a:lnTo>
                    <a:pt x="698287" y="1236"/>
                  </a:lnTo>
                  <a:lnTo>
                    <a:pt x="764756" y="4859"/>
                  </a:lnTo>
                  <a:lnTo>
                    <a:pt x="828701" y="10740"/>
                  </a:lnTo>
                  <a:lnTo>
                    <a:pt x="889738" y="18752"/>
                  </a:lnTo>
                  <a:lnTo>
                    <a:pt x="947483" y="28764"/>
                  </a:lnTo>
                  <a:lnTo>
                    <a:pt x="1001552" y="40649"/>
                  </a:lnTo>
                  <a:lnTo>
                    <a:pt x="1051560" y="54279"/>
                  </a:lnTo>
                  <a:lnTo>
                    <a:pt x="1097123" y="69524"/>
                  </a:lnTo>
                  <a:lnTo>
                    <a:pt x="1137858" y="86256"/>
                  </a:lnTo>
                  <a:lnTo>
                    <a:pt x="1173379" y="104347"/>
                  </a:lnTo>
                  <a:lnTo>
                    <a:pt x="1227247" y="144090"/>
                  </a:lnTo>
                  <a:lnTo>
                    <a:pt x="1255653" y="187726"/>
                  </a:lnTo>
                  <a:lnTo>
                    <a:pt x="1259348" y="210682"/>
                  </a:lnTo>
                  <a:close/>
                </a:path>
                <a:path w="1259839" h="421639">
                  <a:moveTo>
                    <a:pt x="629674" y="421363"/>
                  </a:moveTo>
                  <a:lnTo>
                    <a:pt x="561064" y="420127"/>
                  </a:lnTo>
                  <a:lnTo>
                    <a:pt x="494594" y="416503"/>
                  </a:lnTo>
                  <a:lnTo>
                    <a:pt x="430648" y="410622"/>
                  </a:lnTo>
                  <a:lnTo>
                    <a:pt x="369610" y="402611"/>
                  </a:lnTo>
                  <a:lnTo>
                    <a:pt x="311865" y="392599"/>
                  </a:lnTo>
                  <a:lnTo>
                    <a:pt x="257796" y="380714"/>
                  </a:lnTo>
                  <a:lnTo>
                    <a:pt x="207788" y="367084"/>
                  </a:lnTo>
                  <a:lnTo>
                    <a:pt x="162225" y="351839"/>
                  </a:lnTo>
                  <a:lnTo>
                    <a:pt x="121490" y="335107"/>
                  </a:lnTo>
                  <a:lnTo>
                    <a:pt x="85969" y="317016"/>
                  </a:lnTo>
                  <a:lnTo>
                    <a:pt x="32101" y="277273"/>
                  </a:lnTo>
                  <a:lnTo>
                    <a:pt x="3694" y="233637"/>
                  </a:lnTo>
                  <a:lnTo>
                    <a:pt x="0" y="210681"/>
                  </a:lnTo>
                  <a:lnTo>
                    <a:pt x="1259348" y="210682"/>
                  </a:lnTo>
                  <a:lnTo>
                    <a:pt x="1244824" y="255877"/>
                  </a:lnTo>
                  <a:lnTo>
                    <a:pt x="1203303" y="297695"/>
                  </a:lnTo>
                  <a:lnTo>
                    <a:pt x="1137857" y="335107"/>
                  </a:lnTo>
                  <a:lnTo>
                    <a:pt x="1097122" y="351839"/>
                  </a:lnTo>
                  <a:lnTo>
                    <a:pt x="1051559" y="367084"/>
                  </a:lnTo>
                  <a:lnTo>
                    <a:pt x="1001551" y="380714"/>
                  </a:lnTo>
                  <a:lnTo>
                    <a:pt x="947482" y="392599"/>
                  </a:lnTo>
                  <a:lnTo>
                    <a:pt x="889737" y="402611"/>
                  </a:lnTo>
                  <a:lnTo>
                    <a:pt x="828699" y="410622"/>
                  </a:lnTo>
                  <a:lnTo>
                    <a:pt x="764753" y="416504"/>
                  </a:lnTo>
                  <a:lnTo>
                    <a:pt x="698284" y="420127"/>
                  </a:lnTo>
                  <a:lnTo>
                    <a:pt x="629674" y="421363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3145729" y="1639086"/>
              <a:ext cx="1259840" cy="421640"/>
            </a:xfrm>
            <a:custGeom>
              <a:rect l="l" t="t" r="r" b="b"/>
              <a:pathLst>
                <a:path w="1259839" h="421639">
                  <a:moveTo>
                    <a:pt x="1" y="210682"/>
                  </a:moveTo>
                  <a:lnTo>
                    <a:pt x="14525" y="165485"/>
                  </a:lnTo>
                  <a:lnTo>
                    <a:pt x="56046" y="123667"/>
                  </a:lnTo>
                  <a:lnTo>
                    <a:pt x="121492" y="86256"/>
                  </a:lnTo>
                  <a:lnTo>
                    <a:pt x="162226" y="69524"/>
                  </a:lnTo>
                  <a:lnTo>
                    <a:pt x="207789" y="54279"/>
                  </a:lnTo>
                  <a:lnTo>
                    <a:pt x="257798" y="40649"/>
                  </a:lnTo>
                  <a:lnTo>
                    <a:pt x="311866" y="28764"/>
                  </a:lnTo>
                  <a:lnTo>
                    <a:pt x="369611" y="18752"/>
                  </a:lnTo>
                  <a:lnTo>
                    <a:pt x="430649" y="10740"/>
                  </a:lnTo>
                  <a:lnTo>
                    <a:pt x="494595" y="4859"/>
                  </a:lnTo>
                  <a:lnTo>
                    <a:pt x="561065" y="1236"/>
                  </a:lnTo>
                  <a:lnTo>
                    <a:pt x="629674" y="0"/>
                  </a:lnTo>
                  <a:lnTo>
                    <a:pt x="698283" y="1236"/>
                  </a:lnTo>
                  <a:lnTo>
                    <a:pt x="764753" y="4859"/>
                  </a:lnTo>
                  <a:lnTo>
                    <a:pt x="828699" y="10740"/>
                  </a:lnTo>
                  <a:lnTo>
                    <a:pt x="889737" y="18751"/>
                  </a:lnTo>
                  <a:lnTo>
                    <a:pt x="947482" y="28764"/>
                  </a:lnTo>
                  <a:lnTo>
                    <a:pt x="1001551" y="40649"/>
                  </a:lnTo>
                  <a:lnTo>
                    <a:pt x="1051559" y="54278"/>
                  </a:lnTo>
                  <a:lnTo>
                    <a:pt x="1097122" y="69523"/>
                  </a:lnTo>
                  <a:lnTo>
                    <a:pt x="1137857" y="86255"/>
                  </a:lnTo>
                  <a:lnTo>
                    <a:pt x="1173378" y="104346"/>
                  </a:lnTo>
                  <a:lnTo>
                    <a:pt x="1227246" y="144090"/>
                  </a:lnTo>
                  <a:lnTo>
                    <a:pt x="1255653" y="187725"/>
                  </a:lnTo>
                  <a:lnTo>
                    <a:pt x="1259348" y="210681"/>
                  </a:lnTo>
                  <a:lnTo>
                    <a:pt x="1255652" y="233637"/>
                  </a:lnTo>
                  <a:lnTo>
                    <a:pt x="1244824" y="255877"/>
                  </a:lnTo>
                  <a:lnTo>
                    <a:pt x="1203303" y="297695"/>
                  </a:lnTo>
                  <a:lnTo>
                    <a:pt x="1137857" y="335107"/>
                  </a:lnTo>
                  <a:lnTo>
                    <a:pt x="1097122" y="351839"/>
                  </a:lnTo>
                  <a:lnTo>
                    <a:pt x="1051559" y="367084"/>
                  </a:lnTo>
                  <a:lnTo>
                    <a:pt x="1001551" y="380714"/>
                  </a:lnTo>
                  <a:lnTo>
                    <a:pt x="947482" y="392599"/>
                  </a:lnTo>
                  <a:lnTo>
                    <a:pt x="889737" y="402611"/>
                  </a:lnTo>
                  <a:lnTo>
                    <a:pt x="828699" y="410622"/>
                  </a:lnTo>
                  <a:lnTo>
                    <a:pt x="764753" y="416504"/>
                  </a:lnTo>
                  <a:lnTo>
                    <a:pt x="698284" y="420127"/>
                  </a:lnTo>
                  <a:lnTo>
                    <a:pt x="629674" y="421363"/>
                  </a:lnTo>
                  <a:lnTo>
                    <a:pt x="561064" y="420127"/>
                  </a:lnTo>
                  <a:lnTo>
                    <a:pt x="494594" y="416503"/>
                  </a:lnTo>
                  <a:lnTo>
                    <a:pt x="430648" y="410622"/>
                  </a:lnTo>
                  <a:lnTo>
                    <a:pt x="369610" y="402611"/>
                  </a:lnTo>
                  <a:lnTo>
                    <a:pt x="311865" y="392599"/>
                  </a:lnTo>
                  <a:lnTo>
                    <a:pt x="257796" y="380714"/>
                  </a:lnTo>
                  <a:lnTo>
                    <a:pt x="207788" y="367084"/>
                  </a:lnTo>
                  <a:lnTo>
                    <a:pt x="162225" y="351839"/>
                  </a:lnTo>
                  <a:lnTo>
                    <a:pt x="121490" y="335107"/>
                  </a:lnTo>
                  <a:lnTo>
                    <a:pt x="85969" y="317016"/>
                  </a:lnTo>
                  <a:lnTo>
                    <a:pt x="32101" y="277273"/>
                  </a:lnTo>
                  <a:lnTo>
                    <a:pt x="3694" y="233637"/>
                  </a:lnTo>
                  <a:lnTo>
                    <a:pt x="0" y="21068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/>
          <p:nvPr/>
        </p:nvSpPr>
        <p:spPr>
          <a:xfrm>
            <a:off x="3305506" y="1750390"/>
            <a:ext cx="939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Microsoft JhengHei"/>
                <a:cs typeface="Microsoft JhengHei"/>
              </a:rPr>
              <a:t>新项目提议书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2581260" y="2192631"/>
            <a:ext cx="2948305" cy="578485"/>
            <a:chOff x="2581260" y="2192631"/>
            <a:chExt cx="2948305" cy="578485"/>
          </a:xfrm>
        </p:grpSpPr>
        <p:sp>
          <p:nvSpPr>
            <p:cNvPr id="30" name="object 30"/>
            <p:cNvSpPr/>
            <p:nvPr/>
          </p:nvSpPr>
          <p:spPr>
            <a:xfrm>
              <a:off x="3623817" y="2555552"/>
              <a:ext cx="373380" cy="156845"/>
            </a:xfrm>
            <a:custGeom>
              <a:rect l="l" t="t" r="r" b="b"/>
              <a:pathLst>
                <a:path w="373379" h="156844">
                  <a:moveTo>
                    <a:pt x="186570" y="156255"/>
                  </a:moveTo>
                  <a:lnTo>
                    <a:pt x="0" y="0"/>
                  </a:lnTo>
                  <a:lnTo>
                    <a:pt x="373140" y="0"/>
                  </a:lnTo>
                  <a:lnTo>
                    <a:pt x="186570" y="156255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3623817" y="2555552"/>
              <a:ext cx="373380" cy="156845"/>
            </a:xfrm>
            <a:custGeom>
              <a:rect l="l" t="t" r="r" b="b"/>
              <a:pathLst>
                <a:path w="373379" h="156844">
                  <a:moveTo>
                    <a:pt x="0" y="0"/>
                  </a:moveTo>
                  <a:lnTo>
                    <a:pt x="373140" y="0"/>
                  </a:lnTo>
                  <a:lnTo>
                    <a:pt x="186570" y="15625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2586022" y="2197393"/>
              <a:ext cx="373380" cy="156845"/>
            </a:xfrm>
            <a:custGeom>
              <a:rect l="l" t="t" r="r" b="b"/>
              <a:pathLst>
                <a:path w="373380" h="156844">
                  <a:moveTo>
                    <a:pt x="186570" y="156255"/>
                  </a:moveTo>
                  <a:lnTo>
                    <a:pt x="0" y="0"/>
                  </a:lnTo>
                  <a:lnTo>
                    <a:pt x="373139" y="0"/>
                  </a:lnTo>
                  <a:lnTo>
                    <a:pt x="186570" y="156255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2586022" y="2197393"/>
              <a:ext cx="373380" cy="156845"/>
            </a:xfrm>
            <a:custGeom>
              <a:rect l="l" t="t" r="r" b="b"/>
              <a:pathLst>
                <a:path w="373380" h="156844">
                  <a:moveTo>
                    <a:pt x="0" y="0"/>
                  </a:moveTo>
                  <a:lnTo>
                    <a:pt x="373139" y="0"/>
                  </a:lnTo>
                  <a:lnTo>
                    <a:pt x="186570" y="15625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4451720" y="2344870"/>
              <a:ext cx="1073150" cy="421640"/>
            </a:xfrm>
            <a:custGeom>
              <a:rect l="l" t="t" r="r" b="b"/>
              <a:pathLst>
                <a:path w="1073150" h="421639">
                  <a:moveTo>
                    <a:pt x="1072778" y="210682"/>
                  </a:moveTo>
                  <a:lnTo>
                    <a:pt x="1" y="210682"/>
                  </a:lnTo>
                  <a:lnTo>
                    <a:pt x="4180" y="184254"/>
                  </a:lnTo>
                  <a:lnTo>
                    <a:pt x="36106" y="134535"/>
                  </a:lnTo>
                  <a:lnTo>
                    <a:pt x="96104" y="90314"/>
                  </a:lnTo>
                  <a:lnTo>
                    <a:pt x="135374" y="70759"/>
                  </a:lnTo>
                  <a:lnTo>
                    <a:pt x="180153" y="53171"/>
                  </a:lnTo>
                  <a:lnTo>
                    <a:pt x="229940" y="37747"/>
                  </a:lnTo>
                  <a:lnTo>
                    <a:pt x="284232" y="24684"/>
                  </a:lnTo>
                  <a:lnTo>
                    <a:pt x="342526" y="14181"/>
                  </a:lnTo>
                  <a:lnTo>
                    <a:pt x="404320" y="6434"/>
                  </a:lnTo>
                  <a:lnTo>
                    <a:pt x="469115" y="1641"/>
                  </a:lnTo>
                  <a:lnTo>
                    <a:pt x="536389" y="0"/>
                  </a:lnTo>
                  <a:lnTo>
                    <a:pt x="603675" y="1641"/>
                  </a:lnTo>
                  <a:lnTo>
                    <a:pt x="668464" y="6434"/>
                  </a:lnTo>
                  <a:lnTo>
                    <a:pt x="730256" y="14181"/>
                  </a:lnTo>
                  <a:lnTo>
                    <a:pt x="788549" y="24684"/>
                  </a:lnTo>
                  <a:lnTo>
                    <a:pt x="842840" y="37747"/>
                  </a:lnTo>
                  <a:lnTo>
                    <a:pt x="892627" y="53171"/>
                  </a:lnTo>
                  <a:lnTo>
                    <a:pt x="937406" y="70759"/>
                  </a:lnTo>
                  <a:lnTo>
                    <a:pt x="976675" y="90315"/>
                  </a:lnTo>
                  <a:lnTo>
                    <a:pt x="1009932" y="111639"/>
                  </a:lnTo>
                  <a:lnTo>
                    <a:pt x="1056396" y="158806"/>
                  </a:lnTo>
                  <a:lnTo>
                    <a:pt x="1068599" y="184254"/>
                  </a:lnTo>
                  <a:lnTo>
                    <a:pt x="1072778" y="210682"/>
                  </a:lnTo>
                  <a:close/>
                </a:path>
                <a:path w="1073150" h="421639">
                  <a:moveTo>
                    <a:pt x="536388" y="421363"/>
                  </a:moveTo>
                  <a:lnTo>
                    <a:pt x="469105" y="419721"/>
                  </a:lnTo>
                  <a:lnTo>
                    <a:pt x="404316" y="414928"/>
                  </a:lnTo>
                  <a:lnTo>
                    <a:pt x="342523" y="407182"/>
                  </a:lnTo>
                  <a:lnTo>
                    <a:pt x="284229" y="396678"/>
                  </a:lnTo>
                  <a:lnTo>
                    <a:pt x="229938" y="383616"/>
                  </a:lnTo>
                  <a:lnTo>
                    <a:pt x="180151" y="368192"/>
                  </a:lnTo>
                  <a:lnTo>
                    <a:pt x="135372" y="350603"/>
                  </a:lnTo>
                  <a:lnTo>
                    <a:pt x="96103" y="331048"/>
                  </a:lnTo>
                  <a:lnTo>
                    <a:pt x="62846" y="309724"/>
                  </a:lnTo>
                  <a:lnTo>
                    <a:pt x="16381" y="262557"/>
                  </a:lnTo>
                  <a:lnTo>
                    <a:pt x="0" y="210681"/>
                  </a:lnTo>
                  <a:lnTo>
                    <a:pt x="1072778" y="210682"/>
                  </a:lnTo>
                  <a:lnTo>
                    <a:pt x="1056395" y="262557"/>
                  </a:lnTo>
                  <a:lnTo>
                    <a:pt x="1009931" y="309724"/>
                  </a:lnTo>
                  <a:lnTo>
                    <a:pt x="976674" y="331048"/>
                  </a:lnTo>
                  <a:lnTo>
                    <a:pt x="937405" y="350603"/>
                  </a:lnTo>
                  <a:lnTo>
                    <a:pt x="892625" y="368192"/>
                  </a:lnTo>
                  <a:lnTo>
                    <a:pt x="842839" y="383616"/>
                  </a:lnTo>
                  <a:lnTo>
                    <a:pt x="788547" y="396678"/>
                  </a:lnTo>
                  <a:lnTo>
                    <a:pt x="730254" y="407182"/>
                  </a:lnTo>
                  <a:lnTo>
                    <a:pt x="668461" y="414929"/>
                  </a:lnTo>
                  <a:lnTo>
                    <a:pt x="603672" y="419721"/>
                  </a:lnTo>
                  <a:lnTo>
                    <a:pt x="536388" y="421363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4451720" y="2344870"/>
              <a:ext cx="1073150" cy="421640"/>
            </a:xfrm>
            <a:custGeom>
              <a:rect l="l" t="t" r="r" b="b"/>
              <a:pathLst>
                <a:path w="1073150" h="421639">
                  <a:moveTo>
                    <a:pt x="1" y="210682"/>
                  </a:moveTo>
                  <a:lnTo>
                    <a:pt x="16383" y="158806"/>
                  </a:lnTo>
                  <a:lnTo>
                    <a:pt x="62847" y="111639"/>
                  </a:lnTo>
                  <a:lnTo>
                    <a:pt x="96104" y="90315"/>
                  </a:lnTo>
                  <a:lnTo>
                    <a:pt x="135373" y="70759"/>
                  </a:lnTo>
                  <a:lnTo>
                    <a:pt x="180152" y="53171"/>
                  </a:lnTo>
                  <a:lnTo>
                    <a:pt x="229939" y="37747"/>
                  </a:lnTo>
                  <a:lnTo>
                    <a:pt x="284230" y="24684"/>
                  </a:lnTo>
                  <a:lnTo>
                    <a:pt x="342524" y="14181"/>
                  </a:lnTo>
                  <a:lnTo>
                    <a:pt x="404316" y="6434"/>
                  </a:lnTo>
                  <a:lnTo>
                    <a:pt x="469106" y="1641"/>
                  </a:lnTo>
                  <a:lnTo>
                    <a:pt x="536389" y="0"/>
                  </a:lnTo>
                  <a:lnTo>
                    <a:pt x="603672" y="1641"/>
                  </a:lnTo>
                  <a:lnTo>
                    <a:pt x="668461" y="6434"/>
                  </a:lnTo>
                  <a:lnTo>
                    <a:pt x="730254" y="14181"/>
                  </a:lnTo>
                  <a:lnTo>
                    <a:pt x="788548" y="24684"/>
                  </a:lnTo>
                  <a:lnTo>
                    <a:pt x="842839" y="37747"/>
                  </a:lnTo>
                  <a:lnTo>
                    <a:pt x="892626" y="53171"/>
                  </a:lnTo>
                  <a:lnTo>
                    <a:pt x="937405" y="70759"/>
                  </a:lnTo>
                  <a:lnTo>
                    <a:pt x="976674" y="90314"/>
                  </a:lnTo>
                  <a:lnTo>
                    <a:pt x="1009931" y="111639"/>
                  </a:lnTo>
                  <a:lnTo>
                    <a:pt x="1056396" y="158806"/>
                  </a:lnTo>
                  <a:lnTo>
                    <a:pt x="1072778" y="210681"/>
                  </a:lnTo>
                  <a:lnTo>
                    <a:pt x="1068598" y="237109"/>
                  </a:lnTo>
                  <a:lnTo>
                    <a:pt x="1056395" y="262557"/>
                  </a:lnTo>
                  <a:lnTo>
                    <a:pt x="1009931" y="309724"/>
                  </a:lnTo>
                  <a:lnTo>
                    <a:pt x="976674" y="331048"/>
                  </a:lnTo>
                  <a:lnTo>
                    <a:pt x="937405" y="350603"/>
                  </a:lnTo>
                  <a:lnTo>
                    <a:pt x="892625" y="368192"/>
                  </a:lnTo>
                  <a:lnTo>
                    <a:pt x="842839" y="383616"/>
                  </a:lnTo>
                  <a:lnTo>
                    <a:pt x="788547" y="396678"/>
                  </a:lnTo>
                  <a:lnTo>
                    <a:pt x="730254" y="407182"/>
                  </a:lnTo>
                  <a:lnTo>
                    <a:pt x="668461" y="414929"/>
                  </a:lnTo>
                  <a:lnTo>
                    <a:pt x="603672" y="419721"/>
                  </a:lnTo>
                  <a:lnTo>
                    <a:pt x="536388" y="421363"/>
                  </a:lnTo>
                  <a:lnTo>
                    <a:pt x="469105" y="419721"/>
                  </a:lnTo>
                  <a:lnTo>
                    <a:pt x="404316" y="414928"/>
                  </a:lnTo>
                  <a:lnTo>
                    <a:pt x="342523" y="407182"/>
                  </a:lnTo>
                  <a:lnTo>
                    <a:pt x="284229" y="396678"/>
                  </a:lnTo>
                  <a:lnTo>
                    <a:pt x="229938" y="383616"/>
                  </a:lnTo>
                  <a:lnTo>
                    <a:pt x="180151" y="368192"/>
                  </a:lnTo>
                  <a:lnTo>
                    <a:pt x="135372" y="350603"/>
                  </a:lnTo>
                  <a:lnTo>
                    <a:pt x="96103" y="331048"/>
                  </a:lnTo>
                  <a:lnTo>
                    <a:pt x="62846" y="309724"/>
                  </a:lnTo>
                  <a:lnTo>
                    <a:pt x="16381" y="262557"/>
                  </a:lnTo>
                  <a:lnTo>
                    <a:pt x="0" y="21068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6" name="object 36"/>
          <p:cNvSpPr txBox="1"/>
          <p:nvPr/>
        </p:nvSpPr>
        <p:spPr>
          <a:xfrm>
            <a:off x="4670611" y="2456174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5">
                <a:latin typeface="Microsoft JhengHei"/>
                <a:cs typeface="Microsoft JhengHei"/>
              </a:rPr>
              <a:t>项目立项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1514475" y="1789701"/>
            <a:ext cx="6453505" cy="4922520"/>
            <a:chOff x="1514475" y="1789701"/>
            <a:chExt cx="6453505" cy="4922520"/>
          </a:xfrm>
        </p:grpSpPr>
        <p:sp>
          <p:nvSpPr>
            <p:cNvPr id="38" name="object 38"/>
            <p:cNvSpPr/>
            <p:nvPr/>
          </p:nvSpPr>
          <p:spPr>
            <a:xfrm>
              <a:off x="4789880" y="2824171"/>
              <a:ext cx="373380" cy="190500"/>
            </a:xfrm>
            <a:custGeom>
              <a:rect l="l" t="t" r="r" b="b"/>
              <a:pathLst>
                <a:path w="373379" h="190500">
                  <a:moveTo>
                    <a:pt x="186570" y="190491"/>
                  </a:moveTo>
                  <a:lnTo>
                    <a:pt x="0" y="0"/>
                  </a:lnTo>
                  <a:lnTo>
                    <a:pt x="373140" y="0"/>
                  </a:lnTo>
                  <a:lnTo>
                    <a:pt x="186570" y="190491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4789880" y="2824171"/>
              <a:ext cx="373380" cy="190500"/>
            </a:xfrm>
            <a:custGeom>
              <a:rect l="l" t="t" r="r" b="b"/>
              <a:pathLst>
                <a:path w="373379" h="190500">
                  <a:moveTo>
                    <a:pt x="0" y="0"/>
                  </a:moveTo>
                  <a:lnTo>
                    <a:pt x="373140" y="0"/>
                  </a:lnTo>
                  <a:lnTo>
                    <a:pt x="186570" y="190491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3728763" y="2147356"/>
              <a:ext cx="140335" cy="356870"/>
            </a:xfrm>
            <a:custGeom>
              <a:rect l="l" t="t" r="r" b="b"/>
              <a:pathLst>
                <a:path w="140335" h="356869">
                  <a:moveTo>
                    <a:pt x="69963" y="356403"/>
                  </a:moveTo>
                  <a:lnTo>
                    <a:pt x="0" y="277499"/>
                  </a:lnTo>
                  <a:lnTo>
                    <a:pt x="34981" y="277499"/>
                  </a:lnTo>
                  <a:lnTo>
                    <a:pt x="34981" y="0"/>
                  </a:lnTo>
                  <a:lnTo>
                    <a:pt x="104945" y="0"/>
                  </a:lnTo>
                  <a:lnTo>
                    <a:pt x="104945" y="277499"/>
                  </a:lnTo>
                  <a:lnTo>
                    <a:pt x="139927" y="277499"/>
                  </a:lnTo>
                  <a:lnTo>
                    <a:pt x="69963" y="356403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3728763" y="2147356"/>
              <a:ext cx="140335" cy="356870"/>
            </a:xfrm>
            <a:custGeom>
              <a:rect l="l" t="t" r="r" b="b"/>
              <a:pathLst>
                <a:path w="140335" h="356869">
                  <a:moveTo>
                    <a:pt x="0" y="277499"/>
                  </a:moveTo>
                  <a:lnTo>
                    <a:pt x="34981" y="277499"/>
                  </a:lnTo>
                  <a:lnTo>
                    <a:pt x="34981" y="0"/>
                  </a:lnTo>
                  <a:lnTo>
                    <a:pt x="104945" y="0"/>
                  </a:lnTo>
                  <a:lnTo>
                    <a:pt x="104945" y="277499"/>
                  </a:lnTo>
                  <a:lnTo>
                    <a:pt x="139927" y="277499"/>
                  </a:lnTo>
                  <a:lnTo>
                    <a:pt x="69963" y="356403"/>
                  </a:lnTo>
                  <a:lnTo>
                    <a:pt x="0" y="277499"/>
                  </a:lnTo>
                  <a:close/>
                </a:path>
              </a:pathLst>
            </a:custGeom>
            <a:ln w="9525">
              <a:solidFill>
                <a:srgbClr val="0000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2690967" y="1794463"/>
              <a:ext cx="140335" cy="356870"/>
            </a:xfrm>
            <a:custGeom>
              <a:rect l="l" t="t" r="r" b="b"/>
              <a:pathLst>
                <a:path w="140335" h="356869">
                  <a:moveTo>
                    <a:pt x="69963" y="356403"/>
                  </a:moveTo>
                  <a:lnTo>
                    <a:pt x="0" y="277499"/>
                  </a:lnTo>
                  <a:lnTo>
                    <a:pt x="34981" y="277499"/>
                  </a:lnTo>
                  <a:lnTo>
                    <a:pt x="34981" y="0"/>
                  </a:lnTo>
                  <a:lnTo>
                    <a:pt x="104945" y="0"/>
                  </a:lnTo>
                  <a:lnTo>
                    <a:pt x="104945" y="277499"/>
                  </a:lnTo>
                  <a:lnTo>
                    <a:pt x="139927" y="277499"/>
                  </a:lnTo>
                  <a:lnTo>
                    <a:pt x="69963" y="356403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2690967" y="1794463"/>
              <a:ext cx="140335" cy="356870"/>
            </a:xfrm>
            <a:custGeom>
              <a:rect l="l" t="t" r="r" b="b"/>
              <a:pathLst>
                <a:path w="140335" h="356869">
                  <a:moveTo>
                    <a:pt x="0" y="277499"/>
                  </a:moveTo>
                  <a:lnTo>
                    <a:pt x="34981" y="277499"/>
                  </a:lnTo>
                  <a:lnTo>
                    <a:pt x="34981" y="0"/>
                  </a:lnTo>
                  <a:lnTo>
                    <a:pt x="104945" y="0"/>
                  </a:lnTo>
                  <a:lnTo>
                    <a:pt x="104945" y="277499"/>
                  </a:lnTo>
                  <a:lnTo>
                    <a:pt x="139927" y="277499"/>
                  </a:lnTo>
                  <a:lnTo>
                    <a:pt x="69963" y="356403"/>
                  </a:lnTo>
                  <a:lnTo>
                    <a:pt x="0" y="277499"/>
                  </a:lnTo>
                  <a:close/>
                </a:path>
              </a:pathLst>
            </a:custGeom>
            <a:ln w="9525">
              <a:solidFill>
                <a:srgbClr val="0000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4883150" y="5541961"/>
              <a:ext cx="3079750" cy="192405"/>
            </a:xfrm>
            <a:custGeom>
              <a:rect l="l" t="t" r="r" b="b"/>
              <a:pathLst>
                <a:path w="3079750" h="192404">
                  <a:moveTo>
                    <a:pt x="3079750" y="192087"/>
                  </a:moveTo>
                  <a:lnTo>
                    <a:pt x="0" y="192087"/>
                  </a:lnTo>
                  <a:lnTo>
                    <a:pt x="0" y="0"/>
                  </a:lnTo>
                  <a:lnTo>
                    <a:pt x="3079750" y="0"/>
                  </a:lnTo>
                  <a:lnTo>
                    <a:pt x="3079750" y="192087"/>
                  </a:lnTo>
                  <a:close/>
                </a:path>
              </a:pathLst>
            </a:custGeom>
            <a:solidFill>
              <a:srgbClr val="CCE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4883150" y="5541961"/>
              <a:ext cx="3079750" cy="192405"/>
            </a:xfrm>
            <a:custGeom>
              <a:rect l="l" t="t" r="r" b="b"/>
              <a:pathLst>
                <a:path w="3079750" h="192404">
                  <a:moveTo>
                    <a:pt x="0" y="0"/>
                  </a:moveTo>
                  <a:lnTo>
                    <a:pt x="3079750" y="0"/>
                  </a:lnTo>
                  <a:lnTo>
                    <a:pt x="3079750" y="192087"/>
                  </a:lnTo>
                  <a:lnTo>
                    <a:pt x="0" y="19208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524000" y="5524499"/>
              <a:ext cx="3314700" cy="217804"/>
            </a:xfrm>
            <a:custGeom>
              <a:rect l="l" t="t" r="r" b="b"/>
              <a:pathLst>
                <a:path w="3314700" h="217802">
                  <a:moveTo>
                    <a:pt x="3314700" y="217487"/>
                  </a:moveTo>
                  <a:lnTo>
                    <a:pt x="0" y="217487"/>
                  </a:lnTo>
                  <a:lnTo>
                    <a:pt x="0" y="0"/>
                  </a:lnTo>
                  <a:lnTo>
                    <a:pt x="3314700" y="0"/>
                  </a:lnTo>
                  <a:lnTo>
                    <a:pt x="3314700" y="217487"/>
                  </a:lnTo>
                  <a:close/>
                </a:path>
              </a:pathLst>
            </a:custGeom>
            <a:solidFill>
              <a:srgbClr val="D9E9E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524000" y="5524499"/>
              <a:ext cx="3314700" cy="217804"/>
            </a:xfrm>
            <a:custGeom>
              <a:rect l="l" t="t" r="r" b="b"/>
              <a:pathLst>
                <a:path w="3314700" h="217802">
                  <a:moveTo>
                    <a:pt x="0" y="0"/>
                  </a:moveTo>
                  <a:lnTo>
                    <a:pt x="3314700" y="0"/>
                  </a:lnTo>
                  <a:lnTo>
                    <a:pt x="3314700" y="217487"/>
                  </a:lnTo>
                  <a:lnTo>
                    <a:pt x="0" y="217487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66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7402511" y="6192838"/>
              <a:ext cx="373380" cy="167005"/>
            </a:xfrm>
            <a:custGeom>
              <a:rect l="l" t="t" r="r" b="b"/>
              <a:pathLst>
                <a:path w="373379" h="167004">
                  <a:moveTo>
                    <a:pt x="186530" y="0"/>
                  </a:moveTo>
                  <a:lnTo>
                    <a:pt x="0" y="166688"/>
                  </a:lnTo>
                  <a:lnTo>
                    <a:pt x="373061" y="166688"/>
                  </a:lnTo>
                  <a:lnTo>
                    <a:pt x="186530" y="0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7402511" y="6192838"/>
              <a:ext cx="373380" cy="167005"/>
            </a:xfrm>
            <a:custGeom>
              <a:rect l="l" t="t" r="r" b="b"/>
              <a:pathLst>
                <a:path w="373379" h="167004">
                  <a:moveTo>
                    <a:pt x="0" y="166688"/>
                  </a:moveTo>
                  <a:lnTo>
                    <a:pt x="373061" y="166688"/>
                  </a:lnTo>
                  <a:lnTo>
                    <a:pt x="186530" y="0"/>
                  </a:lnTo>
                  <a:lnTo>
                    <a:pt x="0" y="16668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>
              <a:off x="7250110" y="6407147"/>
              <a:ext cx="654050" cy="300355"/>
            </a:xfrm>
            <a:custGeom>
              <a:rect l="l" t="t" r="r" b="b"/>
              <a:pathLst>
                <a:path w="654050" h="300354">
                  <a:moveTo>
                    <a:pt x="654048" y="150019"/>
                  </a:moveTo>
                  <a:lnTo>
                    <a:pt x="0" y="150019"/>
                  </a:lnTo>
                  <a:lnTo>
                    <a:pt x="6645" y="119784"/>
                  </a:lnTo>
                  <a:lnTo>
                    <a:pt x="55853" y="66141"/>
                  </a:lnTo>
                  <a:lnTo>
                    <a:pt x="95786" y="43939"/>
                  </a:lnTo>
                  <a:lnTo>
                    <a:pt x="144186" y="25620"/>
                  </a:lnTo>
                  <a:lnTo>
                    <a:pt x="199738" y="11789"/>
                  </a:lnTo>
                  <a:lnTo>
                    <a:pt x="261135" y="3047"/>
                  </a:lnTo>
                  <a:lnTo>
                    <a:pt x="327025" y="0"/>
                  </a:lnTo>
                  <a:lnTo>
                    <a:pt x="392937" y="3048"/>
                  </a:lnTo>
                  <a:lnTo>
                    <a:pt x="454320" y="11789"/>
                  </a:lnTo>
                  <a:lnTo>
                    <a:pt x="509869" y="25621"/>
                  </a:lnTo>
                  <a:lnTo>
                    <a:pt x="558268" y="43940"/>
                  </a:lnTo>
                  <a:lnTo>
                    <a:pt x="598200" y="66142"/>
                  </a:lnTo>
                  <a:lnTo>
                    <a:pt x="628351" y="91625"/>
                  </a:lnTo>
                  <a:lnTo>
                    <a:pt x="647406" y="119785"/>
                  </a:lnTo>
                  <a:lnTo>
                    <a:pt x="654048" y="150019"/>
                  </a:lnTo>
                  <a:close/>
                </a:path>
                <a:path w="654050" h="300354">
                  <a:moveTo>
                    <a:pt x="327025" y="300037"/>
                  </a:moveTo>
                  <a:lnTo>
                    <a:pt x="261117" y="296988"/>
                  </a:lnTo>
                  <a:lnTo>
                    <a:pt x="199731" y="288247"/>
                  </a:lnTo>
                  <a:lnTo>
                    <a:pt x="144181" y="274415"/>
                  </a:lnTo>
                  <a:lnTo>
                    <a:pt x="95783" y="256096"/>
                  </a:lnTo>
                  <a:lnTo>
                    <a:pt x="55850" y="233894"/>
                  </a:lnTo>
                  <a:lnTo>
                    <a:pt x="25699" y="208411"/>
                  </a:lnTo>
                  <a:lnTo>
                    <a:pt x="0" y="150016"/>
                  </a:lnTo>
                  <a:lnTo>
                    <a:pt x="654048" y="150019"/>
                  </a:lnTo>
                  <a:lnTo>
                    <a:pt x="628350" y="208412"/>
                  </a:lnTo>
                  <a:lnTo>
                    <a:pt x="598198" y="233895"/>
                  </a:lnTo>
                  <a:lnTo>
                    <a:pt x="558266" y="256097"/>
                  </a:lnTo>
                  <a:lnTo>
                    <a:pt x="509867" y="274416"/>
                  </a:lnTo>
                  <a:lnTo>
                    <a:pt x="454317" y="288247"/>
                  </a:lnTo>
                  <a:lnTo>
                    <a:pt x="392931" y="296989"/>
                  </a:lnTo>
                  <a:lnTo>
                    <a:pt x="327025" y="300037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7250110" y="6407147"/>
              <a:ext cx="654050" cy="300355"/>
            </a:xfrm>
            <a:custGeom>
              <a:rect l="l" t="t" r="r" b="b"/>
              <a:pathLst>
                <a:path w="654050" h="300354">
                  <a:moveTo>
                    <a:pt x="0" y="150019"/>
                  </a:moveTo>
                  <a:lnTo>
                    <a:pt x="25700" y="91625"/>
                  </a:lnTo>
                  <a:lnTo>
                    <a:pt x="55851" y="66142"/>
                  </a:lnTo>
                  <a:lnTo>
                    <a:pt x="95784" y="43940"/>
                  </a:lnTo>
                  <a:lnTo>
                    <a:pt x="144183" y="25621"/>
                  </a:lnTo>
                  <a:lnTo>
                    <a:pt x="199732" y="11789"/>
                  </a:lnTo>
                  <a:lnTo>
                    <a:pt x="261118" y="3048"/>
                  </a:lnTo>
                  <a:lnTo>
                    <a:pt x="327025" y="0"/>
                  </a:lnTo>
                  <a:lnTo>
                    <a:pt x="392931" y="3047"/>
                  </a:lnTo>
                  <a:lnTo>
                    <a:pt x="454317" y="11789"/>
                  </a:lnTo>
                  <a:lnTo>
                    <a:pt x="509867" y="25620"/>
                  </a:lnTo>
                  <a:lnTo>
                    <a:pt x="558266" y="43939"/>
                  </a:lnTo>
                  <a:lnTo>
                    <a:pt x="598199" y="66141"/>
                  </a:lnTo>
                  <a:lnTo>
                    <a:pt x="628350" y="91624"/>
                  </a:lnTo>
                  <a:lnTo>
                    <a:pt x="654050" y="150018"/>
                  </a:lnTo>
                  <a:lnTo>
                    <a:pt x="647405" y="180251"/>
                  </a:lnTo>
                  <a:lnTo>
                    <a:pt x="628350" y="208412"/>
                  </a:lnTo>
                  <a:lnTo>
                    <a:pt x="598198" y="233895"/>
                  </a:lnTo>
                  <a:lnTo>
                    <a:pt x="558266" y="256097"/>
                  </a:lnTo>
                  <a:lnTo>
                    <a:pt x="509867" y="274416"/>
                  </a:lnTo>
                  <a:lnTo>
                    <a:pt x="454317" y="288247"/>
                  </a:lnTo>
                  <a:lnTo>
                    <a:pt x="392931" y="296989"/>
                  </a:lnTo>
                  <a:lnTo>
                    <a:pt x="327025" y="300037"/>
                  </a:lnTo>
                  <a:lnTo>
                    <a:pt x="261117" y="296988"/>
                  </a:lnTo>
                  <a:lnTo>
                    <a:pt x="199731" y="288247"/>
                  </a:lnTo>
                  <a:lnTo>
                    <a:pt x="144181" y="274415"/>
                  </a:lnTo>
                  <a:lnTo>
                    <a:pt x="95783" y="256096"/>
                  </a:lnTo>
                  <a:lnTo>
                    <a:pt x="55850" y="233894"/>
                  </a:lnTo>
                  <a:lnTo>
                    <a:pt x="25699" y="208411"/>
                  </a:lnTo>
                  <a:lnTo>
                    <a:pt x="0" y="15001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2" name="object 52"/>
          <p:cNvSpPr txBox="1"/>
          <p:nvPr/>
        </p:nvSpPr>
        <p:spPr>
          <a:xfrm>
            <a:off x="6143625" y="5834062"/>
            <a:ext cx="1819275" cy="192405"/>
          </a:xfrm>
          <a:prstGeom prst="rect">
            <a:avLst/>
          </a:prstGeom>
          <a:solidFill>
            <a:srgbClr val="CCECFF"/>
          </a:solidFill>
          <a:ln w="9525">
            <a:solidFill>
              <a:srgbClr val="000000"/>
            </a:solidFill>
          </a:ln>
        </p:spPr>
        <p:txBody>
          <a:bodyPr vert="horz" wrap="square" lIns="0" tIns="4445" rIns="0" bIns="0" rtlCol="0">
            <a:spAutoFit/>
          </a:bodyPr>
          <a:lstStyle/>
          <a:p>
            <a:pPr marL="604520">
              <a:lnSpc>
                <a:spcPct val="100000"/>
              </a:lnSpc>
              <a:spcBef>
                <a:spcPts val="35"/>
              </a:spcBef>
            </a:pPr>
            <a:r>
              <a:rPr sz="1200" b="1" spc="-15">
                <a:latin typeface="Microsoft JhengHei"/>
                <a:cs typeface="Microsoft JhengHei"/>
              </a:rPr>
              <a:t>备件准备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7403304" y="6448819"/>
            <a:ext cx="3473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latin typeface="Arial"/>
                <a:cs typeface="Arial"/>
              </a:rPr>
              <a:t>SOP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54" name="object 54"/>
          <p:cNvGrpSpPr/>
          <p:nvPr/>
        </p:nvGrpSpPr>
        <p:grpSpPr>
          <a:xfrm>
            <a:off x="4972048" y="3303587"/>
            <a:ext cx="2621915" cy="2202180"/>
            <a:chOff x="4972048" y="3303587"/>
            <a:chExt cx="2621915" cy="2202180"/>
          </a:xfrm>
        </p:grpSpPr>
        <p:sp>
          <p:nvSpPr>
            <p:cNvPr id="55" name="object 55"/>
            <p:cNvSpPr/>
            <p:nvPr/>
          </p:nvSpPr>
          <p:spPr>
            <a:xfrm>
              <a:off x="4976800" y="3310115"/>
              <a:ext cx="2612390" cy="2190750"/>
            </a:xfrm>
            <a:custGeom>
              <a:rect l="l" t="t" r="r" b="b"/>
              <a:pathLst>
                <a:path w="2612390" h="2190750">
                  <a:moveTo>
                    <a:pt x="2612148" y="1668386"/>
                  </a:moveTo>
                  <a:lnTo>
                    <a:pt x="0" y="1668386"/>
                  </a:lnTo>
                  <a:lnTo>
                    <a:pt x="0" y="2190585"/>
                  </a:lnTo>
                  <a:lnTo>
                    <a:pt x="2612148" y="2190585"/>
                  </a:lnTo>
                  <a:lnTo>
                    <a:pt x="2612148" y="1668386"/>
                  </a:lnTo>
                  <a:close/>
                </a:path>
                <a:path w="2612390" h="2190750">
                  <a:moveTo>
                    <a:pt x="2612148" y="1287487"/>
                  </a:moveTo>
                  <a:lnTo>
                    <a:pt x="0" y="1287487"/>
                  </a:lnTo>
                  <a:lnTo>
                    <a:pt x="0" y="1506905"/>
                  </a:lnTo>
                  <a:lnTo>
                    <a:pt x="2612148" y="1506905"/>
                  </a:lnTo>
                  <a:lnTo>
                    <a:pt x="2612148" y="1287487"/>
                  </a:lnTo>
                  <a:close/>
                </a:path>
                <a:path w="2612390" h="2190750">
                  <a:moveTo>
                    <a:pt x="2612148" y="889038"/>
                  </a:moveTo>
                  <a:lnTo>
                    <a:pt x="0" y="889038"/>
                  </a:lnTo>
                  <a:lnTo>
                    <a:pt x="0" y="1095286"/>
                  </a:lnTo>
                  <a:lnTo>
                    <a:pt x="2612148" y="1095286"/>
                  </a:lnTo>
                  <a:lnTo>
                    <a:pt x="2612148" y="889038"/>
                  </a:lnTo>
                  <a:close/>
                </a:path>
                <a:path w="2612390" h="2190750">
                  <a:moveTo>
                    <a:pt x="2612148" y="0"/>
                  </a:moveTo>
                  <a:lnTo>
                    <a:pt x="0" y="0"/>
                  </a:lnTo>
                  <a:lnTo>
                    <a:pt x="0" y="696836"/>
                  </a:lnTo>
                  <a:lnTo>
                    <a:pt x="2612148" y="696836"/>
                  </a:lnTo>
                  <a:lnTo>
                    <a:pt x="2612148" y="0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6" name="object 56"/>
            <p:cNvSpPr/>
            <p:nvPr/>
          </p:nvSpPr>
          <p:spPr>
            <a:xfrm>
              <a:off x="4976811" y="3310105"/>
              <a:ext cx="2612390" cy="2190750"/>
            </a:xfrm>
            <a:custGeom>
              <a:rect l="l" t="t" r="r" b="b"/>
              <a:pathLst>
                <a:path w="2612390" h="2190750">
                  <a:moveTo>
                    <a:pt x="0" y="0"/>
                  </a:moveTo>
                  <a:lnTo>
                    <a:pt x="2612147" y="0"/>
                  </a:lnTo>
                  <a:lnTo>
                    <a:pt x="2612147" y="2190582"/>
                  </a:lnTo>
                  <a:lnTo>
                    <a:pt x="0" y="219058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7" name="object 57"/>
            <p:cNvSpPr/>
            <p:nvPr/>
          </p:nvSpPr>
          <p:spPr>
            <a:xfrm>
              <a:off x="4976811" y="3308350"/>
              <a:ext cx="1119505" cy="192405"/>
            </a:xfrm>
            <a:custGeom>
              <a:rect l="l" t="t" r="r" b="b"/>
              <a:pathLst>
                <a:path w="1119504" h="192404">
                  <a:moveTo>
                    <a:pt x="1119491" y="192202"/>
                  </a:moveTo>
                  <a:lnTo>
                    <a:pt x="0" y="192202"/>
                  </a:lnTo>
                  <a:lnTo>
                    <a:pt x="0" y="0"/>
                  </a:lnTo>
                  <a:lnTo>
                    <a:pt x="1119491" y="0"/>
                  </a:lnTo>
                  <a:lnTo>
                    <a:pt x="1119491" y="192202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8" name="object 58"/>
            <p:cNvSpPr/>
            <p:nvPr/>
          </p:nvSpPr>
          <p:spPr>
            <a:xfrm>
              <a:off x="4976811" y="3308350"/>
              <a:ext cx="1119505" cy="192405"/>
            </a:xfrm>
            <a:custGeom>
              <a:rect l="l" t="t" r="r" b="b"/>
              <a:pathLst>
                <a:path w="1119504" h="192404">
                  <a:moveTo>
                    <a:pt x="0" y="0"/>
                  </a:moveTo>
                  <a:lnTo>
                    <a:pt x="1119491" y="0"/>
                  </a:lnTo>
                  <a:lnTo>
                    <a:pt x="1119491" y="192202"/>
                  </a:lnTo>
                  <a:lnTo>
                    <a:pt x="0" y="19220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9" name="object 59"/>
            <p:cNvSpPr/>
            <p:nvPr/>
          </p:nvSpPr>
          <p:spPr>
            <a:xfrm>
              <a:off x="4976812" y="3636586"/>
              <a:ext cx="1959610" cy="192405"/>
            </a:xfrm>
            <a:custGeom>
              <a:rect l="l" t="t" r="r" b="b"/>
              <a:pathLst>
                <a:path w="1959607" h="192404">
                  <a:moveTo>
                    <a:pt x="1959110" y="192202"/>
                  </a:moveTo>
                  <a:lnTo>
                    <a:pt x="0" y="192202"/>
                  </a:lnTo>
                  <a:lnTo>
                    <a:pt x="0" y="0"/>
                  </a:lnTo>
                  <a:lnTo>
                    <a:pt x="1959110" y="0"/>
                  </a:lnTo>
                  <a:lnTo>
                    <a:pt x="1959110" y="192202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0" name="object 60"/>
            <p:cNvSpPr/>
            <p:nvPr/>
          </p:nvSpPr>
          <p:spPr>
            <a:xfrm>
              <a:off x="4976812" y="3636586"/>
              <a:ext cx="1959610" cy="192405"/>
            </a:xfrm>
            <a:custGeom>
              <a:rect l="l" t="t" r="r" b="b"/>
              <a:pathLst>
                <a:path w="1959607" h="192404">
                  <a:moveTo>
                    <a:pt x="0" y="0"/>
                  </a:moveTo>
                  <a:lnTo>
                    <a:pt x="1959110" y="0"/>
                  </a:lnTo>
                  <a:lnTo>
                    <a:pt x="1959110" y="192202"/>
                  </a:lnTo>
                  <a:lnTo>
                    <a:pt x="0" y="192202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1" name="object 61"/>
          <p:cNvSpPr txBox="1"/>
          <p:nvPr/>
        </p:nvSpPr>
        <p:spPr>
          <a:xfrm>
            <a:off x="3866993" y="2963192"/>
            <a:ext cx="2635885" cy="87376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200" b="1" spc="-10">
                <a:latin typeface="Microsoft JhengHei"/>
                <a:cs typeface="Microsoft JhengHei"/>
              </a:rPr>
              <a:t>项目可行性分析</a:t>
            </a:r>
            <a:endParaRPr sz="1200">
              <a:latin typeface="Microsoft JhengHei"/>
              <a:cs typeface="Microsoft JhengHei"/>
            </a:endParaRPr>
          </a:p>
          <a:p>
            <a:pPr marL="1364615">
              <a:lnSpc>
                <a:spcPct val="100000"/>
              </a:lnSpc>
              <a:spcBef>
                <a:spcPts val="610"/>
              </a:spcBef>
            </a:pPr>
            <a:r>
              <a:rPr sz="1200" b="1" spc="-15">
                <a:latin typeface="Microsoft JhengHei"/>
                <a:cs typeface="Microsoft JhengHei"/>
              </a:rPr>
              <a:t>项目筹划</a:t>
            </a:r>
            <a:endParaRPr sz="1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600">
              <a:latin typeface="Microsoft JhengHei"/>
              <a:cs typeface="Microsoft JhengHei"/>
            </a:endParaRPr>
          </a:p>
          <a:p>
            <a:pPr marL="1555750">
              <a:lnSpc>
                <a:spcPct val="100000"/>
              </a:lnSpc>
            </a:pPr>
            <a:r>
              <a:rPr sz="1200" b="1" spc="-10">
                <a:latin typeface="Microsoft JhengHei"/>
                <a:cs typeface="Microsoft JhengHei"/>
              </a:rPr>
              <a:t>产品设计和开发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62" name="object 62"/>
          <p:cNvGrpSpPr/>
          <p:nvPr/>
        </p:nvGrpSpPr>
        <p:grpSpPr>
          <a:xfrm>
            <a:off x="4972049" y="4002187"/>
            <a:ext cx="2621280" cy="201930"/>
            <a:chOff x="4972049" y="4002187"/>
            <a:chExt cx="2621280" cy="201930"/>
          </a:xfrm>
        </p:grpSpPr>
        <p:sp>
          <p:nvSpPr>
            <p:cNvPr id="63" name="object 63"/>
            <p:cNvSpPr/>
            <p:nvPr/>
          </p:nvSpPr>
          <p:spPr>
            <a:xfrm>
              <a:off x="4976812" y="4006949"/>
              <a:ext cx="2611755" cy="192405"/>
            </a:xfrm>
            <a:custGeom>
              <a:rect l="l" t="t" r="r" b="b"/>
              <a:pathLst>
                <a:path w="2611754" h="192404">
                  <a:moveTo>
                    <a:pt x="2611368" y="192202"/>
                  </a:moveTo>
                  <a:lnTo>
                    <a:pt x="0" y="192202"/>
                  </a:lnTo>
                  <a:lnTo>
                    <a:pt x="0" y="0"/>
                  </a:lnTo>
                  <a:lnTo>
                    <a:pt x="2611368" y="0"/>
                  </a:lnTo>
                  <a:lnTo>
                    <a:pt x="2611368" y="192202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4" name="object 64"/>
            <p:cNvSpPr/>
            <p:nvPr/>
          </p:nvSpPr>
          <p:spPr>
            <a:xfrm>
              <a:off x="4976812" y="4006949"/>
              <a:ext cx="2611755" cy="192405"/>
            </a:xfrm>
            <a:custGeom>
              <a:rect l="l" t="t" r="r" b="b"/>
              <a:pathLst>
                <a:path w="2611754" h="192404">
                  <a:moveTo>
                    <a:pt x="0" y="0"/>
                  </a:moveTo>
                  <a:lnTo>
                    <a:pt x="2611368" y="0"/>
                  </a:lnTo>
                  <a:lnTo>
                    <a:pt x="2611368" y="192202"/>
                  </a:lnTo>
                  <a:lnTo>
                    <a:pt x="0" y="19220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5" name="object 65"/>
          <p:cNvSpPr txBox="1"/>
          <p:nvPr/>
        </p:nvSpPr>
        <p:spPr>
          <a:xfrm>
            <a:off x="5736396" y="3999012"/>
            <a:ext cx="1092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Microsoft JhengHei"/>
                <a:cs typeface="Microsoft JhengHei"/>
              </a:rPr>
              <a:t>过程设计和开发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66" name="object 66"/>
          <p:cNvGrpSpPr/>
          <p:nvPr/>
        </p:nvGrpSpPr>
        <p:grpSpPr>
          <a:xfrm>
            <a:off x="4972049" y="4400634"/>
            <a:ext cx="2621280" cy="201930"/>
            <a:chOff x="4972049" y="4400634"/>
            <a:chExt cx="2621280" cy="201930"/>
          </a:xfrm>
        </p:grpSpPr>
        <p:sp>
          <p:nvSpPr>
            <p:cNvPr id="67" name="object 67"/>
            <p:cNvSpPr/>
            <p:nvPr/>
          </p:nvSpPr>
          <p:spPr>
            <a:xfrm>
              <a:off x="4976812" y="4405396"/>
              <a:ext cx="2611755" cy="192405"/>
            </a:xfrm>
            <a:custGeom>
              <a:rect l="l" t="t" r="r" b="b"/>
              <a:pathLst>
                <a:path w="2611754" h="192404">
                  <a:moveTo>
                    <a:pt x="2611368" y="192202"/>
                  </a:moveTo>
                  <a:lnTo>
                    <a:pt x="0" y="192202"/>
                  </a:lnTo>
                  <a:lnTo>
                    <a:pt x="0" y="0"/>
                  </a:lnTo>
                  <a:lnTo>
                    <a:pt x="2611368" y="0"/>
                  </a:lnTo>
                  <a:lnTo>
                    <a:pt x="2611368" y="192202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8" name="object 68"/>
            <p:cNvSpPr/>
            <p:nvPr/>
          </p:nvSpPr>
          <p:spPr>
            <a:xfrm>
              <a:off x="4976812" y="4405396"/>
              <a:ext cx="2611755" cy="192405"/>
            </a:xfrm>
            <a:custGeom>
              <a:rect l="l" t="t" r="r" b="b"/>
              <a:pathLst>
                <a:path w="2611754" h="192404">
                  <a:moveTo>
                    <a:pt x="0" y="0"/>
                  </a:moveTo>
                  <a:lnTo>
                    <a:pt x="2611368" y="0"/>
                  </a:lnTo>
                  <a:lnTo>
                    <a:pt x="2611368" y="192202"/>
                  </a:lnTo>
                  <a:lnTo>
                    <a:pt x="0" y="19220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9" name="object 69"/>
          <p:cNvSpPr txBox="1"/>
          <p:nvPr/>
        </p:nvSpPr>
        <p:spPr>
          <a:xfrm>
            <a:off x="5964996" y="439745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5">
                <a:latin typeface="Microsoft JhengHei"/>
                <a:cs typeface="Microsoft JhengHei"/>
              </a:rPr>
              <a:t>生产准备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70" name="object 70"/>
          <p:cNvGrpSpPr/>
          <p:nvPr/>
        </p:nvGrpSpPr>
        <p:grpSpPr>
          <a:xfrm>
            <a:off x="4972049" y="4812246"/>
            <a:ext cx="2995930" cy="571500"/>
            <a:chOff x="4972049" y="4812246"/>
            <a:chExt cx="2995930" cy="571500"/>
          </a:xfrm>
        </p:grpSpPr>
        <p:sp>
          <p:nvSpPr>
            <p:cNvPr id="71" name="object 71"/>
            <p:cNvSpPr/>
            <p:nvPr/>
          </p:nvSpPr>
          <p:spPr>
            <a:xfrm>
              <a:off x="4976812" y="4817008"/>
              <a:ext cx="2611755" cy="161925"/>
            </a:xfrm>
            <a:custGeom>
              <a:rect l="l" t="t" r="r" b="b"/>
              <a:pathLst>
                <a:path w="2611754" h="161925">
                  <a:moveTo>
                    <a:pt x="2611368" y="161485"/>
                  </a:moveTo>
                  <a:lnTo>
                    <a:pt x="0" y="161485"/>
                  </a:lnTo>
                  <a:lnTo>
                    <a:pt x="0" y="0"/>
                  </a:lnTo>
                  <a:lnTo>
                    <a:pt x="2611368" y="0"/>
                  </a:lnTo>
                  <a:lnTo>
                    <a:pt x="2611368" y="161485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2" name="object 72"/>
            <p:cNvSpPr/>
            <p:nvPr/>
          </p:nvSpPr>
          <p:spPr>
            <a:xfrm>
              <a:off x="4976812" y="4817008"/>
              <a:ext cx="2611755" cy="161925"/>
            </a:xfrm>
            <a:custGeom>
              <a:rect l="l" t="t" r="r" b="b"/>
              <a:pathLst>
                <a:path w="2611754" h="161925">
                  <a:moveTo>
                    <a:pt x="0" y="0"/>
                  </a:moveTo>
                  <a:lnTo>
                    <a:pt x="2611368" y="0"/>
                  </a:lnTo>
                  <a:lnTo>
                    <a:pt x="2611368" y="161485"/>
                  </a:lnTo>
                  <a:lnTo>
                    <a:pt x="0" y="16148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3" name="object 73"/>
            <p:cNvSpPr/>
            <p:nvPr/>
          </p:nvSpPr>
          <p:spPr>
            <a:xfrm>
              <a:off x="6096303" y="5186494"/>
              <a:ext cx="1866900" cy="192405"/>
            </a:xfrm>
            <a:custGeom>
              <a:rect l="l" t="t" r="r" b="b"/>
              <a:pathLst>
                <a:path w="1866900" h="192404">
                  <a:moveTo>
                    <a:pt x="1866596" y="192202"/>
                  </a:moveTo>
                  <a:lnTo>
                    <a:pt x="0" y="192202"/>
                  </a:lnTo>
                  <a:lnTo>
                    <a:pt x="0" y="0"/>
                  </a:lnTo>
                  <a:lnTo>
                    <a:pt x="1866596" y="0"/>
                  </a:lnTo>
                  <a:lnTo>
                    <a:pt x="1866596" y="192202"/>
                  </a:lnTo>
                  <a:close/>
                </a:path>
              </a:pathLst>
            </a:custGeom>
            <a:solidFill>
              <a:srgbClr val="FF99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4" name="object 74"/>
            <p:cNvSpPr/>
            <p:nvPr/>
          </p:nvSpPr>
          <p:spPr>
            <a:xfrm>
              <a:off x="6096303" y="5186494"/>
              <a:ext cx="1866900" cy="192405"/>
            </a:xfrm>
            <a:custGeom>
              <a:rect l="l" t="t" r="r" b="b"/>
              <a:pathLst>
                <a:path w="1866900" h="192404">
                  <a:moveTo>
                    <a:pt x="0" y="0"/>
                  </a:moveTo>
                  <a:lnTo>
                    <a:pt x="1866596" y="0"/>
                  </a:lnTo>
                  <a:lnTo>
                    <a:pt x="1866596" y="192202"/>
                  </a:lnTo>
                  <a:lnTo>
                    <a:pt x="0" y="19220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5" name="object 75"/>
          <p:cNvSpPr txBox="1"/>
          <p:nvPr/>
        </p:nvSpPr>
        <p:spPr>
          <a:xfrm>
            <a:off x="5495925" y="4808277"/>
            <a:ext cx="2080260" cy="9340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8630">
              <a:lnSpc>
                <a:spcPct val="100000"/>
              </a:lnSpc>
              <a:spcBef>
                <a:spcPts val="100"/>
              </a:spcBef>
            </a:pPr>
            <a:r>
              <a:rPr sz="1000" b="1" spc="-10">
                <a:latin typeface="Microsoft JhengHei"/>
                <a:cs typeface="Microsoft JhengHei"/>
              </a:rPr>
              <a:t>零部件采购</a:t>
            </a:r>
            <a:endParaRPr sz="1000">
              <a:latin typeface="Microsoft JhengHei"/>
              <a:cs typeface="Microsoft JhengHei"/>
            </a:endParaRPr>
          </a:p>
          <a:p>
            <a:pPr marL="12700" marR="5080" indent="987425">
              <a:lnSpc>
                <a:spcPct val="194400"/>
              </a:lnSpc>
              <a:spcBef>
                <a:spcPts val="355"/>
              </a:spcBef>
            </a:pPr>
            <a:r>
              <a:rPr sz="1200" b="1" spc="-10">
                <a:latin typeface="Microsoft JhengHei"/>
                <a:cs typeface="Microsoft JhengHei"/>
              </a:rPr>
              <a:t>产品与过程确认</a:t>
            </a:r>
            <a:r>
              <a:rPr sz="1200" b="1">
                <a:solidFill>
                  <a:srgbClr val="000066"/>
                </a:solidFill>
                <a:latin typeface="Microsoft JhengHei"/>
                <a:cs typeface="Microsoft JhengHei"/>
              </a:rPr>
              <a:t>营销与服务（国内、国际</a:t>
            </a:r>
            <a:r>
              <a:rPr sz="1200" b="1" spc="-50">
                <a:solidFill>
                  <a:srgbClr val="000066"/>
                </a:solidFill>
                <a:latin typeface="Microsoft JhengHei"/>
                <a:cs typeface="Microsoft JhengHei"/>
              </a:rPr>
              <a:t>）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76" name="object 76"/>
          <p:cNvGrpSpPr/>
          <p:nvPr/>
        </p:nvGrpSpPr>
        <p:grpSpPr>
          <a:xfrm>
            <a:off x="4933950" y="3282950"/>
            <a:ext cx="3415029" cy="2222500"/>
            <a:chOff x="4933950" y="3282950"/>
            <a:chExt cx="3415029" cy="2222500"/>
          </a:xfrm>
        </p:grpSpPr>
        <p:sp>
          <p:nvSpPr>
            <p:cNvPr id="77" name="object 77"/>
            <p:cNvSpPr/>
            <p:nvPr/>
          </p:nvSpPr>
          <p:spPr>
            <a:xfrm>
              <a:off x="4953000" y="3302000"/>
              <a:ext cx="2628900" cy="2184400"/>
            </a:xfrm>
            <a:custGeom>
              <a:rect l="l" t="t" r="r" b="b"/>
              <a:pathLst>
                <a:path w="2628900" h="2184400">
                  <a:moveTo>
                    <a:pt x="0" y="0"/>
                  </a:moveTo>
                  <a:lnTo>
                    <a:pt x="0" y="2184400"/>
                  </a:lnTo>
                </a:path>
                <a:path w="2628900" h="2184400">
                  <a:moveTo>
                    <a:pt x="2628900" y="0"/>
                  </a:moveTo>
                  <a:lnTo>
                    <a:pt x="2628900" y="2184400"/>
                  </a:lnTo>
                </a:path>
                <a:path w="2628900" h="2184400">
                  <a:moveTo>
                    <a:pt x="0" y="0"/>
                  </a:moveTo>
                  <a:lnTo>
                    <a:pt x="2628900" y="0"/>
                  </a:lnTo>
                </a:path>
                <a:path w="2628900" h="2184400">
                  <a:moveTo>
                    <a:pt x="0" y="2184400"/>
                  </a:moveTo>
                  <a:lnTo>
                    <a:pt x="2628900" y="2184400"/>
                  </a:lnTo>
                </a:path>
              </a:pathLst>
            </a:custGeom>
            <a:ln w="38100">
              <a:solidFill>
                <a:srgbClr val="33996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8" name="object 78"/>
            <p:cNvSpPr/>
            <p:nvPr/>
          </p:nvSpPr>
          <p:spPr>
            <a:xfrm>
              <a:off x="7773988" y="4945062"/>
              <a:ext cx="373380" cy="241300"/>
            </a:xfrm>
            <a:custGeom>
              <a:rect l="l" t="t" r="r" b="b"/>
              <a:pathLst>
                <a:path w="373379" h="241300">
                  <a:moveTo>
                    <a:pt x="186531" y="241300"/>
                  </a:moveTo>
                  <a:lnTo>
                    <a:pt x="0" y="0"/>
                  </a:lnTo>
                  <a:lnTo>
                    <a:pt x="373062" y="0"/>
                  </a:lnTo>
                  <a:lnTo>
                    <a:pt x="186531" y="241300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9" name="object 79"/>
            <p:cNvSpPr/>
            <p:nvPr/>
          </p:nvSpPr>
          <p:spPr>
            <a:xfrm>
              <a:off x="7773988" y="4945062"/>
              <a:ext cx="373380" cy="241300"/>
            </a:xfrm>
            <a:custGeom>
              <a:rect l="l" t="t" r="r" b="b"/>
              <a:pathLst>
                <a:path w="373379" h="241300">
                  <a:moveTo>
                    <a:pt x="0" y="0"/>
                  </a:moveTo>
                  <a:lnTo>
                    <a:pt x="373062" y="0"/>
                  </a:lnTo>
                  <a:lnTo>
                    <a:pt x="186531" y="2413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0" name="object 80"/>
            <p:cNvSpPr/>
            <p:nvPr/>
          </p:nvSpPr>
          <p:spPr>
            <a:xfrm>
              <a:off x="7643810" y="4448174"/>
              <a:ext cx="700405" cy="422275"/>
            </a:xfrm>
            <a:custGeom>
              <a:rect l="l" t="t" r="r" b="b"/>
              <a:pathLst>
                <a:path w="700404" h="422275">
                  <a:moveTo>
                    <a:pt x="350044" y="0"/>
                  </a:moveTo>
                  <a:close/>
                </a:path>
                <a:path w="700404" h="422275">
                  <a:moveTo>
                    <a:pt x="700088" y="211137"/>
                  </a:moveTo>
                  <a:lnTo>
                    <a:pt x="0" y="211137"/>
                  </a:lnTo>
                  <a:lnTo>
                    <a:pt x="4582" y="176889"/>
                  </a:lnTo>
                  <a:lnTo>
                    <a:pt x="39072" y="114107"/>
                  </a:lnTo>
                  <a:lnTo>
                    <a:pt x="67539" y="86442"/>
                  </a:lnTo>
                  <a:lnTo>
                    <a:pt x="102527" y="61840"/>
                  </a:lnTo>
                  <a:lnTo>
                    <a:pt x="143314" y="40736"/>
                  </a:lnTo>
                  <a:lnTo>
                    <a:pt x="189181" y="23566"/>
                  </a:lnTo>
                  <a:lnTo>
                    <a:pt x="239406" y="10763"/>
                  </a:lnTo>
                  <a:lnTo>
                    <a:pt x="293269" y="2763"/>
                  </a:lnTo>
                  <a:lnTo>
                    <a:pt x="350044" y="0"/>
                  </a:lnTo>
                  <a:lnTo>
                    <a:pt x="406824" y="2763"/>
                  </a:lnTo>
                  <a:lnTo>
                    <a:pt x="460686" y="10764"/>
                  </a:lnTo>
                  <a:lnTo>
                    <a:pt x="510910" y="23567"/>
                  </a:lnTo>
                  <a:lnTo>
                    <a:pt x="556776" y="40737"/>
                  </a:lnTo>
                  <a:lnTo>
                    <a:pt x="597563" y="61841"/>
                  </a:lnTo>
                  <a:lnTo>
                    <a:pt x="632550" y="86442"/>
                  </a:lnTo>
                  <a:lnTo>
                    <a:pt x="661017" y="114108"/>
                  </a:lnTo>
                  <a:lnTo>
                    <a:pt x="695506" y="176890"/>
                  </a:lnTo>
                  <a:lnTo>
                    <a:pt x="700088" y="211137"/>
                  </a:lnTo>
                  <a:close/>
                </a:path>
                <a:path w="700404" h="422275">
                  <a:moveTo>
                    <a:pt x="350044" y="422274"/>
                  </a:moveTo>
                  <a:lnTo>
                    <a:pt x="293265" y="419510"/>
                  </a:lnTo>
                  <a:lnTo>
                    <a:pt x="239403" y="411510"/>
                  </a:lnTo>
                  <a:lnTo>
                    <a:pt x="189179" y="398707"/>
                  </a:lnTo>
                  <a:lnTo>
                    <a:pt x="143312" y="381537"/>
                  </a:lnTo>
                  <a:lnTo>
                    <a:pt x="102525" y="360433"/>
                  </a:lnTo>
                  <a:lnTo>
                    <a:pt x="67538" y="335832"/>
                  </a:lnTo>
                  <a:lnTo>
                    <a:pt x="39071" y="308166"/>
                  </a:lnTo>
                  <a:lnTo>
                    <a:pt x="4581" y="245384"/>
                  </a:lnTo>
                  <a:lnTo>
                    <a:pt x="0" y="211136"/>
                  </a:lnTo>
                  <a:lnTo>
                    <a:pt x="700088" y="211137"/>
                  </a:lnTo>
                  <a:lnTo>
                    <a:pt x="682242" y="277872"/>
                  </a:lnTo>
                  <a:lnTo>
                    <a:pt x="632550" y="335832"/>
                  </a:lnTo>
                  <a:lnTo>
                    <a:pt x="597562" y="360433"/>
                  </a:lnTo>
                  <a:lnTo>
                    <a:pt x="556775" y="381537"/>
                  </a:lnTo>
                  <a:lnTo>
                    <a:pt x="510909" y="398707"/>
                  </a:lnTo>
                  <a:lnTo>
                    <a:pt x="460685" y="411510"/>
                  </a:lnTo>
                  <a:lnTo>
                    <a:pt x="406823" y="419511"/>
                  </a:lnTo>
                  <a:lnTo>
                    <a:pt x="350044" y="422274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1" name="object 81"/>
            <p:cNvSpPr/>
            <p:nvPr/>
          </p:nvSpPr>
          <p:spPr>
            <a:xfrm>
              <a:off x="7643810" y="4448174"/>
              <a:ext cx="700405" cy="422275"/>
            </a:xfrm>
            <a:custGeom>
              <a:rect l="l" t="t" r="r" b="b"/>
              <a:pathLst>
                <a:path w="700404" h="422275">
                  <a:moveTo>
                    <a:pt x="0" y="211137"/>
                  </a:moveTo>
                  <a:lnTo>
                    <a:pt x="17846" y="144402"/>
                  </a:lnTo>
                  <a:lnTo>
                    <a:pt x="67538" y="86442"/>
                  </a:lnTo>
                  <a:lnTo>
                    <a:pt x="102526" y="61841"/>
                  </a:lnTo>
                  <a:lnTo>
                    <a:pt x="143313" y="40737"/>
                  </a:lnTo>
                  <a:lnTo>
                    <a:pt x="189179" y="23567"/>
                  </a:lnTo>
                  <a:lnTo>
                    <a:pt x="239403" y="10764"/>
                  </a:lnTo>
                  <a:lnTo>
                    <a:pt x="293265" y="2763"/>
                  </a:lnTo>
                  <a:lnTo>
                    <a:pt x="350044" y="0"/>
                  </a:lnTo>
                  <a:lnTo>
                    <a:pt x="406822" y="2763"/>
                  </a:lnTo>
                  <a:lnTo>
                    <a:pt x="460684" y="10763"/>
                  </a:lnTo>
                  <a:lnTo>
                    <a:pt x="510909" y="23566"/>
                  </a:lnTo>
                  <a:lnTo>
                    <a:pt x="556775" y="40736"/>
                  </a:lnTo>
                  <a:lnTo>
                    <a:pt x="597562" y="61840"/>
                  </a:lnTo>
                  <a:lnTo>
                    <a:pt x="632549" y="86442"/>
                  </a:lnTo>
                  <a:lnTo>
                    <a:pt x="661016" y="114107"/>
                  </a:lnTo>
                  <a:lnTo>
                    <a:pt x="695506" y="176889"/>
                  </a:lnTo>
                  <a:lnTo>
                    <a:pt x="700088" y="211137"/>
                  </a:lnTo>
                  <a:lnTo>
                    <a:pt x="695506" y="245384"/>
                  </a:lnTo>
                  <a:lnTo>
                    <a:pt x="682242" y="277872"/>
                  </a:lnTo>
                  <a:lnTo>
                    <a:pt x="632550" y="335832"/>
                  </a:lnTo>
                  <a:lnTo>
                    <a:pt x="597562" y="360433"/>
                  </a:lnTo>
                  <a:lnTo>
                    <a:pt x="556775" y="381537"/>
                  </a:lnTo>
                  <a:lnTo>
                    <a:pt x="510909" y="398707"/>
                  </a:lnTo>
                  <a:lnTo>
                    <a:pt x="460685" y="411510"/>
                  </a:lnTo>
                  <a:lnTo>
                    <a:pt x="406823" y="419511"/>
                  </a:lnTo>
                  <a:lnTo>
                    <a:pt x="350044" y="422274"/>
                  </a:lnTo>
                  <a:lnTo>
                    <a:pt x="293265" y="419510"/>
                  </a:lnTo>
                  <a:lnTo>
                    <a:pt x="239403" y="411510"/>
                  </a:lnTo>
                  <a:lnTo>
                    <a:pt x="189179" y="398707"/>
                  </a:lnTo>
                  <a:lnTo>
                    <a:pt x="143312" y="381537"/>
                  </a:lnTo>
                  <a:lnTo>
                    <a:pt x="102525" y="360433"/>
                  </a:lnTo>
                  <a:lnTo>
                    <a:pt x="67538" y="335832"/>
                  </a:lnTo>
                  <a:lnTo>
                    <a:pt x="39071" y="308166"/>
                  </a:lnTo>
                  <a:lnTo>
                    <a:pt x="4581" y="245384"/>
                  </a:lnTo>
                  <a:lnTo>
                    <a:pt x="0" y="211137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2" name="object 82"/>
          <p:cNvSpPr txBox="1"/>
          <p:nvPr/>
        </p:nvSpPr>
        <p:spPr>
          <a:xfrm>
            <a:off x="7828755" y="4559934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5">
                <a:latin typeface="Microsoft JhengHei"/>
                <a:cs typeface="Microsoft JhengHei"/>
              </a:rPr>
              <a:t>终点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83" name="object 83"/>
          <p:cNvGrpSpPr/>
          <p:nvPr/>
        </p:nvGrpSpPr>
        <p:grpSpPr>
          <a:xfrm>
            <a:off x="7677149" y="3976687"/>
            <a:ext cx="709930" cy="384175"/>
            <a:chOff x="7677149" y="3976687"/>
            <a:chExt cx="709930" cy="384175"/>
          </a:xfrm>
        </p:grpSpPr>
        <p:sp>
          <p:nvSpPr>
            <p:cNvPr id="84" name="object 84"/>
            <p:cNvSpPr/>
            <p:nvPr/>
          </p:nvSpPr>
          <p:spPr>
            <a:xfrm>
              <a:off x="7681911" y="3981450"/>
              <a:ext cx="700405" cy="374650"/>
            </a:xfrm>
            <a:custGeom>
              <a:rect l="l" t="t" r="r" b="b"/>
              <a:pathLst>
                <a:path w="700404" h="374650">
                  <a:moveTo>
                    <a:pt x="700087" y="374650"/>
                  </a:moveTo>
                  <a:lnTo>
                    <a:pt x="0" y="374650"/>
                  </a:lnTo>
                  <a:lnTo>
                    <a:pt x="0" y="0"/>
                  </a:lnTo>
                  <a:lnTo>
                    <a:pt x="700087" y="0"/>
                  </a:lnTo>
                  <a:lnTo>
                    <a:pt x="700087" y="374650"/>
                  </a:lnTo>
                  <a:close/>
                </a:path>
              </a:pathLst>
            </a:custGeom>
            <a:solidFill>
              <a:srgbClr val="D9E9E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5" name="object 85"/>
            <p:cNvSpPr/>
            <p:nvPr/>
          </p:nvSpPr>
          <p:spPr>
            <a:xfrm>
              <a:off x="7681911" y="3981450"/>
              <a:ext cx="700405" cy="374650"/>
            </a:xfrm>
            <a:custGeom>
              <a:rect l="l" t="t" r="r" b="b"/>
              <a:pathLst>
                <a:path w="700404" h="374650">
                  <a:moveTo>
                    <a:pt x="0" y="0"/>
                  </a:moveTo>
                  <a:lnTo>
                    <a:pt x="700087" y="0"/>
                  </a:lnTo>
                  <a:lnTo>
                    <a:pt x="700087" y="374650"/>
                  </a:lnTo>
                  <a:lnTo>
                    <a:pt x="0" y="37465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6" name="object 86"/>
          <p:cNvSpPr txBox="1"/>
          <p:nvPr/>
        </p:nvSpPr>
        <p:spPr>
          <a:xfrm>
            <a:off x="7858124" y="3964540"/>
            <a:ext cx="3473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5">
                <a:latin typeface="Arial"/>
                <a:cs typeface="Arial"/>
              </a:rPr>
              <a:t>SOP</a:t>
            </a:r>
            <a:endParaRPr sz="1200">
              <a:latin typeface="Arial"/>
              <a:cs typeface="Arial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7748586" y="4147420"/>
            <a:ext cx="5670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后</a:t>
            </a:r>
            <a:r>
              <a:rPr sz="1200" b="1" spc="-10">
                <a:latin typeface="Arial"/>
                <a:cs typeface="Arial"/>
              </a:rPr>
              <a:t>3</a:t>
            </a:r>
            <a:r>
              <a:rPr sz="1200" b="1" spc="-25">
                <a:latin typeface="Microsoft JhengHei"/>
                <a:cs typeface="Microsoft JhengHei"/>
              </a:rPr>
              <a:t>个月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88" name="object 88"/>
          <p:cNvGrpSpPr/>
          <p:nvPr/>
        </p:nvGrpSpPr>
        <p:grpSpPr>
          <a:xfrm>
            <a:off x="6556212" y="2458720"/>
            <a:ext cx="990600" cy="828040"/>
            <a:chOff x="6556212" y="2458720"/>
            <a:chExt cx="990600" cy="828040"/>
          </a:xfrm>
        </p:grpSpPr>
        <p:sp>
          <p:nvSpPr>
            <p:cNvPr id="89" name="object 89"/>
            <p:cNvSpPr/>
            <p:nvPr/>
          </p:nvSpPr>
          <p:spPr>
            <a:xfrm>
              <a:off x="6556212" y="2874010"/>
              <a:ext cx="157480" cy="412750"/>
            </a:xfrm>
            <a:custGeom>
              <a:rect l="l" t="t" r="r" b="b"/>
              <a:pathLst>
                <a:path w="157479" h="412750">
                  <a:moveTo>
                    <a:pt x="115346" y="70076"/>
                  </a:moveTo>
                  <a:lnTo>
                    <a:pt x="0" y="408479"/>
                  </a:lnTo>
                  <a:lnTo>
                    <a:pt x="12020" y="412576"/>
                  </a:lnTo>
                  <a:lnTo>
                    <a:pt x="127367" y="74173"/>
                  </a:lnTo>
                  <a:lnTo>
                    <a:pt x="115346" y="70076"/>
                  </a:lnTo>
                  <a:close/>
                </a:path>
                <a:path w="157479" h="412750">
                  <a:moveTo>
                    <a:pt x="150076" y="30408"/>
                  </a:moveTo>
                  <a:lnTo>
                    <a:pt x="128868" y="30408"/>
                  </a:lnTo>
                  <a:lnTo>
                    <a:pt x="140888" y="34505"/>
                  </a:lnTo>
                  <a:lnTo>
                    <a:pt x="127367" y="74173"/>
                  </a:lnTo>
                  <a:lnTo>
                    <a:pt x="157419" y="84417"/>
                  </a:lnTo>
                  <a:lnTo>
                    <a:pt x="150076" y="30408"/>
                  </a:lnTo>
                  <a:close/>
                </a:path>
                <a:path w="157479" h="412750">
                  <a:moveTo>
                    <a:pt x="128868" y="30408"/>
                  </a:moveTo>
                  <a:lnTo>
                    <a:pt x="115346" y="70076"/>
                  </a:lnTo>
                  <a:lnTo>
                    <a:pt x="127367" y="74173"/>
                  </a:lnTo>
                  <a:lnTo>
                    <a:pt x="140888" y="34505"/>
                  </a:lnTo>
                  <a:lnTo>
                    <a:pt x="128868" y="30408"/>
                  </a:lnTo>
                  <a:close/>
                </a:path>
                <a:path w="157479" h="412750">
                  <a:moveTo>
                    <a:pt x="145942" y="0"/>
                  </a:moveTo>
                  <a:lnTo>
                    <a:pt x="85294" y="59833"/>
                  </a:lnTo>
                  <a:lnTo>
                    <a:pt x="115346" y="70076"/>
                  </a:lnTo>
                  <a:lnTo>
                    <a:pt x="128868" y="30408"/>
                  </a:lnTo>
                  <a:lnTo>
                    <a:pt x="150076" y="30408"/>
                  </a:lnTo>
                  <a:lnTo>
                    <a:pt x="14594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0" name="object 90"/>
            <p:cNvSpPr/>
            <p:nvPr/>
          </p:nvSpPr>
          <p:spPr>
            <a:xfrm>
              <a:off x="6702153" y="2463482"/>
              <a:ext cx="840105" cy="684530"/>
            </a:xfrm>
            <a:custGeom>
              <a:rect l="l" t="t" r="r" b="b"/>
              <a:pathLst>
                <a:path w="840103" h="684530">
                  <a:moveTo>
                    <a:pt x="419796" y="0"/>
                  </a:moveTo>
                  <a:close/>
                </a:path>
                <a:path w="840103" h="684530">
                  <a:moveTo>
                    <a:pt x="839592" y="342106"/>
                  </a:moveTo>
                  <a:lnTo>
                    <a:pt x="0" y="342106"/>
                  </a:lnTo>
                  <a:lnTo>
                    <a:pt x="3271" y="299193"/>
                  </a:lnTo>
                  <a:lnTo>
                    <a:pt x="12821" y="257870"/>
                  </a:lnTo>
                  <a:lnTo>
                    <a:pt x="28258" y="218459"/>
                  </a:lnTo>
                  <a:lnTo>
                    <a:pt x="49186" y="181280"/>
                  </a:lnTo>
                  <a:lnTo>
                    <a:pt x="75214" y="146653"/>
                  </a:lnTo>
                  <a:lnTo>
                    <a:pt x="105948" y="114899"/>
                  </a:lnTo>
                  <a:lnTo>
                    <a:pt x="140994" y="86339"/>
                  </a:lnTo>
                  <a:lnTo>
                    <a:pt x="179958" y="61293"/>
                  </a:lnTo>
                  <a:lnTo>
                    <a:pt x="222449" y="40082"/>
                  </a:lnTo>
                  <a:lnTo>
                    <a:pt x="268071" y="23027"/>
                  </a:lnTo>
                  <a:lnTo>
                    <a:pt x="316433" y="10448"/>
                  </a:lnTo>
                  <a:lnTo>
                    <a:pt x="367140" y="2665"/>
                  </a:lnTo>
                  <a:lnTo>
                    <a:pt x="419796" y="0"/>
                  </a:lnTo>
                  <a:lnTo>
                    <a:pt x="472454" y="2665"/>
                  </a:lnTo>
                  <a:lnTo>
                    <a:pt x="523161" y="10448"/>
                  </a:lnTo>
                  <a:lnTo>
                    <a:pt x="571522" y="23027"/>
                  </a:lnTo>
                  <a:lnTo>
                    <a:pt x="617144" y="40083"/>
                  </a:lnTo>
                  <a:lnTo>
                    <a:pt x="659635" y="61294"/>
                  </a:lnTo>
                  <a:lnTo>
                    <a:pt x="698599" y="86340"/>
                  </a:lnTo>
                  <a:lnTo>
                    <a:pt x="733645" y="114900"/>
                  </a:lnTo>
                  <a:lnTo>
                    <a:pt x="764379" y="146653"/>
                  </a:lnTo>
                  <a:lnTo>
                    <a:pt x="790406" y="181280"/>
                  </a:lnTo>
                  <a:lnTo>
                    <a:pt x="811335" y="218459"/>
                  </a:lnTo>
                  <a:lnTo>
                    <a:pt x="826771" y="257871"/>
                  </a:lnTo>
                  <a:lnTo>
                    <a:pt x="836321" y="299193"/>
                  </a:lnTo>
                  <a:lnTo>
                    <a:pt x="839592" y="342106"/>
                  </a:lnTo>
                  <a:close/>
                </a:path>
                <a:path w="840103" h="684530">
                  <a:moveTo>
                    <a:pt x="419796" y="684212"/>
                  </a:moveTo>
                  <a:lnTo>
                    <a:pt x="367138" y="681547"/>
                  </a:lnTo>
                  <a:lnTo>
                    <a:pt x="316432" y="673764"/>
                  </a:lnTo>
                  <a:lnTo>
                    <a:pt x="268070" y="661185"/>
                  </a:lnTo>
                  <a:lnTo>
                    <a:pt x="222448" y="644129"/>
                  </a:lnTo>
                  <a:lnTo>
                    <a:pt x="179958" y="622918"/>
                  </a:lnTo>
                  <a:lnTo>
                    <a:pt x="140993" y="597872"/>
                  </a:lnTo>
                  <a:lnTo>
                    <a:pt x="105947" y="569312"/>
                  </a:lnTo>
                  <a:lnTo>
                    <a:pt x="75213" y="537559"/>
                  </a:lnTo>
                  <a:lnTo>
                    <a:pt x="49186" y="502932"/>
                  </a:lnTo>
                  <a:lnTo>
                    <a:pt x="28257" y="465752"/>
                  </a:lnTo>
                  <a:lnTo>
                    <a:pt x="12821" y="426341"/>
                  </a:lnTo>
                  <a:lnTo>
                    <a:pt x="3270" y="385019"/>
                  </a:lnTo>
                  <a:lnTo>
                    <a:pt x="0" y="342106"/>
                  </a:lnTo>
                  <a:lnTo>
                    <a:pt x="839592" y="342106"/>
                  </a:lnTo>
                  <a:lnTo>
                    <a:pt x="836321" y="385019"/>
                  </a:lnTo>
                  <a:lnTo>
                    <a:pt x="826771" y="426341"/>
                  </a:lnTo>
                  <a:lnTo>
                    <a:pt x="811335" y="465753"/>
                  </a:lnTo>
                  <a:lnTo>
                    <a:pt x="790406" y="502932"/>
                  </a:lnTo>
                  <a:lnTo>
                    <a:pt x="764378" y="537559"/>
                  </a:lnTo>
                  <a:lnTo>
                    <a:pt x="733645" y="569312"/>
                  </a:lnTo>
                  <a:lnTo>
                    <a:pt x="698599" y="597872"/>
                  </a:lnTo>
                  <a:lnTo>
                    <a:pt x="659634" y="622918"/>
                  </a:lnTo>
                  <a:lnTo>
                    <a:pt x="617144" y="644129"/>
                  </a:lnTo>
                  <a:lnTo>
                    <a:pt x="571522" y="661185"/>
                  </a:lnTo>
                  <a:lnTo>
                    <a:pt x="523161" y="673764"/>
                  </a:lnTo>
                  <a:lnTo>
                    <a:pt x="472454" y="681547"/>
                  </a:lnTo>
                  <a:lnTo>
                    <a:pt x="419796" y="684212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1" name="object 91"/>
            <p:cNvSpPr/>
            <p:nvPr/>
          </p:nvSpPr>
          <p:spPr>
            <a:xfrm>
              <a:off x="6702153" y="2463482"/>
              <a:ext cx="840105" cy="684530"/>
            </a:xfrm>
            <a:custGeom>
              <a:rect l="l" t="t" r="r" b="b"/>
              <a:pathLst>
                <a:path w="840103" h="684530">
                  <a:moveTo>
                    <a:pt x="0" y="342106"/>
                  </a:moveTo>
                  <a:lnTo>
                    <a:pt x="3271" y="299193"/>
                  </a:lnTo>
                  <a:lnTo>
                    <a:pt x="12821" y="257871"/>
                  </a:lnTo>
                  <a:lnTo>
                    <a:pt x="28257" y="218459"/>
                  </a:lnTo>
                  <a:lnTo>
                    <a:pt x="49186" y="181280"/>
                  </a:lnTo>
                  <a:lnTo>
                    <a:pt x="75214" y="146653"/>
                  </a:lnTo>
                  <a:lnTo>
                    <a:pt x="105947" y="114900"/>
                  </a:lnTo>
                  <a:lnTo>
                    <a:pt x="140993" y="86340"/>
                  </a:lnTo>
                  <a:lnTo>
                    <a:pt x="179958" y="61294"/>
                  </a:lnTo>
                  <a:lnTo>
                    <a:pt x="222448" y="40083"/>
                  </a:lnTo>
                  <a:lnTo>
                    <a:pt x="268070" y="23027"/>
                  </a:lnTo>
                  <a:lnTo>
                    <a:pt x="316432" y="10448"/>
                  </a:lnTo>
                  <a:lnTo>
                    <a:pt x="367138" y="2665"/>
                  </a:lnTo>
                  <a:lnTo>
                    <a:pt x="419796" y="0"/>
                  </a:lnTo>
                  <a:lnTo>
                    <a:pt x="472454" y="2665"/>
                  </a:lnTo>
                  <a:lnTo>
                    <a:pt x="523160" y="10448"/>
                  </a:lnTo>
                  <a:lnTo>
                    <a:pt x="571521" y="23027"/>
                  </a:lnTo>
                  <a:lnTo>
                    <a:pt x="617144" y="40082"/>
                  </a:lnTo>
                  <a:lnTo>
                    <a:pt x="659634" y="61293"/>
                  </a:lnTo>
                  <a:lnTo>
                    <a:pt x="698599" y="86339"/>
                  </a:lnTo>
                  <a:lnTo>
                    <a:pt x="733645" y="114899"/>
                  </a:lnTo>
                  <a:lnTo>
                    <a:pt x="764378" y="146653"/>
                  </a:lnTo>
                  <a:lnTo>
                    <a:pt x="790406" y="181280"/>
                  </a:lnTo>
                  <a:lnTo>
                    <a:pt x="811335" y="218459"/>
                  </a:lnTo>
                  <a:lnTo>
                    <a:pt x="826771" y="257870"/>
                  </a:lnTo>
                  <a:lnTo>
                    <a:pt x="836321" y="299193"/>
                  </a:lnTo>
                  <a:lnTo>
                    <a:pt x="839592" y="342106"/>
                  </a:lnTo>
                  <a:lnTo>
                    <a:pt x="836321" y="385019"/>
                  </a:lnTo>
                  <a:lnTo>
                    <a:pt x="826771" y="426341"/>
                  </a:lnTo>
                  <a:lnTo>
                    <a:pt x="811335" y="465752"/>
                  </a:lnTo>
                  <a:lnTo>
                    <a:pt x="790406" y="502932"/>
                  </a:lnTo>
                  <a:lnTo>
                    <a:pt x="764378" y="537559"/>
                  </a:lnTo>
                  <a:lnTo>
                    <a:pt x="733645" y="569312"/>
                  </a:lnTo>
                  <a:lnTo>
                    <a:pt x="698599" y="597872"/>
                  </a:lnTo>
                  <a:lnTo>
                    <a:pt x="659634" y="622918"/>
                  </a:lnTo>
                  <a:lnTo>
                    <a:pt x="617144" y="644129"/>
                  </a:lnTo>
                  <a:lnTo>
                    <a:pt x="571522" y="661185"/>
                  </a:lnTo>
                  <a:lnTo>
                    <a:pt x="523161" y="673764"/>
                  </a:lnTo>
                  <a:lnTo>
                    <a:pt x="472455" y="681547"/>
                  </a:lnTo>
                  <a:lnTo>
                    <a:pt x="419796" y="684212"/>
                  </a:lnTo>
                  <a:lnTo>
                    <a:pt x="367138" y="681547"/>
                  </a:lnTo>
                  <a:lnTo>
                    <a:pt x="316432" y="673764"/>
                  </a:lnTo>
                  <a:lnTo>
                    <a:pt x="268070" y="661185"/>
                  </a:lnTo>
                  <a:lnTo>
                    <a:pt x="222448" y="644129"/>
                  </a:lnTo>
                  <a:lnTo>
                    <a:pt x="179958" y="622918"/>
                  </a:lnTo>
                  <a:lnTo>
                    <a:pt x="140993" y="597872"/>
                  </a:lnTo>
                  <a:lnTo>
                    <a:pt x="105947" y="569312"/>
                  </a:lnTo>
                  <a:lnTo>
                    <a:pt x="75214" y="537559"/>
                  </a:lnTo>
                  <a:lnTo>
                    <a:pt x="49186" y="502932"/>
                  </a:lnTo>
                  <a:lnTo>
                    <a:pt x="28257" y="465753"/>
                  </a:lnTo>
                  <a:lnTo>
                    <a:pt x="12821" y="426341"/>
                  </a:lnTo>
                  <a:lnTo>
                    <a:pt x="3270" y="385019"/>
                  </a:lnTo>
                  <a:lnTo>
                    <a:pt x="0" y="342106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2" name="object 92"/>
          <p:cNvSpPr txBox="1"/>
          <p:nvPr/>
        </p:nvSpPr>
        <p:spPr>
          <a:xfrm>
            <a:off x="6812410" y="2614771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5">
                <a:latin typeface="Microsoft JhengHei"/>
                <a:cs typeface="Microsoft JhengHei"/>
              </a:rPr>
              <a:t>产品实现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6812410" y="2797651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5">
                <a:latin typeface="Microsoft JhengHei"/>
                <a:cs typeface="Microsoft JhengHei"/>
              </a:rPr>
              <a:t>范围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94" name="object 94"/>
          <p:cNvGrpSpPr/>
          <p:nvPr/>
        </p:nvGrpSpPr>
        <p:grpSpPr>
          <a:xfrm>
            <a:off x="6125957" y="1363980"/>
            <a:ext cx="1700530" cy="1355725"/>
            <a:chOff x="6125957" y="1363980"/>
            <a:chExt cx="1700530" cy="1355725"/>
          </a:xfrm>
        </p:grpSpPr>
        <p:sp>
          <p:nvSpPr>
            <p:cNvPr id="95" name="object 95"/>
            <p:cNvSpPr/>
            <p:nvPr/>
          </p:nvSpPr>
          <p:spPr>
            <a:xfrm>
              <a:off x="6125957" y="2052955"/>
              <a:ext cx="576580" cy="666750"/>
            </a:xfrm>
            <a:custGeom>
              <a:rect l="l" t="t" r="r" b="b"/>
              <a:pathLst>
                <a:path w="576579" h="666750">
                  <a:moveTo>
                    <a:pt x="521611" y="53546"/>
                  </a:moveTo>
                  <a:lnTo>
                    <a:pt x="497571" y="32805"/>
                  </a:lnTo>
                  <a:lnTo>
                    <a:pt x="576197" y="0"/>
                  </a:lnTo>
                  <a:lnTo>
                    <a:pt x="570668" y="21813"/>
                  </a:lnTo>
                  <a:lnTo>
                    <a:pt x="548988" y="21813"/>
                  </a:lnTo>
                  <a:lnTo>
                    <a:pt x="521611" y="53546"/>
                  </a:lnTo>
                  <a:close/>
                </a:path>
                <a:path w="576579" h="666750">
                  <a:moveTo>
                    <a:pt x="531227" y="61842"/>
                  </a:moveTo>
                  <a:lnTo>
                    <a:pt x="521611" y="53546"/>
                  </a:lnTo>
                  <a:lnTo>
                    <a:pt x="548988" y="21813"/>
                  </a:lnTo>
                  <a:lnTo>
                    <a:pt x="558604" y="30109"/>
                  </a:lnTo>
                  <a:lnTo>
                    <a:pt x="531227" y="61842"/>
                  </a:lnTo>
                  <a:close/>
                </a:path>
                <a:path w="576579" h="666750">
                  <a:moveTo>
                    <a:pt x="555266" y="82582"/>
                  </a:moveTo>
                  <a:lnTo>
                    <a:pt x="531227" y="61842"/>
                  </a:lnTo>
                  <a:lnTo>
                    <a:pt x="558604" y="30109"/>
                  </a:lnTo>
                  <a:lnTo>
                    <a:pt x="548988" y="21813"/>
                  </a:lnTo>
                  <a:lnTo>
                    <a:pt x="570668" y="21813"/>
                  </a:lnTo>
                  <a:lnTo>
                    <a:pt x="555266" y="82582"/>
                  </a:lnTo>
                  <a:close/>
                </a:path>
                <a:path w="576579" h="666750">
                  <a:moveTo>
                    <a:pt x="9616" y="666430"/>
                  </a:moveTo>
                  <a:lnTo>
                    <a:pt x="0" y="658134"/>
                  </a:lnTo>
                  <a:lnTo>
                    <a:pt x="521611" y="53546"/>
                  </a:lnTo>
                  <a:lnTo>
                    <a:pt x="531227" y="61842"/>
                  </a:lnTo>
                  <a:lnTo>
                    <a:pt x="9616" y="66643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6" name="object 96"/>
            <p:cNvSpPr/>
            <p:nvPr/>
          </p:nvSpPr>
          <p:spPr>
            <a:xfrm>
              <a:off x="6562221" y="1368742"/>
              <a:ext cx="1259840" cy="821055"/>
            </a:xfrm>
            <a:custGeom>
              <a:rect l="l" t="t" r="r" b="b"/>
              <a:pathLst>
                <a:path w="1259840" h="821055">
                  <a:moveTo>
                    <a:pt x="1259388" y="410528"/>
                  </a:moveTo>
                  <a:lnTo>
                    <a:pt x="0" y="410528"/>
                  </a:lnTo>
                  <a:lnTo>
                    <a:pt x="2574" y="373161"/>
                  </a:lnTo>
                  <a:lnTo>
                    <a:pt x="22494" y="301392"/>
                  </a:lnTo>
                  <a:lnTo>
                    <a:pt x="60630" y="234543"/>
                  </a:lnTo>
                  <a:lnTo>
                    <a:pt x="85973" y="203326"/>
                  </a:lnTo>
                  <a:lnTo>
                    <a:pt x="115203" y="173773"/>
                  </a:lnTo>
                  <a:lnTo>
                    <a:pt x="148097" y="146029"/>
                  </a:lnTo>
                  <a:lnTo>
                    <a:pt x="184435" y="120240"/>
                  </a:lnTo>
                  <a:lnTo>
                    <a:pt x="223992" y="96550"/>
                  </a:lnTo>
                  <a:lnTo>
                    <a:pt x="266547" y="75105"/>
                  </a:lnTo>
                  <a:lnTo>
                    <a:pt x="311877" y="56048"/>
                  </a:lnTo>
                  <a:lnTo>
                    <a:pt x="359761" y="39526"/>
                  </a:lnTo>
                  <a:lnTo>
                    <a:pt x="409976" y="25683"/>
                  </a:lnTo>
                  <a:lnTo>
                    <a:pt x="462299" y="14664"/>
                  </a:lnTo>
                  <a:lnTo>
                    <a:pt x="516509" y="6614"/>
                  </a:lnTo>
                  <a:lnTo>
                    <a:pt x="572388" y="1677"/>
                  </a:lnTo>
                  <a:lnTo>
                    <a:pt x="629694" y="0"/>
                  </a:lnTo>
                  <a:lnTo>
                    <a:pt x="687011" y="1677"/>
                  </a:lnTo>
                  <a:lnTo>
                    <a:pt x="742884" y="6614"/>
                  </a:lnTo>
                  <a:lnTo>
                    <a:pt x="797093" y="14664"/>
                  </a:lnTo>
                  <a:lnTo>
                    <a:pt x="849416" y="25683"/>
                  </a:lnTo>
                  <a:lnTo>
                    <a:pt x="899630" y="39527"/>
                  </a:lnTo>
                  <a:lnTo>
                    <a:pt x="947513" y="56049"/>
                  </a:lnTo>
                  <a:lnTo>
                    <a:pt x="992844" y="75105"/>
                  </a:lnTo>
                  <a:lnTo>
                    <a:pt x="1035398" y="96551"/>
                  </a:lnTo>
                  <a:lnTo>
                    <a:pt x="1074955" y="120241"/>
                  </a:lnTo>
                  <a:lnTo>
                    <a:pt x="1111292" y="146030"/>
                  </a:lnTo>
                  <a:lnTo>
                    <a:pt x="1144187" y="173773"/>
                  </a:lnTo>
                  <a:lnTo>
                    <a:pt x="1173417" y="203326"/>
                  </a:lnTo>
                  <a:lnTo>
                    <a:pt x="1198760" y="234544"/>
                  </a:lnTo>
                  <a:lnTo>
                    <a:pt x="1219993" y="267281"/>
                  </a:lnTo>
                  <a:lnTo>
                    <a:pt x="1249243" y="336735"/>
                  </a:lnTo>
                  <a:lnTo>
                    <a:pt x="1256815" y="373161"/>
                  </a:lnTo>
                  <a:lnTo>
                    <a:pt x="1259388" y="410528"/>
                  </a:lnTo>
                  <a:close/>
                </a:path>
                <a:path w="1259840" h="821055">
                  <a:moveTo>
                    <a:pt x="629694" y="821054"/>
                  </a:moveTo>
                  <a:lnTo>
                    <a:pt x="572379" y="819376"/>
                  </a:lnTo>
                  <a:lnTo>
                    <a:pt x="516506" y="814440"/>
                  </a:lnTo>
                  <a:lnTo>
                    <a:pt x="462297" y="806390"/>
                  </a:lnTo>
                  <a:lnTo>
                    <a:pt x="409974" y="795370"/>
                  </a:lnTo>
                  <a:lnTo>
                    <a:pt x="359759" y="781527"/>
                  </a:lnTo>
                  <a:lnTo>
                    <a:pt x="311876" y="765005"/>
                  </a:lnTo>
                  <a:lnTo>
                    <a:pt x="266545" y="745949"/>
                  </a:lnTo>
                  <a:lnTo>
                    <a:pt x="223991" y="724503"/>
                  </a:lnTo>
                  <a:lnTo>
                    <a:pt x="184433" y="700813"/>
                  </a:lnTo>
                  <a:lnTo>
                    <a:pt x="148096" y="675024"/>
                  </a:lnTo>
                  <a:lnTo>
                    <a:pt x="115202" y="647281"/>
                  </a:lnTo>
                  <a:lnTo>
                    <a:pt x="85972" y="617728"/>
                  </a:lnTo>
                  <a:lnTo>
                    <a:pt x="60629" y="586510"/>
                  </a:lnTo>
                  <a:lnTo>
                    <a:pt x="39395" y="553773"/>
                  </a:lnTo>
                  <a:lnTo>
                    <a:pt x="10145" y="484319"/>
                  </a:lnTo>
                  <a:lnTo>
                    <a:pt x="0" y="410526"/>
                  </a:lnTo>
                  <a:lnTo>
                    <a:pt x="1259388" y="410528"/>
                  </a:lnTo>
                  <a:lnTo>
                    <a:pt x="1249243" y="484320"/>
                  </a:lnTo>
                  <a:lnTo>
                    <a:pt x="1219993" y="553773"/>
                  </a:lnTo>
                  <a:lnTo>
                    <a:pt x="1198759" y="586510"/>
                  </a:lnTo>
                  <a:lnTo>
                    <a:pt x="1173416" y="617728"/>
                  </a:lnTo>
                  <a:lnTo>
                    <a:pt x="1144186" y="647281"/>
                  </a:lnTo>
                  <a:lnTo>
                    <a:pt x="1111292" y="675025"/>
                  </a:lnTo>
                  <a:lnTo>
                    <a:pt x="1074955" y="700814"/>
                  </a:lnTo>
                  <a:lnTo>
                    <a:pt x="1035398" y="724503"/>
                  </a:lnTo>
                  <a:lnTo>
                    <a:pt x="992843" y="745949"/>
                  </a:lnTo>
                  <a:lnTo>
                    <a:pt x="947513" y="765005"/>
                  </a:lnTo>
                  <a:lnTo>
                    <a:pt x="899629" y="781528"/>
                  </a:lnTo>
                  <a:lnTo>
                    <a:pt x="849415" y="795371"/>
                  </a:lnTo>
                  <a:lnTo>
                    <a:pt x="797092" y="806390"/>
                  </a:lnTo>
                  <a:lnTo>
                    <a:pt x="742883" y="814440"/>
                  </a:lnTo>
                  <a:lnTo>
                    <a:pt x="687009" y="819377"/>
                  </a:lnTo>
                  <a:lnTo>
                    <a:pt x="629694" y="821054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7" name="object 97"/>
            <p:cNvSpPr/>
            <p:nvPr/>
          </p:nvSpPr>
          <p:spPr>
            <a:xfrm>
              <a:off x="6562221" y="1368742"/>
              <a:ext cx="1259840" cy="821055"/>
            </a:xfrm>
            <a:custGeom>
              <a:rect l="l" t="t" r="r" b="b"/>
              <a:pathLst>
                <a:path w="1259840" h="821055">
                  <a:moveTo>
                    <a:pt x="0" y="410528"/>
                  </a:moveTo>
                  <a:lnTo>
                    <a:pt x="10145" y="336735"/>
                  </a:lnTo>
                  <a:lnTo>
                    <a:pt x="39396" y="267281"/>
                  </a:lnTo>
                  <a:lnTo>
                    <a:pt x="60629" y="234544"/>
                  </a:lnTo>
                  <a:lnTo>
                    <a:pt x="85972" y="203326"/>
                  </a:lnTo>
                  <a:lnTo>
                    <a:pt x="115202" y="173773"/>
                  </a:lnTo>
                  <a:lnTo>
                    <a:pt x="148097" y="146030"/>
                  </a:lnTo>
                  <a:lnTo>
                    <a:pt x="184433" y="120241"/>
                  </a:lnTo>
                  <a:lnTo>
                    <a:pt x="223991" y="96551"/>
                  </a:lnTo>
                  <a:lnTo>
                    <a:pt x="266545" y="75105"/>
                  </a:lnTo>
                  <a:lnTo>
                    <a:pt x="311876" y="56049"/>
                  </a:lnTo>
                  <a:lnTo>
                    <a:pt x="359759" y="39527"/>
                  </a:lnTo>
                  <a:lnTo>
                    <a:pt x="409974" y="25683"/>
                  </a:lnTo>
                  <a:lnTo>
                    <a:pt x="462297" y="14664"/>
                  </a:lnTo>
                  <a:lnTo>
                    <a:pt x="516506" y="6614"/>
                  </a:lnTo>
                  <a:lnTo>
                    <a:pt x="572379" y="1677"/>
                  </a:lnTo>
                  <a:lnTo>
                    <a:pt x="629694" y="0"/>
                  </a:lnTo>
                  <a:lnTo>
                    <a:pt x="687009" y="1677"/>
                  </a:lnTo>
                  <a:lnTo>
                    <a:pt x="742882" y="6614"/>
                  </a:lnTo>
                  <a:lnTo>
                    <a:pt x="797091" y="14664"/>
                  </a:lnTo>
                  <a:lnTo>
                    <a:pt x="849414" y="25683"/>
                  </a:lnTo>
                  <a:lnTo>
                    <a:pt x="899629" y="39526"/>
                  </a:lnTo>
                  <a:lnTo>
                    <a:pt x="947512" y="56048"/>
                  </a:lnTo>
                  <a:lnTo>
                    <a:pt x="992843" y="75105"/>
                  </a:lnTo>
                  <a:lnTo>
                    <a:pt x="1035398" y="96550"/>
                  </a:lnTo>
                  <a:lnTo>
                    <a:pt x="1074955" y="120240"/>
                  </a:lnTo>
                  <a:lnTo>
                    <a:pt x="1111292" y="146029"/>
                  </a:lnTo>
                  <a:lnTo>
                    <a:pt x="1144186" y="173773"/>
                  </a:lnTo>
                  <a:lnTo>
                    <a:pt x="1173416" y="203326"/>
                  </a:lnTo>
                  <a:lnTo>
                    <a:pt x="1198759" y="234543"/>
                  </a:lnTo>
                  <a:lnTo>
                    <a:pt x="1219993" y="267281"/>
                  </a:lnTo>
                  <a:lnTo>
                    <a:pt x="1249243" y="336734"/>
                  </a:lnTo>
                  <a:lnTo>
                    <a:pt x="1259389" y="410527"/>
                  </a:lnTo>
                  <a:lnTo>
                    <a:pt x="1256814" y="447893"/>
                  </a:lnTo>
                  <a:lnTo>
                    <a:pt x="1249243" y="484320"/>
                  </a:lnTo>
                  <a:lnTo>
                    <a:pt x="1219993" y="553773"/>
                  </a:lnTo>
                  <a:lnTo>
                    <a:pt x="1198759" y="586510"/>
                  </a:lnTo>
                  <a:lnTo>
                    <a:pt x="1173416" y="617728"/>
                  </a:lnTo>
                  <a:lnTo>
                    <a:pt x="1144186" y="647281"/>
                  </a:lnTo>
                  <a:lnTo>
                    <a:pt x="1111292" y="675025"/>
                  </a:lnTo>
                  <a:lnTo>
                    <a:pt x="1074955" y="700814"/>
                  </a:lnTo>
                  <a:lnTo>
                    <a:pt x="1035398" y="724503"/>
                  </a:lnTo>
                  <a:lnTo>
                    <a:pt x="992843" y="745949"/>
                  </a:lnTo>
                  <a:lnTo>
                    <a:pt x="947513" y="765005"/>
                  </a:lnTo>
                  <a:lnTo>
                    <a:pt x="899629" y="781528"/>
                  </a:lnTo>
                  <a:lnTo>
                    <a:pt x="849415" y="795371"/>
                  </a:lnTo>
                  <a:lnTo>
                    <a:pt x="797092" y="806390"/>
                  </a:lnTo>
                  <a:lnTo>
                    <a:pt x="742883" y="814440"/>
                  </a:lnTo>
                  <a:lnTo>
                    <a:pt x="687009" y="819377"/>
                  </a:lnTo>
                  <a:lnTo>
                    <a:pt x="629694" y="821054"/>
                  </a:lnTo>
                  <a:lnTo>
                    <a:pt x="572379" y="819376"/>
                  </a:lnTo>
                  <a:lnTo>
                    <a:pt x="516506" y="814440"/>
                  </a:lnTo>
                  <a:lnTo>
                    <a:pt x="462297" y="806390"/>
                  </a:lnTo>
                  <a:lnTo>
                    <a:pt x="409974" y="795370"/>
                  </a:lnTo>
                  <a:lnTo>
                    <a:pt x="359759" y="781527"/>
                  </a:lnTo>
                  <a:lnTo>
                    <a:pt x="311876" y="765005"/>
                  </a:lnTo>
                  <a:lnTo>
                    <a:pt x="266545" y="745949"/>
                  </a:lnTo>
                  <a:lnTo>
                    <a:pt x="223991" y="724503"/>
                  </a:lnTo>
                  <a:lnTo>
                    <a:pt x="184433" y="700813"/>
                  </a:lnTo>
                  <a:lnTo>
                    <a:pt x="148096" y="675024"/>
                  </a:lnTo>
                  <a:lnTo>
                    <a:pt x="115202" y="647281"/>
                  </a:lnTo>
                  <a:lnTo>
                    <a:pt x="85972" y="617728"/>
                  </a:lnTo>
                  <a:lnTo>
                    <a:pt x="60629" y="586510"/>
                  </a:lnTo>
                  <a:lnTo>
                    <a:pt x="39395" y="553773"/>
                  </a:lnTo>
                  <a:lnTo>
                    <a:pt x="10145" y="484319"/>
                  </a:lnTo>
                  <a:lnTo>
                    <a:pt x="0" y="41052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8" name="object 98"/>
          <p:cNvSpPr txBox="1"/>
          <p:nvPr/>
        </p:nvSpPr>
        <p:spPr>
          <a:xfrm>
            <a:off x="6733956" y="1588453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Microsoft JhengHei"/>
                <a:cs typeface="Microsoft JhengHei"/>
              </a:rPr>
              <a:t>新产品开发项目管理范围</a:t>
            </a:r>
            <a:endParaRPr sz="1200">
              <a:latin typeface="Microsoft JhengHei"/>
              <a:cs typeface="Microsoft JhengHei"/>
            </a:endParaRPr>
          </a:p>
        </p:txBody>
      </p:sp>
      <p:grpSp>
        <p:nvGrpSpPr>
          <p:cNvPr id="99" name="object 99"/>
          <p:cNvGrpSpPr/>
          <p:nvPr/>
        </p:nvGrpSpPr>
        <p:grpSpPr>
          <a:xfrm>
            <a:off x="4307989" y="1227137"/>
            <a:ext cx="1979295" cy="1059180"/>
            <a:chOff x="4307989" y="1227137"/>
            <a:chExt cx="1979295" cy="1059180"/>
          </a:xfrm>
        </p:grpSpPr>
        <p:sp>
          <p:nvSpPr>
            <p:cNvPr id="100" name="object 100"/>
            <p:cNvSpPr/>
            <p:nvPr/>
          </p:nvSpPr>
          <p:spPr>
            <a:xfrm>
              <a:off x="4307989" y="1779270"/>
              <a:ext cx="715010" cy="507365"/>
            </a:xfrm>
            <a:custGeom>
              <a:rect l="l" t="t" r="r" b="b"/>
              <a:pathLst>
                <a:path w="715010" h="507364">
                  <a:moveTo>
                    <a:pt x="649053" y="38733"/>
                  </a:moveTo>
                  <a:lnTo>
                    <a:pt x="630752" y="12788"/>
                  </a:lnTo>
                  <a:lnTo>
                    <a:pt x="714981" y="0"/>
                  </a:lnTo>
                  <a:lnTo>
                    <a:pt x="707154" y="14575"/>
                  </a:lnTo>
                  <a:lnTo>
                    <a:pt x="683300" y="14575"/>
                  </a:lnTo>
                  <a:lnTo>
                    <a:pt x="649053" y="38733"/>
                  </a:lnTo>
                  <a:close/>
                </a:path>
                <a:path w="715010" h="507364">
                  <a:moveTo>
                    <a:pt x="656373" y="49110"/>
                  </a:moveTo>
                  <a:lnTo>
                    <a:pt x="649053" y="38733"/>
                  </a:lnTo>
                  <a:lnTo>
                    <a:pt x="683300" y="14575"/>
                  </a:lnTo>
                  <a:lnTo>
                    <a:pt x="690621" y="24953"/>
                  </a:lnTo>
                  <a:lnTo>
                    <a:pt x="656373" y="49110"/>
                  </a:lnTo>
                  <a:close/>
                </a:path>
                <a:path w="715010" h="507364">
                  <a:moveTo>
                    <a:pt x="674674" y="75055"/>
                  </a:moveTo>
                  <a:lnTo>
                    <a:pt x="656373" y="49110"/>
                  </a:lnTo>
                  <a:lnTo>
                    <a:pt x="690621" y="24953"/>
                  </a:lnTo>
                  <a:lnTo>
                    <a:pt x="683300" y="14575"/>
                  </a:lnTo>
                  <a:lnTo>
                    <a:pt x="707154" y="14575"/>
                  </a:lnTo>
                  <a:lnTo>
                    <a:pt x="674674" y="75055"/>
                  </a:lnTo>
                  <a:close/>
                </a:path>
                <a:path w="715010" h="507364">
                  <a:moveTo>
                    <a:pt x="7320" y="506944"/>
                  </a:moveTo>
                  <a:lnTo>
                    <a:pt x="0" y="496566"/>
                  </a:lnTo>
                  <a:lnTo>
                    <a:pt x="649053" y="38733"/>
                  </a:lnTo>
                  <a:lnTo>
                    <a:pt x="656373" y="49110"/>
                  </a:lnTo>
                  <a:lnTo>
                    <a:pt x="7320" y="50694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1" name="object 101"/>
            <p:cNvSpPr/>
            <p:nvPr/>
          </p:nvSpPr>
          <p:spPr>
            <a:xfrm>
              <a:off x="5022970" y="1231899"/>
              <a:ext cx="1259840" cy="821055"/>
            </a:xfrm>
            <a:custGeom>
              <a:rect l="l" t="t" r="r" b="b"/>
              <a:pathLst>
                <a:path w="1259839" h="821055">
                  <a:moveTo>
                    <a:pt x="1259388" y="410528"/>
                  </a:moveTo>
                  <a:lnTo>
                    <a:pt x="0" y="410528"/>
                  </a:lnTo>
                  <a:lnTo>
                    <a:pt x="2574" y="373161"/>
                  </a:lnTo>
                  <a:lnTo>
                    <a:pt x="22494" y="301392"/>
                  </a:lnTo>
                  <a:lnTo>
                    <a:pt x="60630" y="234543"/>
                  </a:lnTo>
                  <a:lnTo>
                    <a:pt x="85973" y="203326"/>
                  </a:lnTo>
                  <a:lnTo>
                    <a:pt x="115203" y="173773"/>
                  </a:lnTo>
                  <a:lnTo>
                    <a:pt x="148097" y="146029"/>
                  </a:lnTo>
                  <a:lnTo>
                    <a:pt x="184434" y="120240"/>
                  </a:lnTo>
                  <a:lnTo>
                    <a:pt x="223991" y="96550"/>
                  </a:lnTo>
                  <a:lnTo>
                    <a:pt x="266546" y="75105"/>
                  </a:lnTo>
                  <a:lnTo>
                    <a:pt x="311877" y="56048"/>
                  </a:lnTo>
                  <a:lnTo>
                    <a:pt x="359761" y="39526"/>
                  </a:lnTo>
                  <a:lnTo>
                    <a:pt x="409975" y="25683"/>
                  </a:lnTo>
                  <a:lnTo>
                    <a:pt x="462299" y="14664"/>
                  </a:lnTo>
                  <a:lnTo>
                    <a:pt x="516509" y="6614"/>
                  </a:lnTo>
                  <a:lnTo>
                    <a:pt x="572387" y="1677"/>
                  </a:lnTo>
                  <a:lnTo>
                    <a:pt x="629694" y="0"/>
                  </a:lnTo>
                  <a:lnTo>
                    <a:pt x="687011" y="1677"/>
                  </a:lnTo>
                  <a:lnTo>
                    <a:pt x="742884" y="6614"/>
                  </a:lnTo>
                  <a:lnTo>
                    <a:pt x="797093" y="14664"/>
                  </a:lnTo>
                  <a:lnTo>
                    <a:pt x="849415" y="25683"/>
                  </a:lnTo>
                  <a:lnTo>
                    <a:pt x="899630" y="39527"/>
                  </a:lnTo>
                  <a:lnTo>
                    <a:pt x="947513" y="56049"/>
                  </a:lnTo>
                  <a:lnTo>
                    <a:pt x="992844" y="75105"/>
                  </a:lnTo>
                  <a:lnTo>
                    <a:pt x="1035398" y="96551"/>
                  </a:lnTo>
                  <a:lnTo>
                    <a:pt x="1074955" y="120241"/>
                  </a:lnTo>
                  <a:lnTo>
                    <a:pt x="1111292" y="146030"/>
                  </a:lnTo>
                  <a:lnTo>
                    <a:pt x="1144187" y="173773"/>
                  </a:lnTo>
                  <a:lnTo>
                    <a:pt x="1173417" y="203326"/>
                  </a:lnTo>
                  <a:lnTo>
                    <a:pt x="1198759" y="234544"/>
                  </a:lnTo>
                  <a:lnTo>
                    <a:pt x="1219993" y="267281"/>
                  </a:lnTo>
                  <a:lnTo>
                    <a:pt x="1249243" y="336735"/>
                  </a:lnTo>
                  <a:lnTo>
                    <a:pt x="1256815" y="373161"/>
                  </a:lnTo>
                  <a:lnTo>
                    <a:pt x="1259388" y="410528"/>
                  </a:lnTo>
                  <a:close/>
                </a:path>
                <a:path w="1259839" h="821055">
                  <a:moveTo>
                    <a:pt x="629694" y="821054"/>
                  </a:moveTo>
                  <a:lnTo>
                    <a:pt x="572379" y="819376"/>
                  </a:lnTo>
                  <a:lnTo>
                    <a:pt x="516506" y="814440"/>
                  </a:lnTo>
                  <a:lnTo>
                    <a:pt x="462296" y="806390"/>
                  </a:lnTo>
                  <a:lnTo>
                    <a:pt x="409973" y="795370"/>
                  </a:lnTo>
                  <a:lnTo>
                    <a:pt x="359759" y="781527"/>
                  </a:lnTo>
                  <a:lnTo>
                    <a:pt x="311875" y="765005"/>
                  </a:lnTo>
                  <a:lnTo>
                    <a:pt x="266545" y="745949"/>
                  </a:lnTo>
                  <a:lnTo>
                    <a:pt x="223990" y="724503"/>
                  </a:lnTo>
                  <a:lnTo>
                    <a:pt x="184433" y="700813"/>
                  </a:lnTo>
                  <a:lnTo>
                    <a:pt x="148096" y="675024"/>
                  </a:lnTo>
                  <a:lnTo>
                    <a:pt x="115201" y="647281"/>
                  </a:lnTo>
                  <a:lnTo>
                    <a:pt x="85972" y="617728"/>
                  </a:lnTo>
                  <a:lnTo>
                    <a:pt x="60629" y="586510"/>
                  </a:lnTo>
                  <a:lnTo>
                    <a:pt x="39395" y="553773"/>
                  </a:lnTo>
                  <a:lnTo>
                    <a:pt x="10145" y="484319"/>
                  </a:lnTo>
                  <a:lnTo>
                    <a:pt x="0" y="410526"/>
                  </a:lnTo>
                  <a:lnTo>
                    <a:pt x="1259388" y="410528"/>
                  </a:lnTo>
                  <a:lnTo>
                    <a:pt x="1249243" y="484320"/>
                  </a:lnTo>
                  <a:lnTo>
                    <a:pt x="1219993" y="553773"/>
                  </a:lnTo>
                  <a:lnTo>
                    <a:pt x="1198759" y="586510"/>
                  </a:lnTo>
                  <a:lnTo>
                    <a:pt x="1173416" y="617728"/>
                  </a:lnTo>
                  <a:lnTo>
                    <a:pt x="1144186" y="647281"/>
                  </a:lnTo>
                  <a:lnTo>
                    <a:pt x="1111292" y="675025"/>
                  </a:lnTo>
                  <a:lnTo>
                    <a:pt x="1074955" y="700814"/>
                  </a:lnTo>
                  <a:lnTo>
                    <a:pt x="1035398" y="724503"/>
                  </a:lnTo>
                  <a:lnTo>
                    <a:pt x="992843" y="745949"/>
                  </a:lnTo>
                  <a:lnTo>
                    <a:pt x="947512" y="765005"/>
                  </a:lnTo>
                  <a:lnTo>
                    <a:pt x="899629" y="781528"/>
                  </a:lnTo>
                  <a:lnTo>
                    <a:pt x="849415" y="795371"/>
                  </a:lnTo>
                  <a:lnTo>
                    <a:pt x="797092" y="806390"/>
                  </a:lnTo>
                  <a:lnTo>
                    <a:pt x="742882" y="814440"/>
                  </a:lnTo>
                  <a:lnTo>
                    <a:pt x="687009" y="819377"/>
                  </a:lnTo>
                  <a:lnTo>
                    <a:pt x="629694" y="821054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2" name="object 102"/>
            <p:cNvSpPr/>
            <p:nvPr/>
          </p:nvSpPr>
          <p:spPr>
            <a:xfrm>
              <a:off x="5022970" y="1231899"/>
              <a:ext cx="1259840" cy="821055"/>
            </a:xfrm>
            <a:custGeom>
              <a:rect l="l" t="t" r="r" b="b"/>
              <a:pathLst>
                <a:path w="1259839" h="821055">
                  <a:moveTo>
                    <a:pt x="0" y="410528"/>
                  </a:moveTo>
                  <a:lnTo>
                    <a:pt x="10145" y="336735"/>
                  </a:lnTo>
                  <a:lnTo>
                    <a:pt x="39396" y="267281"/>
                  </a:lnTo>
                  <a:lnTo>
                    <a:pt x="60629" y="234544"/>
                  </a:lnTo>
                  <a:lnTo>
                    <a:pt x="85972" y="203326"/>
                  </a:lnTo>
                  <a:lnTo>
                    <a:pt x="115202" y="173773"/>
                  </a:lnTo>
                  <a:lnTo>
                    <a:pt x="148096" y="146030"/>
                  </a:lnTo>
                  <a:lnTo>
                    <a:pt x="184433" y="120241"/>
                  </a:lnTo>
                  <a:lnTo>
                    <a:pt x="223990" y="96551"/>
                  </a:lnTo>
                  <a:lnTo>
                    <a:pt x="266545" y="75105"/>
                  </a:lnTo>
                  <a:lnTo>
                    <a:pt x="311876" y="56049"/>
                  </a:lnTo>
                  <a:lnTo>
                    <a:pt x="359759" y="39527"/>
                  </a:lnTo>
                  <a:lnTo>
                    <a:pt x="409973" y="25683"/>
                  </a:lnTo>
                  <a:lnTo>
                    <a:pt x="462296" y="14664"/>
                  </a:lnTo>
                  <a:lnTo>
                    <a:pt x="516506" y="6614"/>
                  </a:lnTo>
                  <a:lnTo>
                    <a:pt x="572379" y="1677"/>
                  </a:lnTo>
                  <a:lnTo>
                    <a:pt x="629694" y="0"/>
                  </a:lnTo>
                  <a:lnTo>
                    <a:pt x="687008" y="1677"/>
                  </a:lnTo>
                  <a:lnTo>
                    <a:pt x="742882" y="6614"/>
                  </a:lnTo>
                  <a:lnTo>
                    <a:pt x="797091" y="14664"/>
                  </a:lnTo>
                  <a:lnTo>
                    <a:pt x="849414" y="25683"/>
                  </a:lnTo>
                  <a:lnTo>
                    <a:pt x="899629" y="39526"/>
                  </a:lnTo>
                  <a:lnTo>
                    <a:pt x="947512" y="56048"/>
                  </a:lnTo>
                  <a:lnTo>
                    <a:pt x="992843" y="75105"/>
                  </a:lnTo>
                  <a:lnTo>
                    <a:pt x="1035397" y="96550"/>
                  </a:lnTo>
                  <a:lnTo>
                    <a:pt x="1074955" y="120240"/>
                  </a:lnTo>
                  <a:lnTo>
                    <a:pt x="1111292" y="146029"/>
                  </a:lnTo>
                  <a:lnTo>
                    <a:pt x="1144186" y="173773"/>
                  </a:lnTo>
                  <a:lnTo>
                    <a:pt x="1173416" y="203326"/>
                  </a:lnTo>
                  <a:lnTo>
                    <a:pt x="1198759" y="234543"/>
                  </a:lnTo>
                  <a:lnTo>
                    <a:pt x="1219993" y="267281"/>
                  </a:lnTo>
                  <a:lnTo>
                    <a:pt x="1249243" y="336734"/>
                  </a:lnTo>
                  <a:lnTo>
                    <a:pt x="1259388" y="410527"/>
                  </a:lnTo>
                  <a:lnTo>
                    <a:pt x="1256814" y="447893"/>
                  </a:lnTo>
                  <a:lnTo>
                    <a:pt x="1249243" y="484320"/>
                  </a:lnTo>
                  <a:lnTo>
                    <a:pt x="1219993" y="553773"/>
                  </a:lnTo>
                  <a:lnTo>
                    <a:pt x="1198759" y="586510"/>
                  </a:lnTo>
                  <a:lnTo>
                    <a:pt x="1173416" y="617728"/>
                  </a:lnTo>
                  <a:lnTo>
                    <a:pt x="1144186" y="647281"/>
                  </a:lnTo>
                  <a:lnTo>
                    <a:pt x="1111292" y="675025"/>
                  </a:lnTo>
                  <a:lnTo>
                    <a:pt x="1074955" y="700814"/>
                  </a:lnTo>
                  <a:lnTo>
                    <a:pt x="1035398" y="724503"/>
                  </a:lnTo>
                  <a:lnTo>
                    <a:pt x="992843" y="745949"/>
                  </a:lnTo>
                  <a:lnTo>
                    <a:pt x="947512" y="765005"/>
                  </a:lnTo>
                  <a:lnTo>
                    <a:pt x="899629" y="781528"/>
                  </a:lnTo>
                  <a:lnTo>
                    <a:pt x="849415" y="795371"/>
                  </a:lnTo>
                  <a:lnTo>
                    <a:pt x="797092" y="806390"/>
                  </a:lnTo>
                  <a:lnTo>
                    <a:pt x="742882" y="814440"/>
                  </a:lnTo>
                  <a:lnTo>
                    <a:pt x="687009" y="819377"/>
                  </a:lnTo>
                  <a:lnTo>
                    <a:pt x="629694" y="821054"/>
                  </a:lnTo>
                  <a:lnTo>
                    <a:pt x="572379" y="819376"/>
                  </a:lnTo>
                  <a:lnTo>
                    <a:pt x="516506" y="814440"/>
                  </a:lnTo>
                  <a:lnTo>
                    <a:pt x="462296" y="806390"/>
                  </a:lnTo>
                  <a:lnTo>
                    <a:pt x="409973" y="795370"/>
                  </a:lnTo>
                  <a:lnTo>
                    <a:pt x="359759" y="781527"/>
                  </a:lnTo>
                  <a:lnTo>
                    <a:pt x="311875" y="765005"/>
                  </a:lnTo>
                  <a:lnTo>
                    <a:pt x="266545" y="745949"/>
                  </a:lnTo>
                  <a:lnTo>
                    <a:pt x="223990" y="724503"/>
                  </a:lnTo>
                  <a:lnTo>
                    <a:pt x="184433" y="700813"/>
                  </a:lnTo>
                  <a:lnTo>
                    <a:pt x="148096" y="675024"/>
                  </a:lnTo>
                  <a:lnTo>
                    <a:pt x="115201" y="647281"/>
                  </a:lnTo>
                  <a:lnTo>
                    <a:pt x="85972" y="617728"/>
                  </a:lnTo>
                  <a:lnTo>
                    <a:pt x="60629" y="586510"/>
                  </a:lnTo>
                  <a:lnTo>
                    <a:pt x="39395" y="553773"/>
                  </a:lnTo>
                  <a:lnTo>
                    <a:pt x="10145" y="484319"/>
                  </a:lnTo>
                  <a:lnTo>
                    <a:pt x="0" y="41052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3" name="object 103"/>
          <p:cNvSpPr txBox="1"/>
          <p:nvPr/>
        </p:nvSpPr>
        <p:spPr>
          <a:xfrm>
            <a:off x="5194704" y="1451610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Microsoft JhengHei"/>
                <a:cs typeface="Microsoft JhengHei"/>
              </a:rPr>
              <a:t>新产品开发基本程序范围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04" name="object 104"/>
          <p:cNvSpPr/>
          <p:nvPr/>
        </p:nvSpPr>
        <p:spPr>
          <a:xfrm>
            <a:off x="965200" y="774699"/>
            <a:ext cx="1679575" cy="274320"/>
          </a:xfrm>
          <a:custGeom>
            <a:rect l="l" t="t" r="r" b="b"/>
            <a:pathLst>
              <a:path w="1679575" h="274319">
                <a:moveTo>
                  <a:pt x="0" y="0"/>
                </a:moveTo>
                <a:lnTo>
                  <a:pt x="1205491" y="0"/>
                </a:lnTo>
                <a:lnTo>
                  <a:pt x="1679298" y="136877"/>
                </a:lnTo>
                <a:lnTo>
                  <a:pt x="1205491" y="273755"/>
                </a:lnTo>
                <a:lnTo>
                  <a:pt x="0" y="273755"/>
                </a:lnTo>
                <a:lnTo>
                  <a:pt x="473807" y="136877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>
            <a:off x="5723213" y="774699"/>
            <a:ext cx="1679575" cy="274320"/>
          </a:xfrm>
          <a:custGeom>
            <a:rect l="l" t="t" r="r" b="b"/>
            <a:pathLst>
              <a:path w="1679575" h="274319">
                <a:moveTo>
                  <a:pt x="0" y="0"/>
                </a:moveTo>
                <a:lnTo>
                  <a:pt x="1205490" y="0"/>
                </a:lnTo>
                <a:lnTo>
                  <a:pt x="1679299" y="136877"/>
                </a:lnTo>
                <a:lnTo>
                  <a:pt x="1205490" y="273755"/>
                </a:lnTo>
                <a:lnTo>
                  <a:pt x="0" y="273755"/>
                </a:lnTo>
                <a:lnTo>
                  <a:pt x="473807" y="136877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 txBox="1"/>
          <p:nvPr/>
        </p:nvSpPr>
        <p:spPr>
          <a:xfrm>
            <a:off x="2994352" y="774700"/>
            <a:ext cx="2379345" cy="30797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r>
              <a:rPr sz="1300" b="1">
                <a:latin typeface="Microsoft JhengHei"/>
                <a:cs typeface="Microsoft JhengHei"/>
              </a:rPr>
              <a:t>预开发（连续过程）</a:t>
            </a:r>
            <a:r>
              <a:rPr sz="1300" b="1" spc="-10">
                <a:latin typeface="Microsoft JhengHei"/>
                <a:cs typeface="Microsoft JhengHei"/>
              </a:rPr>
              <a:t>、技术革新</a:t>
            </a:r>
            <a:endParaRPr sz="13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19112" y="1433512"/>
          <a:ext cx="8181975" cy="50609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66800"/>
                <a:gridCol w="7086600"/>
              </a:tblGrid>
              <a:tr h="560070">
                <a:tc>
                  <a:txBody>
                    <a:bodyPr vert="horz" wrap="square"/>
                    <a:lstStyle/>
                    <a:p>
                      <a:pPr marL="177165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名词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774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3705" indent="-342900">
                        <a:lnSpc>
                          <a:spcPct val="100000"/>
                        </a:lnSpc>
                        <a:spcBef>
                          <a:spcPts val="610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10">
                          <a:latin typeface="宋体"/>
                          <a:cs typeface="宋体"/>
                        </a:rPr>
                        <a:t>原则白车身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774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07848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355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定义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3705" marR="244475" indent="-342900" algn="just">
                        <a:lnSpc>
                          <a:spcPct val="100000"/>
                        </a:lnSpc>
                        <a:spcBef>
                          <a:spcPts val="445"/>
                        </a:spcBef>
                        <a:buSzPct val="101785"/>
                        <a:buFont typeface="Times New Roman"/>
                        <a:buChar char="•"/>
                        <a:tabLst>
                          <a:tab pos="434340"/>
                        </a:tabLst>
                      </a:pPr>
                      <a:r>
                        <a:rPr sz="2800">
                          <a:latin typeface="宋体"/>
                          <a:cs typeface="宋体"/>
                        </a:rPr>
                        <a:t>具有代表批量生产条件（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模具、工装、夹</a:t>
                      </a:r>
                      <a:r>
                        <a:rPr sz="2800">
                          <a:latin typeface="宋体"/>
                          <a:cs typeface="宋体"/>
                        </a:rPr>
                        <a:t>具、场地等）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和批量生产工艺、工艺路线等制造水平制作旳白车身，其测量点符合率到达项目要求旳要求。原则白车身按对象分：内饰匹配原则白车身、外饰匹配原则白车身、底盘与动力总成匹配原则白车身和整车原则白车身四种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4224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345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备注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3705" marR="223520" indent="-342900">
                        <a:lnSpc>
                          <a:spcPct val="105500"/>
                        </a:lnSpc>
                        <a:spcBef>
                          <a:spcPts val="195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>
                          <a:latin typeface="宋体"/>
                          <a:cs typeface="宋体"/>
                        </a:rPr>
                        <a:t>整车原则白车身一般在</a:t>
                      </a:r>
                      <a:r>
                        <a:rPr sz="2800" spc="-10">
                          <a:latin typeface="Times New Roman"/>
                          <a:cs typeface="Times New Roman"/>
                        </a:rPr>
                        <a:t>P5</a:t>
                      </a:r>
                      <a:r>
                        <a:rPr sz="2800">
                          <a:latin typeface="宋体"/>
                          <a:cs typeface="宋体"/>
                        </a:rPr>
                        <a:t>节点制造出来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（</a:t>
                      </a:r>
                      <a:r>
                        <a:rPr sz="2800">
                          <a:latin typeface="宋体"/>
                          <a:cs typeface="宋体"/>
                        </a:rPr>
                        <a:t>在全模样件后开始试制，二个月内完毕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）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2482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535940" y="860737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u="heavy" spc="-10">
                <a:solidFill>
                  <a:srgbClr val="3333CC"/>
                </a:solidFill>
                <a:uFill>
                  <a:solidFill>
                    <a:srgbClr val="3333CC"/>
                  </a:solidFill>
                </a:uFill>
                <a:latin typeface="Microsoft JhengHei"/>
                <a:cs typeface="Microsoft JhengHei"/>
              </a:rPr>
              <a:t>项目常用名词解释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42912" y="1128712"/>
          <a:ext cx="8291830" cy="44951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66800"/>
                <a:gridCol w="7196455"/>
              </a:tblGrid>
              <a:tr h="56007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名词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774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103505">
                        <a:lnSpc>
                          <a:spcPct val="100000"/>
                        </a:lnSpc>
                        <a:spcBef>
                          <a:spcPts val="680"/>
                        </a:spcBef>
                      </a:pPr>
                      <a:r>
                        <a:rPr sz="2400" b="1" spc="-75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M0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863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1062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定义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03505"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R="10350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3450">
                        <a:latin typeface="Times New Roman"/>
                        <a:cs typeface="Times New Roman"/>
                      </a:endParaRPr>
                    </a:p>
                    <a:p>
                      <a:pPr marL="90805" marR="1035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400" b="1" spc="-30">
                          <a:latin typeface="MS Gothic"/>
                          <a:cs typeface="MS Gothic"/>
                        </a:rPr>
                        <a:t>初始数</a:t>
                      </a:r>
                      <a:r>
                        <a:rPr sz="2400" b="1" spc="-50">
                          <a:latin typeface="MS Gothic"/>
                          <a:cs typeface="MS Gothic"/>
                        </a:rPr>
                        <a:t>模</a:t>
                      </a:r>
                      <a:endParaRPr sz="2400">
                        <a:latin typeface="MS Gothic"/>
                        <a:cs typeface="MS Gothic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8288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2385"/>
                        </a:spcBef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备注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0350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3400">
                        <a:latin typeface="Times New Roman"/>
                        <a:cs typeface="Times New Roman"/>
                      </a:endParaRPr>
                    </a:p>
                    <a:p>
                      <a:pPr marL="433705" indent="-342900">
                        <a:lnSpc>
                          <a:spcPct val="100000"/>
                        </a:lnSpc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5">
                          <a:latin typeface="宋体"/>
                          <a:cs typeface="宋体"/>
                        </a:rPr>
                        <a:t>用于空间布置及概念设计、初步工艺评审，此阶段考虑供给商介入。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19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latin typeface="微软雅黑"/>
                <a:cs typeface="微软雅黑"/>
              </a:rPr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19112" y="1128712"/>
          <a:ext cx="8291830" cy="49523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66800"/>
                <a:gridCol w="7196455"/>
              </a:tblGrid>
              <a:tr h="864869">
                <a:tc>
                  <a:txBody>
                    <a:bodyPr vert="horz" wrap="square"/>
                    <a:lstStyle/>
                    <a:p>
                      <a:pPr marL="177165">
                        <a:lnSpc>
                          <a:spcPct val="100000"/>
                        </a:lnSpc>
                        <a:spcBef>
                          <a:spcPts val="1810"/>
                        </a:spcBef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名词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2298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103505">
                        <a:lnSpc>
                          <a:spcPct val="100000"/>
                        </a:lnSpc>
                        <a:spcBef>
                          <a:spcPts val="2039"/>
                        </a:spcBef>
                      </a:pPr>
                      <a:r>
                        <a:rPr sz="2400" b="1" spc="-81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M1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25907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348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380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定义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03505"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R="103505"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R="1035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marL="90805" marR="1035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400" b="1" spc="-15">
                          <a:latin typeface="微软雅黑"/>
                          <a:cs typeface="微软雅黑"/>
                        </a:rPr>
                        <a:t>工艺数模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7526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  <a:spcBef>
                          <a:spcPts val="2085"/>
                        </a:spcBef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备注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3705" indent="-342900">
                        <a:lnSpc>
                          <a:spcPct val="100000"/>
                        </a:lnSpc>
                        <a:spcBef>
                          <a:spcPts val="194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5">
                          <a:latin typeface="宋体"/>
                          <a:cs typeface="宋体"/>
                        </a:rPr>
                        <a:t>为拉伸模模型，主要为定位点讨论，需进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行检、夹、模具旳开启，以便供给商介入，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开始模具概念设计。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2470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latin typeface="微软雅黑"/>
                <a:cs typeface="微软雅黑"/>
              </a:rPr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66712" y="1128712"/>
          <a:ext cx="8181975" cy="47237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66800"/>
                <a:gridCol w="7086600"/>
              </a:tblGrid>
              <a:tr h="560070">
                <a:tc>
                  <a:txBody>
                    <a:bodyPr vert="horz" wrap="square"/>
                    <a:lstStyle/>
                    <a:p>
                      <a:pPr marL="177165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名词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774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81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M2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348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380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定义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400" b="1" spc="-380">
                          <a:latin typeface="微软雅黑"/>
                          <a:cs typeface="微软雅黑"/>
                        </a:rPr>
                        <a:t>P</a:t>
                      </a:r>
                      <a:r>
                        <a:rPr sz="2400" b="1" spc="10">
                          <a:latin typeface="微软雅黑"/>
                          <a:cs typeface="微软雅黑"/>
                        </a:rPr>
                        <a:t>阶段数模/</a:t>
                      </a:r>
                      <a:r>
                        <a:rPr sz="2400" b="1" spc="-15">
                          <a:latin typeface="微软雅黑"/>
                          <a:cs typeface="微软雅黑"/>
                        </a:rPr>
                        <a:t>正式数模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8288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  <a:spcBef>
                          <a:spcPts val="2385"/>
                        </a:spcBef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备注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0805" marR="282575">
                        <a:lnSpc>
                          <a:spcPct val="100000"/>
                        </a:lnSpc>
                        <a:spcBef>
                          <a:spcPts val="1635"/>
                        </a:spcBef>
                      </a:pPr>
                      <a:r>
                        <a:rPr sz="2400" b="1" spc="-5">
                          <a:latin typeface="微软雅黑"/>
                          <a:cs typeface="微软雅黑"/>
                        </a:rPr>
                        <a:t>为详细模型，用于模具正式设计，制造手工模具和</a:t>
                      </a:r>
                      <a:r>
                        <a:rPr sz="2400" b="1" spc="-50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2400" b="1" spc="-155">
                          <a:latin typeface="微软雅黑"/>
                          <a:cs typeface="微软雅黑"/>
                        </a:rPr>
                        <a:t>Prototype</a:t>
                      </a:r>
                      <a:r>
                        <a:rPr sz="2400" b="1" spc="-20">
                          <a:latin typeface="微软雅黑"/>
                          <a:cs typeface="微软雅黑"/>
                        </a:rPr>
                        <a:t>模具。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latin typeface="微软雅黑"/>
                <a:cs typeface="微软雅黑"/>
              </a:rPr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19112" y="1052512"/>
          <a:ext cx="8181975" cy="47237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66800"/>
                <a:gridCol w="7086600"/>
              </a:tblGrid>
              <a:tr h="560070">
                <a:tc>
                  <a:txBody>
                    <a:bodyPr vert="horz" wrap="square"/>
                    <a:lstStyle/>
                    <a:p>
                      <a:pPr marL="177165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名词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774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81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M3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3348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380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定义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400" b="1" spc="-445">
                          <a:latin typeface="微软雅黑"/>
                          <a:cs typeface="微软雅黑"/>
                        </a:rPr>
                        <a:t>B</a:t>
                      </a:r>
                      <a:r>
                        <a:rPr sz="2400" b="1" spc="10">
                          <a:latin typeface="微软雅黑"/>
                          <a:cs typeface="微软雅黑"/>
                        </a:rPr>
                        <a:t>阶段数模/</a:t>
                      </a:r>
                      <a:r>
                        <a:rPr sz="2400" b="1" spc="-15">
                          <a:latin typeface="微软雅黑"/>
                          <a:cs typeface="微软雅黑"/>
                        </a:rPr>
                        <a:t>归档数模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8288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  <a:spcBef>
                          <a:spcPts val="2385"/>
                        </a:spcBef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备注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65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2400" b="1" spc="-10">
                          <a:latin typeface="微软雅黑"/>
                          <a:cs typeface="微软雅黑"/>
                        </a:rPr>
                        <a:t>用于正式模具制造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66712" y="1128712"/>
          <a:ext cx="8291830" cy="50609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66800"/>
                <a:gridCol w="7196455"/>
              </a:tblGrid>
              <a:tr h="560070">
                <a:tc>
                  <a:txBody>
                    <a:bodyPr vert="horz" wrap="square"/>
                    <a:lstStyle/>
                    <a:p>
                      <a:pPr marL="177165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名词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774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103505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项目门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07848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355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定义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3705" indent="-342900">
                        <a:lnSpc>
                          <a:spcPct val="100000"/>
                        </a:lnSpc>
                        <a:spcBef>
                          <a:spcPts val="44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5">
                          <a:latin typeface="宋体"/>
                          <a:cs typeface="宋体"/>
                        </a:rPr>
                        <a:t>项目门是产品开发项目管理过程中设置旳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一系列控制点，用来确保产品开发项目在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每阶段全部活动旳原则已经得到满足，产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品和过程已到达合适旳成熟、稳定旳条件，能够进入产品开发旳下一种阶段。即项目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门用来驱动产品开发过程，以依次确保全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部旳目旳都能到达。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4224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345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</a:pPr>
                      <a:r>
                        <a:rPr sz="2800" b="1" spc="-2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备注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03505"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90805" marR="103505">
                        <a:lnSpc>
                          <a:spcPct val="100000"/>
                        </a:lnSpc>
                        <a:spcBef>
                          <a:spcPts val="1475"/>
                        </a:spcBef>
                      </a:pPr>
                      <a:r>
                        <a:rPr sz="2400" b="1" spc="-155">
                          <a:latin typeface="Microsoft JhengHei"/>
                          <a:cs typeface="Microsoft JhengHei"/>
                        </a:rPr>
                        <a:t>项目门=</a:t>
                      </a:r>
                      <a:r>
                        <a:rPr sz="2400" b="1">
                          <a:latin typeface="Microsoft JhengHei"/>
                          <a:cs typeface="Microsoft JhengHei"/>
                        </a:rPr>
                        <a:t>质量门（节点质量冻结条件</a:t>
                      </a:r>
                      <a:r>
                        <a:rPr sz="2400" b="1" spc="-315">
                          <a:latin typeface="Microsoft JhengHei"/>
                          <a:cs typeface="Microsoft JhengHei"/>
                        </a:rPr>
                        <a:t>）+</a:t>
                      </a:r>
                      <a:r>
                        <a:rPr sz="2400" b="1" spc="-210">
                          <a:latin typeface="Microsoft JhengHei"/>
                          <a:cs typeface="Microsoft JhengHei"/>
                        </a:rPr>
                        <a:t>成本+</a:t>
                      </a: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进度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880745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u="heavy" spc="-5">
                <a:solidFill>
                  <a:srgbClr val="3333CC"/>
                </a:solidFill>
                <a:uFill>
                  <a:solidFill>
                    <a:srgbClr val="3333CC"/>
                  </a:solidFill>
                </a:uFill>
                <a:latin typeface="Microsoft JhengHei"/>
                <a:cs typeface="Microsoft JhengHei"/>
              </a:rPr>
              <a:t>项目节点定义和标志物</a:t>
            </a:r>
            <a:endParaRPr sz="2400">
              <a:latin typeface="Microsoft JhengHei"/>
              <a:cs typeface="Microsoft JhengHei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19112" y="1357312"/>
          <a:ext cx="8181975" cy="54857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800"/>
                <a:gridCol w="609600"/>
                <a:gridCol w="1524000"/>
                <a:gridCol w="4572000"/>
              </a:tblGrid>
              <a:tr h="518159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51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节点编号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540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25">
                          <a:latin typeface="Times New Roman"/>
                          <a:cs typeface="Times New Roman"/>
                        </a:rPr>
                        <a:t>P0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节点名称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3705" indent="-342265">
                        <a:lnSpc>
                          <a:spcPct val="100000"/>
                        </a:lnSpc>
                        <a:spcBef>
                          <a:spcPts val="44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10">
                          <a:latin typeface="宋体"/>
                          <a:cs typeface="宋体"/>
                        </a:rPr>
                        <a:t>新项目研究开启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7853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305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节点定义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433705" marR="219075" indent="-342900" algn="just">
                        <a:lnSpc>
                          <a:spcPct val="100000"/>
                        </a:lnSpc>
                        <a:spcBef>
                          <a:spcPts val="445"/>
                        </a:spcBef>
                        <a:buSzPct val="101785"/>
                        <a:buFont typeface="Times New Roman"/>
                        <a:buChar char="•"/>
                        <a:tabLst>
                          <a:tab pos="434340"/>
                        </a:tabLst>
                      </a:pPr>
                      <a:r>
                        <a:rPr sz="2800" spc="-5">
                          <a:latin typeface="宋体"/>
                          <a:cs typeface="宋体"/>
                        </a:rPr>
                        <a:t>根据企业战略规划旳输出，评审企业产品发展战略。主要评审企业旳《产品型</a:t>
                      </a:r>
                      <a:r>
                        <a:rPr sz="2800">
                          <a:latin typeface="宋体"/>
                          <a:cs typeface="宋体"/>
                        </a:rPr>
                        <a:t>谱》及支持《产品型谱》旳有关资源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（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详细内容涉及目旳市场需求、市场总体目旳、企业效益整体目旳、产品性能总体目旳、主导产品投放市场旳时间、外</a:t>
                      </a:r>
                      <a:r>
                        <a:rPr sz="2800">
                          <a:latin typeface="宋体"/>
                          <a:cs typeface="宋体"/>
                        </a:rPr>
                        <a:t>部环境、内部条件等方面）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来确保产品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发展战略规划旳可行性。同步，根据评审旳成果在《产品型谱》中拟定详细某一产品旳《新项目研究指令》，开始开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启新项目旳研究。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8224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42912" y="1128712"/>
          <a:ext cx="8181975" cy="49828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800"/>
                <a:gridCol w="609600"/>
                <a:gridCol w="1524000"/>
                <a:gridCol w="4572000"/>
              </a:tblGrid>
              <a:tr h="457200">
                <a:tc>
                  <a:txBody>
                    <a:bodyPr vert="horz" wrap="square"/>
                    <a:lstStyle/>
                    <a:p>
                      <a:pPr marR="38100" algn="ctr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节点编号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25">
                          <a:latin typeface="Times New Roman"/>
                          <a:cs typeface="Times New Roman"/>
                        </a:rPr>
                        <a:t>P1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节点名称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latin typeface="Microsoft JhengHei"/>
                          <a:cs typeface="Microsoft JhengHei"/>
                        </a:rPr>
                        <a:t>项目立项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814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R="38100" algn="ctr">
                        <a:lnSpc>
                          <a:spcPct val="100000"/>
                        </a:lnSpc>
                        <a:spcBef>
                          <a:spcPts val="153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节点定义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3550">
                        <a:latin typeface="Times New Roman"/>
                        <a:cs typeface="Times New Roman"/>
                      </a:endParaRPr>
                    </a:p>
                    <a:p>
                      <a:pPr marL="433705" marR="219075" indent="-342900" algn="just">
                        <a:lnSpc>
                          <a:spcPct val="100000"/>
                        </a:lnSpc>
                        <a:buSzPct val="101785"/>
                        <a:buFont typeface="Times New Roman"/>
                        <a:buChar char="•"/>
                        <a:tabLst>
                          <a:tab pos="434340"/>
                        </a:tabLst>
                      </a:pPr>
                      <a:r>
                        <a:rPr sz="2800" spc="-5">
                          <a:latin typeface="宋体"/>
                          <a:cs typeface="宋体"/>
                        </a:rPr>
                        <a:t>由企业经管会同意旳项目立项文件，其内容涉及项目战略、产品周期和范围、市场基础、竞争优势和关键技术、主要性能、主要设计元素、项目边界条件、制造地、生产纲领、质量目旳等文件；完毕项目立项，开启项目开发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94424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标志物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12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433705" marR="129539" indent="-342900">
                        <a:lnSpc>
                          <a:spcPct val="100000"/>
                        </a:lnSpc>
                        <a:spcBef>
                          <a:spcPts val="44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100">
                          <a:latin typeface="宋体"/>
                          <a:cs typeface="宋体"/>
                        </a:rPr>
                        <a:t>项目开发指令 </a:t>
                      </a:r>
                      <a:r>
                        <a:rPr sz="2800">
                          <a:latin typeface="宋体"/>
                          <a:cs typeface="宋体"/>
                        </a:rPr>
                        <a:t>（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产品开发指令或项目开</a:t>
                      </a:r>
                      <a:r>
                        <a:rPr sz="2800">
                          <a:latin typeface="宋体"/>
                          <a:cs typeface="宋体"/>
                        </a:rPr>
                        <a:t>启指令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）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42912" y="1128712"/>
          <a:ext cx="8181975" cy="46170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800"/>
                <a:gridCol w="609600"/>
                <a:gridCol w="1524000"/>
                <a:gridCol w="4572000"/>
              </a:tblGrid>
              <a:tr h="518159">
                <a:tc>
                  <a:txBody>
                    <a:bodyPr vert="horz" wrap="square"/>
                    <a:lstStyle/>
                    <a:p>
                      <a:pPr marR="38100" algn="ctr">
                        <a:lnSpc>
                          <a:spcPct val="100000"/>
                        </a:lnSpc>
                        <a:spcBef>
                          <a:spcPts val="51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节点编号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540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25">
                          <a:latin typeface="Times New Roman"/>
                          <a:cs typeface="Times New Roman"/>
                        </a:rPr>
                        <a:t>P2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节点名称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3705" indent="-342265">
                        <a:lnSpc>
                          <a:spcPct val="100000"/>
                        </a:lnSpc>
                        <a:spcBef>
                          <a:spcPts val="44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10">
                          <a:latin typeface="宋体"/>
                          <a:cs typeface="宋体"/>
                        </a:rPr>
                        <a:t>项目工程开启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807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R="38100" algn="ctr">
                        <a:lnSpc>
                          <a:spcPct val="100000"/>
                        </a:lnSpc>
                        <a:spcBef>
                          <a:spcPts val="153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节点定义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433705" marR="219075" indent="-342900" algn="just">
                        <a:lnSpc>
                          <a:spcPct val="100000"/>
                        </a:lnSpc>
                        <a:spcBef>
                          <a:spcPts val="745"/>
                        </a:spcBef>
                        <a:buSzPct val="101785"/>
                        <a:buFont typeface="Times New Roman"/>
                        <a:buChar char="•"/>
                        <a:tabLst>
                          <a:tab pos="434340"/>
                        </a:tabLst>
                      </a:pPr>
                      <a:r>
                        <a:rPr sz="2800" spc="-5">
                          <a:latin typeface="宋体"/>
                          <a:cs typeface="宋体"/>
                        </a:rPr>
                        <a:t>项目组织机构成立、项目网计划制定、项目目旳框架建立，项目筹划完毕；内外油泥模型已经冻结，标志前期整车开发结束和项目工程开始正式开启；产品技术方案旳可行性分析结束；构造定义明确且经过总体工艺可行性分析，总体工艺路线筹划完毕；产品概念市场验证</a:t>
                      </a:r>
                      <a:r>
                        <a:rPr sz="2800" spc="-20">
                          <a:latin typeface="宋体"/>
                          <a:cs typeface="宋体"/>
                        </a:rPr>
                        <a:t>完毕。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946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51815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15"/>
                        </a:spcBef>
                      </a:pPr>
                      <a:r>
                        <a:rPr sz="2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标志物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540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433705" indent="-342900">
                        <a:lnSpc>
                          <a:spcPct val="100000"/>
                        </a:lnSpc>
                        <a:spcBef>
                          <a:spcPts val="44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>
                          <a:latin typeface="宋体"/>
                          <a:cs typeface="宋体"/>
                        </a:rPr>
                        <a:t>项目工程开启指令（核查评审报告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）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19112" y="1128712"/>
          <a:ext cx="8319135" cy="5323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800"/>
                <a:gridCol w="609600"/>
                <a:gridCol w="1524000"/>
                <a:gridCol w="4709160"/>
              </a:tblGrid>
              <a:tr h="457200">
                <a:tc>
                  <a:txBody>
                    <a:bodyPr vert="horz" wrap="square"/>
                    <a:lstStyle/>
                    <a:p>
                      <a:pPr marR="38100" algn="ctr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节点编号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25">
                          <a:latin typeface="Times New Roman"/>
                          <a:cs typeface="Times New Roman"/>
                        </a:rPr>
                        <a:t>P3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节点名称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13081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>
                          <a:latin typeface="Microsoft JhengHei"/>
                          <a:cs typeface="Microsoft JhengHei"/>
                        </a:rPr>
                        <a:t>规划认可</a:t>
                      </a:r>
                      <a:r>
                        <a:rPr sz="2400" b="1" spc="-165">
                          <a:latin typeface="Microsoft JhengHei"/>
                          <a:cs typeface="Microsoft JhengHei"/>
                        </a:rPr>
                        <a:t>（P</a:t>
                      </a:r>
                      <a:r>
                        <a:rPr sz="2400" b="1">
                          <a:latin typeface="Microsoft JhengHei"/>
                          <a:cs typeface="Microsoft JhengHei"/>
                        </a:rPr>
                        <a:t>认可</a:t>
                      </a:r>
                      <a:r>
                        <a:rPr sz="2400" b="1" spc="-50">
                          <a:latin typeface="Microsoft JhengHei"/>
                          <a:cs typeface="Microsoft JhengHei"/>
                        </a:rPr>
                        <a:t>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35864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R="38100" algn="ctr">
                        <a:lnSpc>
                          <a:spcPct val="100000"/>
                        </a:lnSpc>
                        <a:spcBef>
                          <a:spcPts val="183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节点定义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433705" indent="-342900">
                        <a:lnSpc>
                          <a:spcPct val="100600"/>
                        </a:lnSpc>
                        <a:spcBef>
                          <a:spcPts val="240"/>
                        </a:spcBef>
                        <a:buSzPct val="101785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>
                          <a:latin typeface="Times New Roman"/>
                          <a:cs typeface="Times New Roman"/>
                        </a:rPr>
                        <a:t>P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阶段设计完毕旳节点。详细产品设计</a:t>
                      </a:r>
                      <a:r>
                        <a:rPr sz="2800" spc="70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完毕，</a:t>
                      </a:r>
                      <a:r>
                        <a:rPr sz="2800" spc="-10">
                          <a:latin typeface="Times New Roman"/>
                          <a:cs typeface="Times New Roman"/>
                        </a:rPr>
                        <a:t>DFMEA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完毕，并已经提供了对</a:t>
                      </a:r>
                      <a:r>
                        <a:rPr sz="2800" spc="70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产品和零部件旳全部要求和细节，不会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>
                          <a:latin typeface="宋体"/>
                          <a:cs typeface="宋体"/>
                        </a:rPr>
                        <a:t>发生重大旳设计更改；用虚拟手段（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计 </a:t>
                      </a:r>
                      <a:r>
                        <a:rPr sz="2800">
                          <a:latin typeface="宋体"/>
                          <a:cs typeface="宋体"/>
                        </a:rPr>
                        <a:t>算机模拟）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将零部件构成整车，以验证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产品设计旳设计可行性，工艺部门进行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产品设计旳可制造和可装配性分析，并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与设计部门达成一致意见；备件可维修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性分析完毕；验证样件制造图纸、规范、工程文件已经下发完毕。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5080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2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标志物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90805" marR="130810">
                        <a:lnSpc>
                          <a:spcPct val="100000"/>
                        </a:lnSpc>
                        <a:spcBef>
                          <a:spcPts val="434"/>
                        </a:spcBef>
                        <a:tabLst>
                          <a:tab pos="1462405"/>
                        </a:tabLst>
                      </a:pPr>
                      <a:r>
                        <a:rPr sz="2400" b="1">
                          <a:latin typeface="Microsoft JhengHei"/>
                          <a:cs typeface="Microsoft JhengHei"/>
                        </a:rPr>
                        <a:t>数字样</a:t>
                      </a:r>
                      <a:r>
                        <a:rPr sz="2400" b="1" spc="-50">
                          <a:latin typeface="Microsoft JhengHei"/>
                          <a:cs typeface="Microsoft JhengHei"/>
                        </a:rPr>
                        <a:t>车</a:t>
                      </a:r>
                      <a:r>
                        <a:rPr sz="2400" b="1">
                          <a:latin typeface="Microsoft JhengHei"/>
                          <a:cs typeface="Microsoft JhengHei"/>
                        </a:rPr>
                        <a:t>	</a:t>
                      </a:r>
                      <a:r>
                        <a:rPr sz="2400">
                          <a:latin typeface="宋体"/>
                          <a:cs typeface="宋体"/>
                        </a:rPr>
                        <a:t>（核查评审报告</a:t>
                      </a:r>
                      <a:r>
                        <a:rPr sz="2400" spc="-50">
                          <a:latin typeface="宋体"/>
                          <a:cs typeface="宋体"/>
                        </a:rPr>
                        <a:t>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19112" y="1204912"/>
          <a:ext cx="8181975" cy="4606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800"/>
                <a:gridCol w="609600"/>
                <a:gridCol w="1524000"/>
                <a:gridCol w="4572000"/>
              </a:tblGrid>
              <a:tr h="518159">
                <a:tc>
                  <a:txBody>
                    <a:bodyPr vert="horz" wrap="square"/>
                    <a:lstStyle/>
                    <a:p>
                      <a:pPr marR="38100" algn="ctr">
                        <a:lnSpc>
                          <a:spcPct val="100000"/>
                        </a:lnSpc>
                        <a:spcBef>
                          <a:spcPts val="51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节点编号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540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25">
                          <a:latin typeface="Times New Roman"/>
                          <a:cs typeface="Times New Roman"/>
                        </a:rPr>
                        <a:t>P4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节点名称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3705" indent="-342265">
                        <a:lnSpc>
                          <a:spcPct val="100000"/>
                        </a:lnSpc>
                        <a:spcBef>
                          <a:spcPts val="44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10">
                          <a:latin typeface="宋体"/>
                          <a:cs typeface="宋体"/>
                        </a:rPr>
                        <a:t>产品设计验证完毕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807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R="38100" algn="ctr">
                        <a:lnSpc>
                          <a:spcPct val="100000"/>
                        </a:lnSpc>
                        <a:spcBef>
                          <a:spcPts val="153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节点定义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marL="433705" marR="219075" indent="-342900">
                        <a:lnSpc>
                          <a:spcPct val="102699"/>
                        </a:lnSpc>
                        <a:spcBef>
                          <a:spcPts val="2430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>
                          <a:latin typeface="宋体"/>
                          <a:cs typeface="宋体"/>
                        </a:rPr>
                        <a:t>按</a:t>
                      </a:r>
                      <a:r>
                        <a:rPr sz="2800" spc="-10">
                          <a:latin typeface="Times New Roman"/>
                          <a:cs typeface="Times New Roman"/>
                        </a:rPr>
                        <a:t>DVP&amp;R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设计验证样车已完毕要求旳试验项目，发觉旳问题已查明原因，产品更改方案取得同意。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5080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2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标志物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  <a:tabLst>
                          <a:tab pos="2072005"/>
                        </a:tabLst>
                      </a:pPr>
                      <a:r>
                        <a:rPr sz="2400" b="1">
                          <a:latin typeface="Microsoft JhengHei"/>
                          <a:cs typeface="Microsoft JhengHei"/>
                        </a:rPr>
                        <a:t>设计验证样</a:t>
                      </a:r>
                      <a:r>
                        <a:rPr sz="2400" b="1" spc="-50">
                          <a:latin typeface="Microsoft JhengHei"/>
                          <a:cs typeface="Microsoft JhengHei"/>
                        </a:rPr>
                        <a:t>车</a:t>
                      </a:r>
                      <a:r>
                        <a:rPr sz="2400" b="1">
                          <a:latin typeface="Microsoft JhengHei"/>
                          <a:cs typeface="Microsoft JhengHei"/>
                        </a:rPr>
                        <a:t>	</a:t>
                      </a:r>
                      <a:r>
                        <a:rPr sz="2400">
                          <a:latin typeface="宋体"/>
                          <a:cs typeface="宋体"/>
                        </a:rPr>
                        <a:t>（核查评审报告</a:t>
                      </a:r>
                      <a:r>
                        <a:rPr sz="2400" spc="-50">
                          <a:latin typeface="宋体"/>
                          <a:cs typeface="宋体"/>
                        </a:rPr>
                        <a:t>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66712" y="1052512"/>
          <a:ext cx="8319135" cy="4546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800"/>
                <a:gridCol w="609600"/>
                <a:gridCol w="1524000"/>
                <a:gridCol w="4709160"/>
              </a:tblGrid>
              <a:tr h="457200">
                <a:tc>
                  <a:txBody>
                    <a:bodyPr vert="horz" wrap="square"/>
                    <a:lstStyle/>
                    <a:p>
                      <a:pPr marR="38100" algn="ctr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节点编号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25">
                          <a:latin typeface="Times New Roman"/>
                          <a:cs typeface="Times New Roman"/>
                        </a:rPr>
                        <a:t>P5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节点名称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13081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>
                          <a:latin typeface="Microsoft JhengHei"/>
                          <a:cs typeface="Microsoft JhengHei"/>
                        </a:rPr>
                        <a:t>采购认可</a:t>
                      </a:r>
                      <a:r>
                        <a:rPr sz="2400" b="1" spc="-185">
                          <a:latin typeface="Microsoft JhengHei"/>
                          <a:cs typeface="Microsoft JhengHei"/>
                        </a:rPr>
                        <a:t>（B</a:t>
                      </a:r>
                      <a:r>
                        <a:rPr sz="2400" b="1">
                          <a:latin typeface="Microsoft JhengHei"/>
                          <a:cs typeface="Microsoft JhengHei"/>
                        </a:rPr>
                        <a:t>认可</a:t>
                      </a:r>
                      <a:r>
                        <a:rPr sz="2400" b="1" spc="-50">
                          <a:latin typeface="Microsoft JhengHei"/>
                          <a:cs typeface="Microsoft JhengHei"/>
                        </a:rPr>
                        <a:t>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814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R="38100" algn="ctr">
                        <a:lnSpc>
                          <a:spcPct val="100000"/>
                        </a:lnSpc>
                        <a:spcBef>
                          <a:spcPts val="153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节点定义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R="130810">
                        <a:lnSpc>
                          <a:spcPct val="100000"/>
                        </a:lnSpc>
                      </a:pPr>
                      <a:endParaRPr sz="3100">
                        <a:latin typeface="Times New Roman"/>
                        <a:cs typeface="Times New Roman"/>
                      </a:endParaRPr>
                    </a:p>
                    <a:p>
                      <a:pPr marR="13081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3400">
                        <a:latin typeface="Times New Roman"/>
                        <a:cs typeface="Times New Roman"/>
                      </a:endParaRPr>
                    </a:p>
                    <a:p>
                      <a:pPr marL="433705" indent="-342900">
                        <a:lnSpc>
                          <a:spcPct val="98200"/>
                        </a:lnSpc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5">
                          <a:latin typeface="宋体"/>
                          <a:cs typeface="宋体"/>
                        </a:rPr>
                        <a:t>设计确认车完毕要求旳试验项目；发觉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旳问题已查明原因，且产品设计更改已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经完毕，产品设计冻结；工艺设计完毕，</a:t>
                      </a:r>
                      <a:r>
                        <a:rPr sz="2800">
                          <a:latin typeface="宋体"/>
                          <a:cs typeface="宋体"/>
                        </a:rPr>
                        <a:t>作业人员到位，备件旳</a:t>
                      </a:r>
                      <a:r>
                        <a:rPr sz="2800" spc="-10">
                          <a:latin typeface="Times New Roman"/>
                          <a:cs typeface="Times New Roman"/>
                        </a:rPr>
                        <a:t>BOM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编制完毕。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5080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2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标志物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90805" marR="130810">
                        <a:lnSpc>
                          <a:spcPct val="100000"/>
                        </a:lnSpc>
                        <a:spcBef>
                          <a:spcPts val="434"/>
                        </a:spcBef>
                        <a:tabLst>
                          <a:tab pos="2072005"/>
                        </a:tabLst>
                      </a:pPr>
                      <a:r>
                        <a:rPr sz="2400" b="1">
                          <a:latin typeface="Microsoft JhengHei"/>
                          <a:cs typeface="Microsoft JhengHei"/>
                        </a:rPr>
                        <a:t>设计确认样</a:t>
                      </a:r>
                      <a:r>
                        <a:rPr sz="2400" b="1" spc="-50">
                          <a:latin typeface="Microsoft JhengHei"/>
                          <a:cs typeface="Microsoft JhengHei"/>
                        </a:rPr>
                        <a:t>车</a:t>
                      </a:r>
                      <a:r>
                        <a:rPr sz="2400" b="1">
                          <a:latin typeface="Microsoft JhengHei"/>
                          <a:cs typeface="Microsoft JhengHei"/>
                        </a:rPr>
                        <a:t>	</a:t>
                      </a:r>
                      <a:r>
                        <a:rPr sz="2400">
                          <a:latin typeface="宋体"/>
                          <a:cs typeface="宋体"/>
                        </a:rPr>
                        <a:t>（核查评审报告</a:t>
                      </a:r>
                      <a:r>
                        <a:rPr sz="2400" spc="-50">
                          <a:latin typeface="宋体"/>
                          <a:cs typeface="宋体"/>
                        </a:rPr>
                        <a:t>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42912" y="1128712"/>
          <a:ext cx="8319135" cy="57143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800"/>
                <a:gridCol w="609600"/>
                <a:gridCol w="1524000"/>
                <a:gridCol w="4709160"/>
              </a:tblGrid>
              <a:tr h="518159">
                <a:tc>
                  <a:txBody>
                    <a:bodyPr vert="horz" wrap="square"/>
                    <a:lstStyle/>
                    <a:p>
                      <a:pPr marR="38100" algn="ctr">
                        <a:lnSpc>
                          <a:spcPct val="100000"/>
                        </a:lnSpc>
                        <a:spcBef>
                          <a:spcPts val="51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节点编号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540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25">
                          <a:latin typeface="Times New Roman"/>
                          <a:cs typeface="Times New Roman"/>
                        </a:rPr>
                        <a:t>P6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节点名称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3705" marR="130810" indent="-342265">
                        <a:lnSpc>
                          <a:spcPct val="100000"/>
                        </a:lnSpc>
                        <a:spcBef>
                          <a:spcPts val="44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10">
                          <a:latin typeface="宋体"/>
                          <a:cs typeface="宋体"/>
                        </a:rPr>
                        <a:t>生产试制批量完毕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7853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3050">
                        <a:latin typeface="Times New Roman"/>
                        <a:cs typeface="Times New Roman"/>
                      </a:endParaRPr>
                    </a:p>
                    <a:p>
                      <a:pPr marR="38100" algn="ctr">
                        <a:lnSpc>
                          <a:spcPct val="100000"/>
                        </a:lnSpc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节点定义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433705" indent="-342900">
                        <a:lnSpc>
                          <a:spcPct val="100499"/>
                        </a:lnSpc>
                        <a:spcBef>
                          <a:spcPts val="24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>
                          <a:latin typeface="宋体"/>
                          <a:cs typeface="宋体"/>
                        </a:rPr>
                        <a:t>单机</a:t>
                      </a:r>
                      <a:r>
                        <a:rPr sz="2800">
                          <a:latin typeface="Times New Roman"/>
                          <a:cs typeface="Times New Roman"/>
                        </a:rPr>
                        <a:t>/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单序生产能力和过程能力符合设计要求；全部旳单件和总成件都到位，并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都是用批量生产旳设备及工装模具、试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生产控制计划制造出来件；整个生产过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>
                          <a:latin typeface="宋体"/>
                          <a:cs typeface="宋体"/>
                        </a:rPr>
                        <a:t>程可在不连续旳条件下按</a:t>
                      </a:r>
                      <a:r>
                        <a:rPr sz="2800">
                          <a:latin typeface="Times New Roman"/>
                          <a:cs typeface="Times New Roman"/>
                        </a:rPr>
                        <a:t>B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阶段旳图纸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进行生产，从而对各工序加工能力、生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产设备、试生产控制计划是否合适以及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生产线旳制造可行性、装配可行性、经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过性、批量生产旳合适性进行实际验证；一般作业人员经过理论、线下和线上培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训，上市流程已开启。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4108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665"/>
                        </a:lnSpc>
                        <a:spcBef>
                          <a:spcPts val="475"/>
                        </a:spcBef>
                      </a:pPr>
                      <a:r>
                        <a:rPr sz="2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标志物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3">
                  <a:txBody>
                    <a:bodyPr vert="horz" wrap="square"/>
                    <a:lstStyle/>
                    <a:p>
                      <a:pPr marL="90805" marR="130810">
                        <a:lnSpc>
                          <a:spcPts val="2865"/>
                        </a:lnSpc>
                        <a:spcBef>
                          <a:spcPts val="275"/>
                        </a:spcBef>
                        <a:tabLst>
                          <a:tab pos="1123950"/>
                        </a:tabLst>
                      </a:pPr>
                      <a:r>
                        <a:rPr sz="2400" b="1" spc="-10">
                          <a:latin typeface="Times New Roman"/>
                          <a:cs typeface="Times New Roman"/>
                        </a:rPr>
                        <a:t>PVS</a:t>
                      </a:r>
                      <a:r>
                        <a:rPr sz="2400" b="1" spc="-50">
                          <a:latin typeface="Microsoft JhengHei"/>
                          <a:cs typeface="Microsoft JhengHei"/>
                        </a:rPr>
                        <a:t>车</a:t>
                      </a:r>
                      <a:r>
                        <a:rPr sz="2400" b="1">
                          <a:latin typeface="Microsoft JhengHei"/>
                          <a:cs typeface="Microsoft JhengHei"/>
                        </a:rPr>
                        <a:t>	</a:t>
                      </a:r>
                      <a:r>
                        <a:rPr sz="2400">
                          <a:latin typeface="宋体"/>
                          <a:cs typeface="宋体"/>
                        </a:rPr>
                        <a:t>（核查评审报告</a:t>
                      </a:r>
                      <a:r>
                        <a:rPr sz="2400" spc="-50">
                          <a:latin typeface="宋体"/>
                          <a:cs typeface="宋体"/>
                        </a:rPr>
                        <a:t>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42912" y="1052512"/>
          <a:ext cx="8319135" cy="4606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800"/>
                <a:gridCol w="609600"/>
                <a:gridCol w="1524000"/>
                <a:gridCol w="4709160"/>
              </a:tblGrid>
              <a:tr h="457200">
                <a:tc>
                  <a:txBody>
                    <a:bodyPr vert="horz" wrap="square"/>
                    <a:lstStyle/>
                    <a:p>
                      <a:pPr marR="38100" algn="ctr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节点编号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25">
                          <a:latin typeface="Times New Roman"/>
                          <a:cs typeface="Times New Roman"/>
                        </a:rPr>
                        <a:t>P7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节点名称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 marR="13081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>
                          <a:latin typeface="Microsoft JhengHei"/>
                          <a:cs typeface="Microsoft JhengHei"/>
                        </a:rPr>
                        <a:t>零件和材料订货认可</a:t>
                      </a:r>
                      <a:r>
                        <a:rPr sz="2400" b="1" spc="-335">
                          <a:latin typeface="Microsoft JhengHei"/>
                          <a:cs typeface="Microsoft JhengHei"/>
                        </a:rPr>
                        <a:t>（D</a:t>
                      </a:r>
                      <a:r>
                        <a:rPr sz="2400" b="1">
                          <a:latin typeface="Microsoft JhengHei"/>
                          <a:cs typeface="Microsoft JhengHei"/>
                        </a:rPr>
                        <a:t>认可</a:t>
                      </a:r>
                      <a:r>
                        <a:rPr sz="2400" b="1" spc="-50">
                          <a:latin typeface="Microsoft JhengHei"/>
                          <a:cs typeface="Microsoft JhengHei"/>
                        </a:rPr>
                        <a:t>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814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R="38100" algn="ctr">
                        <a:lnSpc>
                          <a:spcPct val="100000"/>
                        </a:lnSpc>
                        <a:spcBef>
                          <a:spcPts val="153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节点定义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R="130810"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marR="13081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3650">
                        <a:latin typeface="Times New Roman"/>
                        <a:cs typeface="Times New Roman"/>
                      </a:endParaRPr>
                    </a:p>
                    <a:p>
                      <a:pPr marL="433705" indent="-342900">
                        <a:lnSpc>
                          <a:spcPct val="100000"/>
                        </a:lnSpc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5">
                          <a:latin typeface="宋体"/>
                          <a:cs typeface="宋体"/>
                        </a:rPr>
                        <a:t>在生产线上按工艺设计旳节拍进行生产，</a:t>
                      </a:r>
                      <a:r>
                        <a:rPr sz="2800">
                          <a:latin typeface="宋体"/>
                          <a:cs typeface="宋体"/>
                        </a:rPr>
                        <a:t>制造出符合</a:t>
                      </a:r>
                      <a:r>
                        <a:rPr sz="2800">
                          <a:latin typeface="Times New Roman"/>
                          <a:cs typeface="Times New Roman"/>
                        </a:rPr>
                        <a:t>B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设计要求旳整车，且过程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能力到达设计要求；制造过程确认完毕；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人员资质认定完毕。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5080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2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标志物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90805" marR="130810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0S</a:t>
                      </a:r>
                      <a:r>
                        <a:rPr sz="2400" b="1">
                          <a:latin typeface="Microsoft JhengHei"/>
                          <a:cs typeface="Microsoft JhengHei"/>
                        </a:rPr>
                        <a:t>车 </a:t>
                      </a:r>
                      <a:r>
                        <a:rPr sz="2400">
                          <a:latin typeface="宋体"/>
                          <a:cs typeface="宋体"/>
                        </a:rPr>
                        <a:t>（核查评审报告</a:t>
                      </a:r>
                      <a:r>
                        <a:rPr sz="2400" spc="-50">
                          <a:latin typeface="宋体"/>
                          <a:cs typeface="宋体"/>
                        </a:rPr>
                        <a:t>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项目质量管理通用知识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42912" y="1052512"/>
          <a:ext cx="8319135" cy="4606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800"/>
                <a:gridCol w="609600"/>
                <a:gridCol w="1524000"/>
                <a:gridCol w="4709160"/>
              </a:tblGrid>
              <a:tr h="518159">
                <a:tc>
                  <a:txBody>
                    <a:bodyPr vert="horz" wrap="square"/>
                    <a:lstStyle/>
                    <a:p>
                      <a:pPr marR="38100" algn="ctr">
                        <a:lnSpc>
                          <a:spcPct val="100000"/>
                        </a:lnSpc>
                        <a:spcBef>
                          <a:spcPts val="51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节点编号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540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spc="-25">
                          <a:latin typeface="Times New Roman"/>
                          <a:cs typeface="Times New Roman"/>
                        </a:rPr>
                        <a:t>P8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节点名称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33705" marR="130810" indent="-342265">
                        <a:lnSpc>
                          <a:spcPct val="100000"/>
                        </a:lnSpc>
                        <a:spcBef>
                          <a:spcPts val="260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>
                          <a:latin typeface="宋体"/>
                          <a:cs typeface="宋体"/>
                        </a:rPr>
                        <a:t>批量生产开启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（</a:t>
                      </a:r>
                      <a:r>
                        <a:rPr sz="2800" spc="-10">
                          <a:latin typeface="Times New Roman"/>
                          <a:cs typeface="Times New Roman"/>
                        </a:rPr>
                        <a:t>SOP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）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330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807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R="38100" algn="ctr">
                        <a:lnSpc>
                          <a:spcPct val="100000"/>
                        </a:lnSpc>
                        <a:spcBef>
                          <a:spcPts val="1535"/>
                        </a:spcBef>
                      </a:pPr>
                      <a:r>
                        <a:rPr sz="2400" b="1" spc="-1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节点定义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433705" indent="-342900">
                        <a:lnSpc>
                          <a:spcPct val="100000"/>
                        </a:lnSpc>
                        <a:spcBef>
                          <a:spcPts val="2425"/>
                        </a:spcBef>
                        <a:buSzPct val="101785"/>
                        <a:buFont typeface="Times New Roman"/>
                        <a:buChar char="•"/>
                        <a:tabLst>
                          <a:tab pos="433705"/>
                          <a:tab pos="434340"/>
                        </a:tabLst>
                      </a:pPr>
                      <a:r>
                        <a:rPr sz="2800" spc="-5">
                          <a:latin typeface="宋体"/>
                          <a:cs typeface="宋体"/>
                        </a:rPr>
                        <a:t>按设计节拍、正式控制计划等正常生产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>
                          <a:latin typeface="宋体"/>
                          <a:cs typeface="宋体"/>
                        </a:rPr>
                        <a:t>条件下连续生产</a:t>
                      </a:r>
                      <a:r>
                        <a:rPr sz="280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台，过程能力和产品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质量到达设计要求；经过批量生产总签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发旳多种评审，批量生产计划下发完毕，批量生产正式开启，生产线爬产开始；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销售服务技术资料准备结束，定点投放</a:t>
                      </a:r>
                      <a:r>
                        <a:rPr sz="2800" spc="-50"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">
                          <a:latin typeface="宋体"/>
                          <a:cs typeface="宋体"/>
                        </a:rPr>
                        <a:t>地域旳服务站已具有服务保障能力。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3079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5080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2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标志物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marL="90805" marR="130810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2400" b="1" spc="-10">
                          <a:latin typeface="Times New Roman"/>
                          <a:cs typeface="Times New Roman"/>
                        </a:rPr>
                        <a:t>SOP</a:t>
                      </a:r>
                      <a:r>
                        <a:rPr sz="2400" b="1" spc="10">
                          <a:latin typeface="Microsoft JhengHei"/>
                          <a:cs typeface="Microsoft JhengHei"/>
                        </a:rPr>
                        <a:t>车 </a:t>
                      </a:r>
                      <a:r>
                        <a:rPr sz="2400">
                          <a:latin typeface="宋体"/>
                          <a:cs typeface="宋体"/>
                        </a:rPr>
                        <a:t>（核查评审报告</a:t>
                      </a:r>
                      <a:r>
                        <a:rPr sz="2400" spc="-50">
                          <a:latin typeface="宋体"/>
                          <a:cs typeface="宋体"/>
                        </a:rPr>
                        <a:t>）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34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https://d.book118.com/266153010034010051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Microsoft JhengHei</vt:lpstr>
      <vt:lpstr>Wingdings</vt:lpstr>
      <vt:lpstr>Times New Roman</vt:lpstr>
      <vt:lpstr>宋体</vt:lpstr>
      <vt:lpstr>MS Gothic</vt:lpstr>
      <vt:lpstr>微软雅黑</vt:lpstr>
      <vt:lpstr>Office Theme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项目质量管理通用知识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2024-09-16T22:12:20.746</cp:lastPrinted>
  <dcterms:created xsi:type="dcterms:W3CDTF">2024-09-16T14:12:20Z</dcterms:created>
  <dcterms:modified xsi:type="dcterms:W3CDTF">2024-09-16T14:12:22Z</dcterms:modified>
</cp:coreProperties>
</file>