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8788400" cy="66294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057BF63-CCE0-4D45-ACD1-0C78A4FE58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FA2303-C090-49F9-85EA-8B8882337A3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7B32637-088A-4EE8-B0C5-F36A55F716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F3EF4C1-1E8C-48B0-8E85-BEC7252AA3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9EB77E-1906-4085-9D92-6C023EBCD71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7C06138-426C-4614-B3AC-BD69D09F14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AFB9CAE-12C2-486F-98E8-C185CDE63B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783C732-5868-4EF4-8325-F41354805A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F6E374-F83B-4FE0-A7DA-86DA9A2782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2BB826-36FB-4E2A-A5B4-70D592344B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3DC6FB-0EC8-4576-98A5-CE8E52A5B5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59130" y="2055114"/>
            <a:ext cx="7470140" cy="1392174"/>
          </a:xfrm>
          <a:prstGeom prst="rect">
            <a:avLst/>
          </a:prstGeom>
        </p:spPr>
        <p:txBody>
          <a:bodyPr wrap="square" lIns="0" tIns="0" rIns="0" bIns="0">
            <a:spAutoFit/>
          </a:bodyPr>
          <a:lstStyle>
            <a:lvl1pPr>
              <a:defRPr sz="4200" b="0" i="0">
                <a:solidFill>
                  <a:schemeClr val="tx1"/>
                </a:solidFill>
                <a:latin typeface="宋体"/>
                <a:cs typeface="宋体"/>
              </a:defRPr>
            </a:lvl1pPr>
          </a:lstStyle>
          <a:p/>
        </p:txBody>
      </p:sp>
      <p:sp>
        <p:nvSpPr>
          <p:cNvPr id="3" name="Holder 3"/>
          <p:cNvSpPr>
            <a:spLocks noGrp="1"/>
          </p:cNvSpPr>
          <p:nvPr>
            <p:ph type="subTitle" idx="4"/>
          </p:nvPr>
        </p:nvSpPr>
        <p:spPr>
          <a:xfrm>
            <a:off x="1318260" y="3712464"/>
            <a:ext cx="6151880" cy="1657350"/>
          </a:xfrm>
          <a:prstGeom prst="rect">
            <a:avLst/>
          </a:prstGeom>
        </p:spPr>
        <p:txBody>
          <a:bodyPr wrap="square" lIns="0" tIns="0" rIns="0" bIns="0">
            <a:spAutoFit/>
          </a:bodyPr>
          <a:lstStyle>
            <a:lvl1pPr>
              <a:defRPr sz="17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200" b="0" i="0">
                <a:solidFill>
                  <a:schemeClr val="tx1"/>
                </a:solidFill>
                <a:latin typeface="宋体"/>
                <a:cs typeface="宋体"/>
              </a:defRPr>
            </a:lvl1pPr>
          </a:lstStyle>
          <a:p/>
        </p:txBody>
      </p:sp>
      <p:sp>
        <p:nvSpPr>
          <p:cNvPr id="3" name="Holder 3"/>
          <p:cNvSpPr>
            <a:spLocks noGrp="1"/>
          </p:cNvSpPr>
          <p:nvPr>
            <p:ph type="body" idx="1"/>
          </p:nvPr>
        </p:nvSpPr>
        <p:spPr/>
        <p:txBody>
          <a:bodyPr lIns="0" tIns="0" rIns="0" bIns="0"/>
          <a:lstStyle>
            <a:lvl1pPr>
              <a:defRPr sz="17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200" b="0" i="0">
                <a:solidFill>
                  <a:schemeClr val="tx1"/>
                </a:solidFill>
                <a:latin typeface="宋体"/>
                <a:cs typeface="宋体"/>
              </a:defRPr>
            </a:lvl1pPr>
          </a:lstStyle>
          <a:p/>
        </p:txBody>
      </p:sp>
      <p:sp>
        <p:nvSpPr>
          <p:cNvPr id="3" name="Holder 3"/>
          <p:cNvSpPr>
            <a:spLocks noGrp="1"/>
          </p:cNvSpPr>
          <p:nvPr>
            <p:ph sz="half" idx="2"/>
          </p:nvPr>
        </p:nvSpPr>
        <p:spPr>
          <a:xfrm>
            <a:off x="439420" y="1524762"/>
            <a:ext cx="3822954" cy="4375404"/>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526026" y="1524762"/>
            <a:ext cx="3822954" cy="4375404"/>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200" b="0" i="0">
                <a:solidFill>
                  <a:schemeClr val="tx1"/>
                </a:solidFill>
                <a:latin typeface="宋体"/>
                <a:cs typeface="宋体"/>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311525" y="495300"/>
            <a:ext cx="2165350" cy="665480"/>
          </a:xfrm>
          <a:prstGeom prst="rect">
            <a:avLst/>
          </a:prstGeom>
        </p:spPr>
        <p:txBody>
          <a:bodyPr wrap="square" lIns="0" tIns="0" rIns="0" bIns="0">
            <a:spAutoFit/>
          </a:bodyPr>
          <a:lstStyle>
            <a:lvl1pPr>
              <a:defRPr sz="4200" b="0" i="0">
                <a:solidFill>
                  <a:schemeClr val="tx1"/>
                </a:solidFill>
                <a:latin typeface="宋体"/>
                <a:cs typeface="宋体"/>
              </a:defRPr>
            </a:lvl1pPr>
          </a:lstStyle>
          <a:p/>
        </p:txBody>
      </p:sp>
      <p:sp>
        <p:nvSpPr>
          <p:cNvPr id="3" name="Holder 3"/>
          <p:cNvSpPr>
            <a:spLocks noGrp="1"/>
          </p:cNvSpPr>
          <p:nvPr>
            <p:ph type="body" idx="1"/>
          </p:nvPr>
        </p:nvSpPr>
        <p:spPr>
          <a:xfrm>
            <a:off x="1970087" y="1162050"/>
            <a:ext cx="5521325" cy="1387475"/>
          </a:xfrm>
          <a:prstGeom prst="rect">
            <a:avLst/>
          </a:prstGeom>
        </p:spPr>
        <p:txBody>
          <a:bodyPr wrap="square" lIns="0" tIns="0" rIns="0" bIns="0">
            <a:spAutoFit/>
          </a:bodyPr>
          <a:lstStyle>
            <a:lvl1pPr>
              <a:defRPr sz="17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2988056" y="6165342"/>
            <a:ext cx="2812288" cy="33147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39420" y="6165342"/>
            <a:ext cx="2021332" cy="33147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8045450" y="6024860"/>
            <a:ext cx="250825" cy="196850"/>
          </a:xfrm>
          <a:prstGeom prst="rect">
            <a:avLst/>
          </a:prstGeom>
        </p:spPr>
        <p:txBody>
          <a:bodyPr wrap="square" lIns="0" tIns="0" rIns="0" bIns="0">
            <a:spAutoFit/>
          </a:bodyPr>
          <a:lstStyle>
            <a:defPPr>
              <a:defRPr kern="0"/>
            </a:defPPr>
            <a:lvl1pPr>
              <a:defRPr sz="1350" b="0" i="0">
                <a:solidFill>
                  <a:schemeClr val="tx1"/>
                </a:solidFill>
                <a:latin typeface="宋体"/>
                <a:cs typeface="宋体"/>
              </a:defRPr>
            </a:lvl1pPr>
          </a:lstStyle>
          <a:p>
            <a:pPr marL="38100">
              <a:lnSpc>
                <a:spcPts val="1530"/>
              </a:lnSpc>
            </a:pPr>
            <a:fld id="{81D60167-4931-47E6-BA6A-407CBD079E47}" type="slidenum">
              <a:rPr spc="-25"/>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6232155100010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2312987" y="1323975"/>
            <a:ext cx="4028440" cy="665480"/>
          </a:xfrm>
          <a:prstGeom prst="rect">
            <a:avLst/>
          </a:prstGeom>
        </p:spPr>
        <p:txBody>
          <a:bodyPr vert="horz" wrap="square" lIns="0" tIns="12700" rIns="0" bIns="0" rtlCol="0">
            <a:spAutoFit/>
          </a:bodyPr>
          <a:lstStyle/>
          <a:p>
            <a:pPr marL="12700">
              <a:lnSpc>
                <a:spcPct val="100000"/>
              </a:lnSpc>
              <a:spcBef>
                <a:spcPts val="100"/>
              </a:spcBef>
              <a:tabLst>
                <a:tab pos="1878964"/>
              </a:tabLst>
            </a:pPr>
            <a:r>
              <a:rPr b="1" spc="-20">
                <a:latin typeface="Microsoft JhengHei"/>
                <a:cs typeface="Microsoft JhengHei"/>
              </a:rPr>
              <a:t>第八</a:t>
            </a:r>
            <a:r>
              <a:rPr b="1" spc="-50">
                <a:latin typeface="Microsoft JhengHei"/>
                <a:cs typeface="Microsoft JhengHei"/>
              </a:rPr>
              <a:t>章</a:t>
            </a:r>
            <a:r>
              <a:rPr b="1">
                <a:latin typeface="Microsoft JhengHei"/>
                <a:cs typeface="Microsoft JhengHei"/>
              </a:rPr>
              <a:t>	</a:t>
            </a:r>
            <a:r>
              <a:rPr b="1" spc="-20">
                <a:latin typeface="Microsoft JhengHei"/>
                <a:cs typeface="Microsoft JhengHei"/>
              </a:rPr>
              <a:t>行政人</a:t>
            </a:r>
            <a:r>
              <a:rPr b="1" spc="-50">
                <a:latin typeface="Microsoft JhengHei"/>
                <a:cs typeface="Microsoft JhengHei"/>
              </a:rPr>
              <a:t>格</a:t>
            </a:r>
          </a:p>
        </p:txBody>
      </p:sp>
      <p:sp>
        <p:nvSpPr>
          <p:cNvPr id="3" name="object 3"/>
          <p:cNvSpPr txBox="1"/>
          <p:nvPr/>
        </p:nvSpPr>
        <p:spPr>
          <a:xfrm>
            <a:off x="1203325" y="2802254"/>
            <a:ext cx="6713855" cy="2197100"/>
          </a:xfrm>
          <a:prstGeom prst="rect">
            <a:avLst/>
          </a:prstGeom>
        </p:spPr>
        <p:txBody>
          <a:bodyPr vert="horz" wrap="square" lIns="0" tIns="90170" rIns="0" bIns="0" rtlCol="0">
            <a:spAutoFit/>
          </a:bodyPr>
          <a:lstStyle/>
          <a:p>
            <a:pPr marL="12700">
              <a:lnSpc>
                <a:spcPct val="100000"/>
              </a:lnSpc>
              <a:spcBef>
                <a:spcPts val="710"/>
              </a:spcBef>
            </a:pPr>
            <a:r>
              <a:rPr sz="3050" b="1">
                <a:solidFill>
                  <a:srgbClr val="888888"/>
                </a:solidFill>
                <a:latin typeface="Microsoft JhengHei"/>
                <a:cs typeface="Microsoft JhengHei"/>
              </a:rPr>
              <a:t>本章重点</a:t>
            </a:r>
            <a:r>
              <a:rPr sz="3050" b="1" spc="-50">
                <a:solidFill>
                  <a:srgbClr val="888888"/>
                </a:solidFill>
                <a:latin typeface="Microsoft JhengHei"/>
                <a:cs typeface="Microsoft JhengHei"/>
              </a:rPr>
              <a:t>：</a:t>
            </a:r>
            <a:endParaRPr sz="3050">
              <a:latin typeface="Microsoft JhengHei"/>
              <a:cs typeface="Microsoft JhengHei"/>
            </a:endParaRPr>
          </a:p>
          <a:p>
            <a:pPr marL="22225">
              <a:lnSpc>
                <a:spcPct val="100000"/>
              </a:lnSpc>
              <a:spcBef>
                <a:spcPts val="615"/>
              </a:spcBef>
            </a:pPr>
            <a:r>
              <a:rPr sz="3050" spc="-40">
                <a:solidFill>
                  <a:srgbClr val="888888"/>
                </a:solidFill>
                <a:latin typeface="宋体"/>
                <a:cs typeface="宋体"/>
              </a:rPr>
              <a:t>1</a:t>
            </a:r>
            <a:r>
              <a:rPr sz="3050" spc="-65">
                <a:solidFill>
                  <a:srgbClr val="888888"/>
                </a:solidFill>
                <a:latin typeface="宋体"/>
                <a:cs typeface="宋体"/>
              </a:rPr>
              <a:t>、行政人格的含义、本质、构成、作</a:t>
            </a:r>
            <a:r>
              <a:rPr sz="3050" spc="-50">
                <a:solidFill>
                  <a:srgbClr val="888888"/>
                </a:solidFill>
                <a:latin typeface="宋体"/>
                <a:cs typeface="宋体"/>
              </a:rPr>
              <a:t>用</a:t>
            </a:r>
            <a:endParaRPr sz="3050">
              <a:latin typeface="宋体"/>
              <a:cs typeface="宋体"/>
            </a:endParaRPr>
          </a:p>
          <a:p>
            <a:pPr marL="22225">
              <a:lnSpc>
                <a:spcPct val="100000"/>
              </a:lnSpc>
              <a:spcBef>
                <a:spcPts val="615"/>
              </a:spcBef>
            </a:pPr>
            <a:r>
              <a:rPr sz="3050" spc="-40">
                <a:solidFill>
                  <a:srgbClr val="888888"/>
                </a:solidFill>
                <a:latin typeface="宋体"/>
                <a:cs typeface="宋体"/>
              </a:rPr>
              <a:t>2</a:t>
            </a:r>
            <a:r>
              <a:rPr sz="3050" spc="-65">
                <a:solidFill>
                  <a:srgbClr val="888888"/>
                </a:solidFill>
                <a:latin typeface="宋体"/>
                <a:cs typeface="宋体"/>
              </a:rPr>
              <a:t>、行政人格的模</a:t>
            </a:r>
            <a:r>
              <a:rPr sz="3050" spc="-50">
                <a:solidFill>
                  <a:srgbClr val="888888"/>
                </a:solidFill>
                <a:latin typeface="宋体"/>
                <a:cs typeface="宋体"/>
              </a:rPr>
              <a:t>式</a:t>
            </a:r>
            <a:endParaRPr sz="3050">
              <a:latin typeface="宋体"/>
              <a:cs typeface="宋体"/>
            </a:endParaRPr>
          </a:p>
          <a:p>
            <a:pPr marL="22225">
              <a:lnSpc>
                <a:spcPct val="100000"/>
              </a:lnSpc>
              <a:spcBef>
                <a:spcPts val="615"/>
              </a:spcBef>
            </a:pPr>
            <a:r>
              <a:rPr sz="3050" spc="-40">
                <a:solidFill>
                  <a:srgbClr val="888888"/>
                </a:solidFill>
                <a:latin typeface="宋体"/>
                <a:cs typeface="宋体"/>
              </a:rPr>
              <a:t>3</a:t>
            </a:r>
            <a:r>
              <a:rPr sz="3050" spc="-65">
                <a:solidFill>
                  <a:srgbClr val="888888"/>
                </a:solidFill>
                <a:latin typeface="宋体"/>
                <a:cs typeface="宋体"/>
              </a:rPr>
              <a:t>、独立人格的生</a:t>
            </a:r>
            <a:r>
              <a:rPr sz="3050" spc="-50">
                <a:solidFill>
                  <a:srgbClr val="888888"/>
                </a:solidFill>
                <a:latin typeface="宋体"/>
                <a:cs typeface="宋体"/>
              </a:rPr>
              <a:t>成</a:t>
            </a:r>
            <a:endParaRPr sz="3050">
              <a:latin typeface="宋体"/>
              <a:cs typeface="宋体"/>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1</a:t>
            </a:fld>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2</a:t>
            </a:fld>
          </a:p>
        </p:txBody>
      </p:sp>
      <p:sp>
        <p:nvSpPr>
          <p:cNvPr id="2" name="object 2"/>
          <p:cNvSpPr txBox="1">
            <a:spLocks noGrp="1"/>
          </p:cNvSpPr>
          <p:nvPr>
            <p:ph type="title"/>
          </p:nvPr>
        </p:nvSpPr>
        <p:spPr>
          <a:xfrm>
            <a:off x="3013075" y="495300"/>
            <a:ext cx="2654300" cy="665480"/>
          </a:xfrm>
          <a:prstGeom prst="rect">
            <a:avLst/>
          </a:prstGeom>
        </p:spPr>
        <p:txBody>
          <a:bodyPr vert="horz" wrap="square" lIns="0" tIns="12700" rIns="0" bIns="0" rtlCol="0">
            <a:spAutoFit/>
          </a:bodyPr>
          <a:lstStyle/>
          <a:p>
            <a:pPr marL="12700">
              <a:lnSpc>
                <a:spcPct val="100000"/>
              </a:lnSpc>
              <a:spcBef>
                <a:spcPts val="100"/>
              </a:spcBef>
            </a:pPr>
            <a:r>
              <a:rPr spc="-70"/>
              <a:t>案例：圈套</a:t>
            </a:r>
          </a:p>
        </p:txBody>
      </p:sp>
      <p:sp>
        <p:nvSpPr>
          <p:cNvPr id="3" name="object 3"/>
          <p:cNvSpPr txBox="1"/>
          <p:nvPr/>
        </p:nvSpPr>
        <p:spPr>
          <a:xfrm>
            <a:off x="565150" y="1285875"/>
            <a:ext cx="7464425" cy="4237355"/>
          </a:xfrm>
          <a:prstGeom prst="rect">
            <a:avLst/>
          </a:prstGeom>
        </p:spPr>
        <p:txBody>
          <a:bodyPr vert="horz" wrap="square" lIns="0" tIns="37465" rIns="0" bIns="0" rtlCol="0">
            <a:spAutoFit/>
          </a:bodyPr>
          <a:lstStyle/>
          <a:p>
            <a:pPr marL="12700" marR="5080" indent="381000">
              <a:lnSpc>
                <a:spcPts val="3600"/>
              </a:lnSpc>
              <a:spcBef>
                <a:spcPts val="295"/>
              </a:spcBef>
              <a:buChar char="•"/>
              <a:tabLst>
                <a:tab pos="393700"/>
              </a:tabLst>
            </a:pPr>
            <a:r>
              <a:rPr sz="3050" spc="-40">
                <a:latin typeface="宋体"/>
                <a:cs typeface="宋体"/>
              </a:rPr>
              <a:t>2002</a:t>
            </a:r>
            <a:r>
              <a:rPr sz="3050" spc="-75">
                <a:latin typeface="宋体"/>
                <a:cs typeface="宋体"/>
              </a:rPr>
              <a:t>年</a:t>
            </a:r>
            <a:r>
              <a:rPr sz="3050" spc="-40">
                <a:latin typeface="宋体"/>
                <a:cs typeface="宋体"/>
              </a:rPr>
              <a:t>3</a:t>
            </a:r>
            <a:r>
              <a:rPr sz="3050" spc="-75">
                <a:latin typeface="宋体"/>
                <a:cs typeface="宋体"/>
              </a:rPr>
              <a:t>月初的一天，湖南省某粮店的主任接到一个电话，对方自称是粮食局的陈副局长。领导给他打电话让他受宠若惊，而且领导告诉他可以以较低的价格搞到一批粮食指标，转手就可以赚到</a:t>
            </a:r>
            <a:r>
              <a:rPr sz="3050" spc="-40">
                <a:latin typeface="宋体"/>
                <a:cs typeface="宋体"/>
              </a:rPr>
              <a:t>10</a:t>
            </a:r>
            <a:r>
              <a:rPr sz="3050" spc="-75">
                <a:latin typeface="宋体"/>
                <a:cs typeface="宋体"/>
              </a:rPr>
              <a:t>多万元。粮店主任喜</a:t>
            </a:r>
            <a:r>
              <a:rPr sz="3050" spc="-70">
                <a:latin typeface="宋体"/>
                <a:cs typeface="宋体"/>
              </a:rPr>
              <a:t>出望外。</a:t>
            </a:r>
            <a:endParaRPr sz="3050">
              <a:latin typeface="宋体"/>
              <a:cs typeface="宋体"/>
            </a:endParaRPr>
          </a:p>
          <a:p>
            <a:pPr marL="12700" marR="5080" indent="381000">
              <a:lnSpc>
                <a:spcPts val="3600"/>
              </a:lnSpc>
              <a:spcBef>
                <a:spcPts val="670"/>
              </a:spcBef>
              <a:buChar char="•"/>
              <a:tabLst>
                <a:tab pos="393700"/>
              </a:tabLst>
            </a:pPr>
            <a:r>
              <a:rPr sz="3050" spc="-75">
                <a:latin typeface="宋体"/>
                <a:cs typeface="宋体"/>
              </a:rPr>
              <a:t>电话中陈副局长还留下了自己的私人银行帐号，要求粮店主任先打入</a:t>
            </a:r>
            <a:r>
              <a:rPr sz="3050" spc="-40">
                <a:latin typeface="宋体"/>
                <a:cs typeface="宋体"/>
              </a:rPr>
              <a:t>1.5</a:t>
            </a:r>
            <a:r>
              <a:rPr sz="3050" spc="-75">
                <a:latin typeface="宋体"/>
                <a:cs typeface="宋体"/>
              </a:rPr>
              <a:t>万元钱。对于这笔钱，大家是心照不宣的。</a:t>
            </a:r>
            <a:endParaRPr sz="305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3</a:t>
            </a:fld>
          </a:p>
        </p:txBody>
      </p:sp>
      <p:sp>
        <p:nvSpPr>
          <p:cNvPr id="2" name="object 2"/>
          <p:cNvSpPr txBox="1"/>
          <p:nvPr/>
        </p:nvSpPr>
        <p:spPr>
          <a:xfrm>
            <a:off x="574675" y="514350"/>
            <a:ext cx="7035800" cy="4113529"/>
          </a:xfrm>
          <a:prstGeom prst="rect">
            <a:avLst/>
          </a:prstGeom>
        </p:spPr>
        <p:txBody>
          <a:bodyPr vert="horz" wrap="square" lIns="0" tIns="35560" rIns="0" bIns="0" rtlCol="0">
            <a:spAutoFit/>
          </a:bodyPr>
          <a:lstStyle/>
          <a:p>
            <a:pPr marL="12700" marR="5080" indent="361950">
              <a:lnSpc>
                <a:spcPts val="3150"/>
              </a:lnSpc>
              <a:spcBef>
                <a:spcPts val="280"/>
              </a:spcBef>
              <a:buChar char="•"/>
              <a:tabLst>
                <a:tab pos="374650"/>
              </a:tabLst>
            </a:pPr>
            <a:r>
              <a:rPr sz="2700" spc="-75">
                <a:latin typeface="宋体"/>
                <a:cs typeface="宋体"/>
              </a:rPr>
              <a:t>放下电话，粮店主任就将钱打入了对方的帐号。第二天就安排人去拉粮食。但是，陈副局</a:t>
            </a:r>
            <a:r>
              <a:rPr sz="2700" spc="-50">
                <a:latin typeface="宋体"/>
                <a:cs typeface="宋体"/>
              </a:rPr>
              <a:t> </a:t>
            </a:r>
            <a:r>
              <a:rPr sz="2700" spc="-75">
                <a:latin typeface="宋体"/>
                <a:cs typeface="宋体"/>
              </a:rPr>
              <a:t>长没有来。他急忙与陈副局长联系，但陈副局</a:t>
            </a:r>
            <a:r>
              <a:rPr sz="2700" spc="-50">
                <a:latin typeface="宋体"/>
                <a:cs typeface="宋体"/>
              </a:rPr>
              <a:t> </a:t>
            </a:r>
            <a:r>
              <a:rPr sz="2700" spc="-75">
                <a:latin typeface="宋体"/>
                <a:cs typeface="宋体"/>
              </a:rPr>
              <a:t>长说他根本没有给他打过电话。粮店主任心里</a:t>
            </a:r>
            <a:r>
              <a:rPr sz="2700" spc="-50">
                <a:latin typeface="宋体"/>
                <a:cs typeface="宋体"/>
              </a:rPr>
              <a:t> </a:t>
            </a:r>
            <a:r>
              <a:rPr sz="2700" spc="-75">
                <a:latin typeface="宋体"/>
                <a:cs typeface="宋体"/>
              </a:rPr>
              <a:t>一惊，忙去查帐号上的钱，发现已经被提走了。粮店主任这才意识到自己上当了。于是，他赶</a:t>
            </a:r>
            <a:r>
              <a:rPr sz="2700" spc="-50">
                <a:latin typeface="宋体"/>
                <a:cs typeface="宋体"/>
              </a:rPr>
              <a:t> </a:t>
            </a:r>
            <a:r>
              <a:rPr sz="2700" spc="-75">
                <a:latin typeface="宋体"/>
                <a:cs typeface="宋体"/>
              </a:rPr>
              <a:t>紧到县公安局报案。</a:t>
            </a:r>
            <a:endParaRPr sz="2700">
              <a:latin typeface="宋体"/>
              <a:cs typeface="宋体"/>
            </a:endParaRPr>
          </a:p>
          <a:p>
            <a:pPr marL="12700" marR="309880" indent="361950" algn="just">
              <a:lnSpc>
                <a:spcPts val="3150"/>
              </a:lnSpc>
              <a:spcBef>
                <a:spcPts val="600"/>
              </a:spcBef>
              <a:buChar char="•"/>
              <a:tabLst>
                <a:tab pos="374650"/>
              </a:tabLst>
            </a:pPr>
            <a:r>
              <a:rPr sz="2700" spc="-75">
                <a:latin typeface="宋体"/>
                <a:cs typeface="宋体"/>
              </a:rPr>
              <a:t>在此之后的一段时间里，湖南警方多次接到类似的报案。作案人员都是利用模仿领导的声音给下级单位打电话的手段骗取钱财。</a:t>
            </a:r>
            <a:endParaRPr sz="2700">
              <a:latin typeface="宋体"/>
              <a:cs typeface="宋体"/>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4</a:t>
            </a:fld>
          </a:p>
        </p:txBody>
      </p:sp>
      <p:sp>
        <p:nvSpPr>
          <p:cNvPr id="2" name="object 2"/>
          <p:cNvSpPr txBox="1"/>
          <p:nvPr/>
        </p:nvSpPr>
        <p:spPr>
          <a:xfrm>
            <a:off x="346075" y="514350"/>
            <a:ext cx="7064375" cy="4989830"/>
          </a:xfrm>
          <a:prstGeom prst="rect">
            <a:avLst/>
          </a:prstGeom>
        </p:spPr>
        <p:txBody>
          <a:bodyPr vert="horz" wrap="square" lIns="0" tIns="35560" rIns="0" bIns="0" rtlCol="0">
            <a:spAutoFit/>
          </a:bodyPr>
          <a:lstStyle/>
          <a:p>
            <a:pPr marL="12700" marR="338455" indent="361950">
              <a:lnSpc>
                <a:spcPts val="3150"/>
              </a:lnSpc>
              <a:spcBef>
                <a:spcPts val="280"/>
              </a:spcBef>
              <a:buChar char="•"/>
              <a:tabLst>
                <a:tab pos="374650"/>
              </a:tabLst>
            </a:pPr>
            <a:r>
              <a:rPr sz="2700" spc="-75">
                <a:latin typeface="宋体"/>
                <a:cs typeface="宋体"/>
              </a:rPr>
              <a:t>这些情况很快引起了警方的高度重视。警方通过银行的监控录像，将犯罪分子抓获。案犯是一名无业人员，名叫龚金凤。据他交待，在前后半年的时间内，他先后单独或伙同他人</a:t>
            </a:r>
            <a:r>
              <a:rPr sz="2700" spc="-50">
                <a:latin typeface="宋体"/>
                <a:cs typeface="宋体"/>
              </a:rPr>
              <a:t>7</a:t>
            </a:r>
            <a:r>
              <a:rPr sz="2700" spc="-75">
                <a:latin typeface="宋体"/>
                <a:cs typeface="宋体"/>
              </a:rPr>
              <a:t>次作案，累计诈骗金额达25</a:t>
            </a:r>
            <a:r>
              <a:rPr sz="2700" spc="-70">
                <a:latin typeface="宋体"/>
                <a:cs typeface="宋体"/>
              </a:rPr>
              <a:t>万余元。</a:t>
            </a:r>
            <a:endParaRPr sz="2700">
              <a:latin typeface="宋体"/>
              <a:cs typeface="宋体"/>
            </a:endParaRPr>
          </a:p>
          <a:p>
            <a:pPr marL="12700" marR="5080" indent="361950">
              <a:lnSpc>
                <a:spcPts val="3150"/>
              </a:lnSpc>
              <a:spcBef>
                <a:spcPts val="600"/>
              </a:spcBef>
              <a:buChar char="•"/>
              <a:tabLst>
                <a:tab pos="374650"/>
              </a:tabLst>
            </a:pPr>
            <a:r>
              <a:rPr sz="2700" spc="-75">
                <a:latin typeface="宋体"/>
                <a:cs typeface="宋体"/>
              </a:rPr>
              <a:t>在每次行骗之前，他首先确定要模仿的领导，然后以领导的同学或朋友的身份往领导办公室</a:t>
            </a:r>
            <a:r>
              <a:rPr sz="2700" spc="-50">
                <a:latin typeface="宋体"/>
                <a:cs typeface="宋体"/>
              </a:rPr>
              <a:t> </a:t>
            </a:r>
            <a:r>
              <a:rPr sz="2700" spc="-75">
                <a:latin typeface="宋体"/>
                <a:cs typeface="宋体"/>
              </a:rPr>
              <a:t>打电话，在闲聊中他就能摸透该领导讲话的习</a:t>
            </a:r>
            <a:r>
              <a:rPr sz="2700" spc="-50">
                <a:latin typeface="宋体"/>
                <a:cs typeface="宋体"/>
              </a:rPr>
              <a:t> </a:t>
            </a:r>
            <a:r>
              <a:rPr sz="2700" spc="-70">
                <a:latin typeface="宋体"/>
                <a:cs typeface="宋体"/>
              </a:rPr>
              <a:t>惯和语气。</a:t>
            </a:r>
            <a:endParaRPr sz="2700">
              <a:latin typeface="宋体"/>
              <a:cs typeface="宋体"/>
            </a:endParaRPr>
          </a:p>
          <a:p>
            <a:pPr marL="12700" marR="338455" indent="361950" algn="just">
              <a:lnSpc>
                <a:spcPts val="3150"/>
              </a:lnSpc>
              <a:spcBef>
                <a:spcPts val="600"/>
              </a:spcBef>
              <a:buChar char="•"/>
              <a:tabLst>
                <a:tab pos="374650"/>
              </a:tabLst>
            </a:pPr>
            <a:r>
              <a:rPr sz="2700" spc="-75">
                <a:latin typeface="宋体"/>
                <a:cs typeface="宋体"/>
              </a:rPr>
              <a:t>老于世故的龚金凤知道，下级一般都很听上级的话，领导的名字在他们心里起着决定性的</a:t>
            </a:r>
            <a:r>
              <a:rPr sz="2700" spc="-70">
                <a:latin typeface="宋体"/>
                <a:cs typeface="宋体"/>
              </a:rPr>
              <a:t>作用。</a:t>
            </a:r>
            <a:endParaRPr sz="2700">
              <a:latin typeface="宋体"/>
              <a:cs typeface="宋体"/>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5</a:t>
            </a:fld>
          </a:p>
        </p:txBody>
      </p:sp>
      <p:sp>
        <p:nvSpPr>
          <p:cNvPr id="2" name="object 2"/>
          <p:cNvSpPr txBox="1"/>
          <p:nvPr/>
        </p:nvSpPr>
        <p:spPr>
          <a:xfrm>
            <a:off x="565150" y="914400"/>
            <a:ext cx="6892925" cy="4408805"/>
          </a:xfrm>
          <a:prstGeom prst="rect">
            <a:avLst/>
          </a:prstGeom>
        </p:spPr>
        <p:txBody>
          <a:bodyPr vert="horz" wrap="square" lIns="0" tIns="37465" rIns="0" bIns="0" rtlCol="0">
            <a:spAutoFit/>
          </a:bodyPr>
          <a:lstStyle/>
          <a:p>
            <a:pPr marL="12700" marR="5080" indent="381000" algn="just">
              <a:lnSpc>
                <a:spcPts val="3600"/>
              </a:lnSpc>
              <a:spcBef>
                <a:spcPts val="295"/>
              </a:spcBef>
              <a:buChar char="•"/>
              <a:tabLst>
                <a:tab pos="393700"/>
              </a:tabLst>
            </a:pPr>
            <a:r>
              <a:rPr sz="3050" spc="-75">
                <a:latin typeface="宋体"/>
                <a:cs typeface="宋体"/>
              </a:rPr>
              <a:t>骗子利用领导的权威和一些基层干部对权力的盲从，以及企图利用权力获得非法利益的心理弱点，所以行骗屡屡得手。</a:t>
            </a:r>
            <a:endParaRPr sz="3050">
              <a:latin typeface="宋体"/>
              <a:cs typeface="宋体"/>
            </a:endParaRPr>
          </a:p>
          <a:p>
            <a:pPr marL="12700" marR="5080" indent="381000" algn="just">
              <a:lnSpc>
                <a:spcPts val="3600"/>
              </a:lnSpc>
              <a:spcBef>
                <a:spcPts val="675"/>
              </a:spcBef>
              <a:buChar char="•"/>
              <a:tabLst>
                <a:tab pos="393700"/>
              </a:tabLst>
            </a:pPr>
            <a:r>
              <a:rPr sz="3050" spc="-75">
                <a:latin typeface="宋体"/>
                <a:cs typeface="宋体"/>
              </a:rPr>
              <a:t>从行政伦理学的角度分析，骗子得逞的原因在于那些受骗者存在着对领导的依附人格。依附人格是行政人格的一种，那么什么是行政人格？</a:t>
            </a:r>
            <a:endParaRPr sz="3050">
              <a:latin typeface="宋体"/>
              <a:cs typeface="宋体"/>
            </a:endParaRPr>
          </a:p>
          <a:p>
            <a:pPr>
              <a:lnSpc>
                <a:spcPct val="100000"/>
              </a:lnSpc>
              <a:spcBef>
                <a:spcPts val="35"/>
              </a:spcBef>
              <a:buFont typeface="Arial"/>
              <a:buChar char="•"/>
            </a:pPr>
            <a:endParaRPr sz="3700">
              <a:latin typeface="宋体"/>
              <a:cs typeface="宋体"/>
            </a:endParaRPr>
          </a:p>
          <a:p>
            <a:pPr marL="393700" indent="-381000" algn="just">
              <a:lnSpc>
                <a:spcPct val="100000"/>
              </a:lnSpc>
              <a:spcBef>
                <a:spcPts val="5"/>
              </a:spcBef>
              <a:buChar char="•"/>
              <a:tabLst>
                <a:tab pos="393700"/>
              </a:tabLst>
            </a:pPr>
            <a:r>
              <a:rPr sz="3050" spc="-40">
                <a:latin typeface="宋体"/>
                <a:cs typeface="宋体"/>
              </a:rPr>
              <a:t>今日说法 2003-02-</a:t>
            </a:r>
            <a:r>
              <a:rPr sz="3050" spc="-25">
                <a:latin typeface="宋体"/>
                <a:cs typeface="宋体"/>
              </a:rPr>
              <a:t>24</a:t>
            </a:r>
            <a:endParaRPr sz="3050">
              <a:latin typeface="宋体"/>
              <a:cs typeface="宋体"/>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6</a:t>
            </a:fld>
          </a:p>
        </p:txBody>
      </p:sp>
      <p:sp>
        <p:nvSpPr>
          <p:cNvPr id="2" name="object 2"/>
          <p:cNvSpPr txBox="1"/>
          <p:nvPr/>
        </p:nvSpPr>
        <p:spPr>
          <a:xfrm>
            <a:off x="565150" y="409575"/>
            <a:ext cx="7702550" cy="5208905"/>
          </a:xfrm>
          <a:prstGeom prst="rect">
            <a:avLst/>
          </a:prstGeom>
        </p:spPr>
        <p:txBody>
          <a:bodyPr vert="horz" wrap="square" lIns="0" tIns="15875" rIns="0" bIns="0" rtlCol="0">
            <a:spAutoFit/>
          </a:bodyPr>
          <a:lstStyle/>
          <a:p>
            <a:pPr marL="2169795" indent="-372110">
              <a:lnSpc>
                <a:spcPct val="100000"/>
              </a:lnSpc>
              <a:spcBef>
                <a:spcPts val="125"/>
              </a:spcBef>
              <a:buFont typeface="Arial"/>
              <a:buChar char="•"/>
              <a:tabLst>
                <a:tab pos="2170430"/>
                <a:tab pos="3531870"/>
              </a:tabLst>
            </a:pPr>
            <a:r>
              <a:rPr sz="3050" b="1">
                <a:solidFill>
                  <a:srgbClr val="FF3300"/>
                </a:solidFill>
                <a:latin typeface="Microsoft JhengHei"/>
                <a:cs typeface="Microsoft JhengHei"/>
              </a:rPr>
              <a:t>第一</a:t>
            </a:r>
            <a:r>
              <a:rPr sz="3050" b="1" spc="-50">
                <a:solidFill>
                  <a:srgbClr val="FF3300"/>
                </a:solidFill>
                <a:latin typeface="Microsoft JhengHei"/>
                <a:cs typeface="Microsoft JhengHei"/>
              </a:rPr>
              <a:t>节</a:t>
            </a:r>
            <a:r>
              <a:rPr sz="3050" b="1">
                <a:solidFill>
                  <a:srgbClr val="FF3300"/>
                </a:solidFill>
                <a:latin typeface="Microsoft JhengHei"/>
                <a:cs typeface="Microsoft JhengHei"/>
              </a:rPr>
              <a:t>	行政人格概</a:t>
            </a:r>
            <a:r>
              <a:rPr sz="3050" b="1" spc="-50">
                <a:solidFill>
                  <a:srgbClr val="FF3300"/>
                </a:solidFill>
                <a:latin typeface="Microsoft JhengHei"/>
                <a:cs typeface="Microsoft JhengHei"/>
              </a:rPr>
              <a:t>述</a:t>
            </a:r>
            <a:endParaRPr sz="3050">
              <a:latin typeface="Microsoft JhengHei"/>
              <a:cs typeface="Microsoft JhengHei"/>
            </a:endParaRPr>
          </a:p>
          <a:p>
            <a:pPr marL="374650" indent="-361950">
              <a:lnSpc>
                <a:spcPct val="100000"/>
              </a:lnSpc>
              <a:spcBef>
                <a:spcPts val="140"/>
              </a:spcBef>
              <a:buChar char="•"/>
              <a:tabLst>
                <a:tab pos="374650"/>
              </a:tabLst>
            </a:pPr>
            <a:r>
              <a:rPr sz="2700" spc="-75">
                <a:latin typeface="宋体"/>
                <a:cs typeface="宋体"/>
              </a:rPr>
              <a:t>一、行政人格的含义</a:t>
            </a:r>
            <a:endParaRPr sz="2700">
              <a:latin typeface="宋体"/>
              <a:cs typeface="宋体"/>
            </a:endParaRPr>
          </a:p>
          <a:p>
            <a:pPr marL="374650" indent="-361950">
              <a:lnSpc>
                <a:spcPct val="100000"/>
              </a:lnSpc>
              <a:spcBef>
                <a:spcPts val="209"/>
              </a:spcBef>
              <a:buChar char="•"/>
              <a:tabLst>
                <a:tab pos="374650"/>
              </a:tabLst>
            </a:pPr>
            <a:r>
              <a:rPr sz="2700" spc="-75">
                <a:latin typeface="宋体"/>
                <a:cs typeface="宋体"/>
              </a:rPr>
              <a:t>1．人格的内涵</a:t>
            </a:r>
            <a:endParaRPr sz="2700">
              <a:latin typeface="宋体"/>
              <a:cs typeface="宋体"/>
            </a:endParaRPr>
          </a:p>
          <a:p>
            <a:pPr marL="12700" marR="5080" indent="361950">
              <a:lnSpc>
                <a:spcPts val="2850"/>
              </a:lnSpc>
              <a:spcBef>
                <a:spcPts val="630"/>
              </a:spcBef>
              <a:buChar char="•"/>
              <a:tabLst>
                <a:tab pos="374650"/>
              </a:tabLst>
            </a:pPr>
            <a:r>
              <a:rPr sz="2700" spc="-75">
                <a:latin typeface="宋体"/>
                <a:cs typeface="宋体"/>
              </a:rPr>
              <a:t>所谓人格，就是指人与其他动物相区别的内在规定性以及在此基础上的人与人之间相区别的独特性，是个人在社会生活中通过自身的创造活动所完成的</a:t>
            </a:r>
            <a:r>
              <a:rPr sz="2700" spc="-50">
                <a:latin typeface="宋体"/>
                <a:cs typeface="宋体"/>
              </a:rPr>
              <a:t> </a:t>
            </a:r>
            <a:r>
              <a:rPr sz="2700" spc="-75">
                <a:latin typeface="宋体"/>
                <a:cs typeface="宋体"/>
              </a:rPr>
              <a:t>人的类本质的实现，是个人之内在主观情状与外在</a:t>
            </a:r>
            <a:r>
              <a:rPr sz="2700" spc="-50">
                <a:latin typeface="宋体"/>
                <a:cs typeface="宋体"/>
              </a:rPr>
              <a:t> </a:t>
            </a:r>
            <a:r>
              <a:rPr sz="2700" spc="-75">
                <a:latin typeface="宋体"/>
                <a:cs typeface="宋体"/>
              </a:rPr>
              <a:t>客观行为相统一的现实性的总体存在，是一种体现</a:t>
            </a:r>
            <a:r>
              <a:rPr sz="2700" spc="-50">
                <a:latin typeface="宋体"/>
                <a:cs typeface="宋体"/>
              </a:rPr>
              <a:t> </a:t>
            </a:r>
            <a:r>
              <a:rPr sz="2700" spc="-75">
                <a:latin typeface="宋体"/>
                <a:cs typeface="宋体"/>
              </a:rPr>
              <a:t>个人的尊严、价值、品格的伦理存在。</a:t>
            </a:r>
            <a:endParaRPr sz="2700">
              <a:latin typeface="宋体"/>
              <a:cs typeface="宋体"/>
            </a:endParaRPr>
          </a:p>
          <a:p>
            <a:pPr marL="374650" indent="-361950" algn="just">
              <a:lnSpc>
                <a:spcPct val="100000"/>
              </a:lnSpc>
              <a:spcBef>
                <a:spcPts val="180"/>
              </a:spcBef>
              <a:buChar char="•"/>
              <a:tabLst>
                <a:tab pos="374650"/>
              </a:tabLst>
            </a:pPr>
            <a:r>
              <a:rPr sz="2700" spc="-75">
                <a:latin typeface="宋体"/>
                <a:cs typeface="宋体"/>
              </a:rPr>
              <a:t>2．行政人格的定义</a:t>
            </a:r>
            <a:endParaRPr sz="2700">
              <a:latin typeface="宋体"/>
              <a:cs typeface="宋体"/>
            </a:endParaRPr>
          </a:p>
          <a:p>
            <a:pPr marL="12700" marR="309880" indent="361950" algn="just">
              <a:lnSpc>
                <a:spcPts val="2850"/>
              </a:lnSpc>
              <a:spcBef>
                <a:spcPts val="630"/>
              </a:spcBef>
              <a:buChar char="•"/>
              <a:tabLst>
                <a:tab pos="374650"/>
              </a:tabLst>
            </a:pPr>
            <a:r>
              <a:rPr sz="2700" spc="-75">
                <a:latin typeface="宋体"/>
                <a:cs typeface="宋体"/>
              </a:rPr>
              <a:t>行政人格是行政人员在行政管理活动中通过连续和持久的道德行为选择所表现出来的自我道德完整性，是行政人员道德意义上的整体性存在形态。</a:t>
            </a:r>
            <a:endParaRPr sz="27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7</a:t>
            </a:fld>
          </a:p>
        </p:txBody>
      </p:sp>
      <p:sp>
        <p:nvSpPr>
          <p:cNvPr id="2" name="object 2"/>
          <p:cNvSpPr txBox="1"/>
          <p:nvPr/>
        </p:nvSpPr>
        <p:spPr>
          <a:xfrm>
            <a:off x="784225" y="450194"/>
            <a:ext cx="7178675" cy="4949825"/>
          </a:xfrm>
          <a:prstGeom prst="rect">
            <a:avLst/>
          </a:prstGeom>
        </p:spPr>
        <p:txBody>
          <a:bodyPr vert="horz" wrap="square" lIns="0" tIns="76835" rIns="0" bIns="0" rtlCol="0">
            <a:spAutoFit/>
          </a:bodyPr>
          <a:lstStyle/>
          <a:p>
            <a:pPr marL="365125" indent="-352425">
              <a:lnSpc>
                <a:spcPct val="100000"/>
              </a:lnSpc>
              <a:spcBef>
                <a:spcPts val="605"/>
              </a:spcBef>
              <a:buFont typeface="Arial"/>
              <a:buChar char="•"/>
              <a:tabLst>
                <a:tab pos="365125"/>
              </a:tabLst>
            </a:pPr>
            <a:r>
              <a:rPr sz="2700" b="1" spc="-145">
                <a:solidFill>
                  <a:srgbClr val="FF3300"/>
                </a:solidFill>
                <a:latin typeface="Microsoft JhengHei"/>
                <a:cs typeface="Microsoft JhengHei"/>
              </a:rPr>
              <a:t>3</a:t>
            </a:r>
            <a:r>
              <a:rPr sz="2700" b="1" spc="-35">
                <a:solidFill>
                  <a:srgbClr val="FF3300"/>
                </a:solidFill>
                <a:latin typeface="Microsoft JhengHei"/>
                <a:cs typeface="Microsoft JhengHei"/>
              </a:rPr>
              <a:t>．行政人格的特征</a:t>
            </a:r>
            <a:endParaRPr sz="2700">
              <a:latin typeface="Microsoft JhengHei"/>
              <a:cs typeface="Microsoft JhengHei"/>
            </a:endParaRPr>
          </a:p>
          <a:p>
            <a:pPr marL="12700" marR="71755" indent="361950">
              <a:lnSpc>
                <a:spcPts val="2700"/>
              </a:lnSpc>
              <a:spcBef>
                <a:spcPts val="600"/>
              </a:spcBef>
              <a:buChar char="•"/>
              <a:tabLst>
                <a:tab pos="374650"/>
              </a:tabLst>
            </a:pPr>
            <a:r>
              <a:rPr sz="2300" spc="-50">
                <a:solidFill>
                  <a:srgbClr val="FF3300"/>
                </a:solidFill>
                <a:latin typeface="宋体"/>
                <a:cs typeface="宋体"/>
              </a:rPr>
              <a:t>（1）</a:t>
            </a:r>
            <a:r>
              <a:rPr sz="2300" spc="-60">
                <a:solidFill>
                  <a:srgbClr val="FF3300"/>
                </a:solidFill>
                <a:latin typeface="宋体"/>
                <a:cs typeface="宋体"/>
              </a:rPr>
              <a:t>行政人格是行政伦理观和行政价值观在公共行政主体中的体现，即行政人格具有伦理的内涵；</a:t>
            </a:r>
            <a:endParaRPr sz="2300">
              <a:latin typeface="宋体"/>
              <a:cs typeface="宋体"/>
            </a:endParaRPr>
          </a:p>
          <a:p>
            <a:pPr marL="12700" marR="71755" indent="361950">
              <a:lnSpc>
                <a:spcPts val="2700"/>
              </a:lnSpc>
              <a:spcBef>
                <a:spcPts val="525"/>
              </a:spcBef>
              <a:buChar char="•"/>
              <a:tabLst>
                <a:tab pos="374650"/>
              </a:tabLst>
            </a:pPr>
            <a:r>
              <a:rPr sz="2300" spc="-50">
                <a:solidFill>
                  <a:srgbClr val="FF3300"/>
                </a:solidFill>
                <a:latin typeface="宋体"/>
                <a:cs typeface="宋体"/>
              </a:rPr>
              <a:t>（2）</a:t>
            </a:r>
            <a:r>
              <a:rPr sz="2300" spc="-60">
                <a:solidFill>
                  <a:srgbClr val="FF3300"/>
                </a:solidFill>
                <a:latin typeface="宋体"/>
                <a:cs typeface="宋体"/>
              </a:rPr>
              <a:t>行政人格中的“人”字是指专门从事行政管理这一特殊职业活动的行政人员，它是“群体人”，也是</a:t>
            </a:r>
            <a:endParaRPr sz="2300">
              <a:latin typeface="宋体"/>
              <a:cs typeface="宋体"/>
            </a:endParaRPr>
          </a:p>
          <a:p>
            <a:pPr marL="12700">
              <a:lnSpc>
                <a:spcPts val="2620"/>
              </a:lnSpc>
            </a:pPr>
            <a:r>
              <a:rPr sz="2300" spc="-60">
                <a:solidFill>
                  <a:srgbClr val="FF3300"/>
                </a:solidFill>
                <a:latin typeface="宋体"/>
                <a:cs typeface="宋体"/>
              </a:rPr>
              <a:t>“个体人</a:t>
            </a:r>
            <a:r>
              <a:rPr sz="2300" spc="-25">
                <a:solidFill>
                  <a:srgbClr val="FF3300"/>
                </a:solidFill>
                <a:latin typeface="宋体"/>
                <a:cs typeface="宋体"/>
              </a:rPr>
              <a:t>”；</a:t>
            </a:r>
            <a:endParaRPr sz="2300">
              <a:latin typeface="宋体"/>
              <a:cs typeface="宋体"/>
            </a:endParaRPr>
          </a:p>
          <a:p>
            <a:pPr marL="12700" marR="5080" indent="361950">
              <a:lnSpc>
                <a:spcPts val="2700"/>
              </a:lnSpc>
              <a:spcBef>
                <a:spcPts val="605"/>
              </a:spcBef>
              <a:buChar char="•"/>
              <a:tabLst>
                <a:tab pos="374650"/>
              </a:tabLst>
            </a:pPr>
            <a:r>
              <a:rPr sz="2300" spc="-50">
                <a:solidFill>
                  <a:srgbClr val="FF3300"/>
                </a:solidFill>
                <a:latin typeface="宋体"/>
                <a:cs typeface="宋体"/>
              </a:rPr>
              <a:t>（3）</a:t>
            </a:r>
            <a:r>
              <a:rPr sz="2300" spc="-60">
                <a:solidFill>
                  <a:srgbClr val="FF3300"/>
                </a:solidFill>
                <a:latin typeface="宋体"/>
                <a:cs typeface="宋体"/>
              </a:rPr>
              <a:t>行政人格是行政人员所理解和欲实现的行政价值的总和，是行政人员的价值实现与自我价值评价的统一；</a:t>
            </a:r>
            <a:endParaRPr sz="2300">
              <a:latin typeface="宋体"/>
              <a:cs typeface="宋体"/>
            </a:endParaRPr>
          </a:p>
          <a:p>
            <a:pPr marL="12700" marR="71755" indent="361950">
              <a:lnSpc>
                <a:spcPts val="2700"/>
              </a:lnSpc>
              <a:spcBef>
                <a:spcPts val="525"/>
              </a:spcBef>
              <a:buChar char="•"/>
              <a:tabLst>
                <a:tab pos="374650"/>
              </a:tabLst>
            </a:pPr>
            <a:r>
              <a:rPr sz="2300" spc="-50">
                <a:solidFill>
                  <a:srgbClr val="FF3300"/>
                </a:solidFill>
                <a:latin typeface="宋体"/>
                <a:cs typeface="宋体"/>
              </a:rPr>
              <a:t>（4）</a:t>
            </a:r>
            <a:r>
              <a:rPr sz="2300" spc="-60">
                <a:solidFill>
                  <a:srgbClr val="FF3300"/>
                </a:solidFill>
                <a:latin typeface="宋体"/>
                <a:cs typeface="宋体"/>
              </a:rPr>
              <a:t>行政人格形成于行政管理的实践过程中，因此，它为行政人员所特有，并由此区别于其他社会成员之人</a:t>
            </a:r>
            <a:r>
              <a:rPr sz="2300" spc="-55">
                <a:solidFill>
                  <a:srgbClr val="FF3300"/>
                </a:solidFill>
                <a:latin typeface="宋体"/>
                <a:cs typeface="宋体"/>
              </a:rPr>
              <a:t>格；</a:t>
            </a:r>
            <a:endParaRPr sz="2300">
              <a:latin typeface="宋体"/>
              <a:cs typeface="宋体"/>
            </a:endParaRPr>
          </a:p>
          <a:p>
            <a:pPr marL="12700" marR="71755" indent="361950">
              <a:lnSpc>
                <a:spcPts val="2700"/>
              </a:lnSpc>
              <a:spcBef>
                <a:spcPts val="525"/>
              </a:spcBef>
              <a:buChar char="•"/>
              <a:tabLst>
                <a:tab pos="374650"/>
              </a:tabLst>
            </a:pPr>
            <a:r>
              <a:rPr sz="2300" spc="-50">
                <a:solidFill>
                  <a:srgbClr val="FF3300"/>
                </a:solidFill>
                <a:latin typeface="宋体"/>
                <a:cs typeface="宋体"/>
              </a:rPr>
              <a:t>（5）</a:t>
            </a:r>
            <a:r>
              <a:rPr sz="2300" spc="-60">
                <a:solidFill>
                  <a:srgbClr val="FF3300"/>
                </a:solidFill>
                <a:latin typeface="宋体"/>
                <a:cs typeface="宋体"/>
              </a:rPr>
              <a:t>行政人格也是行政人员自我评价和社会评价的标准之一。</a:t>
            </a:r>
            <a:endParaRPr sz="2300">
              <a:latin typeface="宋体"/>
              <a:cs typeface="宋体"/>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8</a:t>
            </a:fld>
          </a:p>
        </p:txBody>
      </p:sp>
      <p:sp>
        <p:nvSpPr>
          <p:cNvPr id="2" name="object 2"/>
          <p:cNvSpPr txBox="1"/>
          <p:nvPr/>
        </p:nvSpPr>
        <p:spPr>
          <a:xfrm>
            <a:off x="784225" y="420211"/>
            <a:ext cx="7312025" cy="4417695"/>
          </a:xfrm>
          <a:prstGeom prst="rect">
            <a:avLst/>
          </a:prstGeom>
        </p:spPr>
        <p:txBody>
          <a:bodyPr vert="horz" wrap="square" lIns="0" tIns="100330" rIns="0" bIns="0" rtlCol="0">
            <a:spAutoFit/>
          </a:bodyPr>
          <a:lstStyle/>
          <a:p>
            <a:pPr marL="384175" indent="-371475">
              <a:lnSpc>
                <a:spcPct val="100000"/>
              </a:lnSpc>
              <a:spcBef>
                <a:spcPts val="790"/>
              </a:spcBef>
              <a:buFont typeface="Arial"/>
              <a:buChar char="•"/>
              <a:tabLst>
                <a:tab pos="384175"/>
              </a:tabLst>
            </a:pPr>
            <a:r>
              <a:rPr sz="3050" b="1" spc="-10">
                <a:solidFill>
                  <a:srgbClr val="FF3300"/>
                </a:solidFill>
                <a:latin typeface="Microsoft JhengHei"/>
                <a:cs typeface="Microsoft JhengHei"/>
              </a:rPr>
              <a:t>二、行政人格的本质</a:t>
            </a:r>
            <a:endParaRPr sz="3050">
              <a:latin typeface="Microsoft JhengHei"/>
              <a:cs typeface="Microsoft JhengHei"/>
            </a:endParaRPr>
          </a:p>
          <a:p>
            <a:pPr marL="784225" marR="5080" lvl="1" indent="666115">
              <a:lnSpc>
                <a:spcPts val="3150"/>
              </a:lnSpc>
              <a:spcBef>
                <a:spcPts val="770"/>
              </a:spcBef>
              <a:buFont typeface="Arial"/>
              <a:buChar char="–"/>
              <a:tabLst>
                <a:tab pos="1450340"/>
                <a:tab pos="1450975"/>
              </a:tabLst>
            </a:pPr>
            <a:r>
              <a:rPr sz="2700" b="1" spc="-5">
                <a:latin typeface="Microsoft JhengHei"/>
                <a:cs typeface="Microsoft JhengHei"/>
              </a:rPr>
              <a:t>行政人格的本质就是行政人员持续的</a:t>
            </a:r>
            <a:r>
              <a:rPr sz="2700" b="1" spc="-50">
                <a:latin typeface="Microsoft JhengHei"/>
                <a:cs typeface="Microsoft JhengHei"/>
              </a:rPr>
              <a:t> </a:t>
            </a:r>
            <a:r>
              <a:rPr sz="2700" b="1" spc="-5">
                <a:latin typeface="Microsoft JhengHei"/>
                <a:cs typeface="Microsoft JhengHei"/>
              </a:rPr>
              <a:t>自我塑造和自我完善过程，既表现为行政</a:t>
            </a:r>
            <a:r>
              <a:rPr sz="2700" b="1" spc="-50">
                <a:latin typeface="Microsoft JhengHei"/>
                <a:cs typeface="Microsoft JhengHei"/>
              </a:rPr>
              <a:t> </a:t>
            </a:r>
            <a:r>
              <a:rPr sz="2700" b="1" spc="-5">
                <a:latin typeface="Microsoft JhengHei"/>
                <a:cs typeface="Microsoft JhengHei"/>
              </a:rPr>
              <a:t>价值观与行政伦理观在行政人员个体及职</a:t>
            </a:r>
            <a:r>
              <a:rPr sz="2700" b="1" spc="-50">
                <a:latin typeface="Microsoft JhengHei"/>
                <a:cs typeface="Microsoft JhengHei"/>
              </a:rPr>
              <a:t> </a:t>
            </a:r>
            <a:r>
              <a:rPr sz="2700" b="1" spc="-5">
                <a:latin typeface="Microsoft JhengHei"/>
                <a:cs typeface="Microsoft JhengHei"/>
              </a:rPr>
              <a:t>业群体上长期稳定的具体体现与境界升华，也表现为行政人员个体生命与社会生命的</a:t>
            </a:r>
            <a:r>
              <a:rPr sz="2700" b="1" spc="-50">
                <a:latin typeface="Microsoft JhengHei"/>
                <a:cs typeface="Microsoft JhengHei"/>
              </a:rPr>
              <a:t> </a:t>
            </a:r>
            <a:r>
              <a:rPr sz="2700" b="1" spc="-5">
                <a:latin typeface="Microsoft JhengHei"/>
                <a:cs typeface="Microsoft JhengHei"/>
              </a:rPr>
              <a:t>整合，是行政人员社会本质生成的历史与</a:t>
            </a:r>
            <a:r>
              <a:rPr sz="2700" b="1" spc="-50">
                <a:latin typeface="Microsoft JhengHei"/>
                <a:cs typeface="Microsoft JhengHei"/>
              </a:rPr>
              <a:t> </a:t>
            </a:r>
            <a:r>
              <a:rPr sz="2700" b="1" spc="-10">
                <a:latin typeface="Microsoft JhengHei"/>
                <a:cs typeface="Microsoft JhengHei"/>
              </a:rPr>
              <a:t>现实的统一。</a:t>
            </a:r>
            <a:endParaRPr sz="2700">
              <a:latin typeface="Microsoft JhengHei"/>
              <a:cs typeface="Microsoft JhengHei"/>
            </a:endParaRPr>
          </a:p>
          <a:p>
            <a:pPr lvl="1">
              <a:lnSpc>
                <a:spcPct val="100000"/>
              </a:lnSpc>
              <a:spcBef>
                <a:spcPts val="30"/>
              </a:spcBef>
              <a:buFont typeface="Arial"/>
              <a:buChar char="–"/>
            </a:pPr>
            <a:endParaRPr sz="2250">
              <a:latin typeface="Microsoft JhengHei"/>
              <a:cs typeface="Microsoft JhengHei"/>
            </a:endParaRPr>
          </a:p>
          <a:p>
            <a:pPr marL="1450340" lvl="1" indent="-656590">
              <a:lnSpc>
                <a:spcPct val="100000"/>
              </a:lnSpc>
              <a:buFont typeface="Arial"/>
              <a:buChar char="–"/>
              <a:tabLst>
                <a:tab pos="1450340"/>
                <a:tab pos="1450975"/>
              </a:tabLst>
            </a:pPr>
            <a:r>
              <a:rPr sz="2700" b="1" spc="-5">
                <a:latin typeface="Microsoft JhengHei"/>
                <a:cs typeface="Microsoft JhengHei"/>
              </a:rPr>
              <a:t>案例：周总理的人格魅力</a:t>
            </a:r>
            <a:endParaRPr sz="27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9</a:t>
            </a:fld>
          </a:p>
        </p:txBody>
      </p:sp>
      <p:sp>
        <p:nvSpPr>
          <p:cNvPr id="2" name="object 2"/>
          <p:cNvSpPr txBox="1"/>
          <p:nvPr/>
        </p:nvSpPr>
        <p:spPr>
          <a:xfrm>
            <a:off x="565150" y="552450"/>
            <a:ext cx="7064375" cy="4856480"/>
          </a:xfrm>
          <a:prstGeom prst="rect">
            <a:avLst/>
          </a:prstGeom>
        </p:spPr>
        <p:txBody>
          <a:bodyPr vert="horz" wrap="square" lIns="0" tIns="66040" rIns="0" bIns="0" rtlCol="0">
            <a:spAutoFit/>
          </a:bodyPr>
          <a:lstStyle/>
          <a:p>
            <a:pPr marL="12700" marR="33655" indent="361950">
              <a:lnSpc>
                <a:spcPts val="2850"/>
              </a:lnSpc>
              <a:spcBef>
                <a:spcPts val="520"/>
              </a:spcBef>
              <a:buChar char="•"/>
              <a:tabLst>
                <a:tab pos="374650"/>
              </a:tabLst>
            </a:pPr>
            <a:r>
              <a:rPr sz="2700" spc="-75">
                <a:latin typeface="宋体"/>
                <a:cs typeface="宋体"/>
              </a:rPr>
              <a:t>1976年1月8日，周总理逝世时，联合国纽约</a:t>
            </a:r>
            <a:r>
              <a:rPr sz="2700" spc="-50">
                <a:latin typeface="宋体"/>
                <a:cs typeface="宋体"/>
              </a:rPr>
              <a:t> </a:t>
            </a:r>
            <a:r>
              <a:rPr sz="2700" spc="-75">
                <a:latin typeface="宋体"/>
                <a:cs typeface="宋体"/>
              </a:rPr>
              <a:t>总部为其降半旗致哀。这是非常罕见的事情。自联合国成立以来，没有为任何逝世者下过半旗，即使是国家元首去世。当时，此举使一些国家感</a:t>
            </a:r>
            <a:r>
              <a:rPr sz="2700" spc="-70">
                <a:latin typeface="宋体"/>
                <a:cs typeface="宋体"/>
              </a:rPr>
              <a:t>动不平。</a:t>
            </a:r>
            <a:endParaRPr sz="2700">
              <a:latin typeface="宋体"/>
              <a:cs typeface="宋体"/>
            </a:endParaRPr>
          </a:p>
          <a:p>
            <a:pPr marL="12700" marR="5080" indent="361950">
              <a:lnSpc>
                <a:spcPts val="2850"/>
              </a:lnSpc>
              <a:spcBef>
                <a:spcPts val="600"/>
              </a:spcBef>
              <a:buChar char="•"/>
              <a:tabLst>
                <a:tab pos="374650"/>
              </a:tabLst>
            </a:pPr>
            <a:r>
              <a:rPr sz="2700" spc="-75">
                <a:latin typeface="宋体"/>
                <a:cs typeface="宋体"/>
              </a:rPr>
              <a:t>当时的联合国秘书长说：“为了悼念周恩来，联合国下半旗，原因有两个：第一，中国是一个文明古国，它的金银财宝多得不计其数，可是它的周总理没有一分钱存款！第二，中国有10</a:t>
            </a:r>
            <a:r>
              <a:rPr sz="2700" spc="-65">
                <a:latin typeface="宋体"/>
                <a:cs typeface="宋体"/>
              </a:rPr>
              <a:t>亿人</a:t>
            </a:r>
            <a:r>
              <a:rPr sz="2700" spc="-75">
                <a:latin typeface="宋体"/>
                <a:cs typeface="宋体"/>
              </a:rPr>
              <a:t>口，占世界人口的1/4，可是它的周总理没有一个孩子。你们任何一个国家的元首，如果能做到其中一条，在他逝世之日，总部将照样为他降半</a:t>
            </a:r>
            <a:r>
              <a:rPr sz="2700" spc="-70">
                <a:latin typeface="宋体"/>
                <a:cs typeface="宋体"/>
              </a:rPr>
              <a:t>旗。”</a:t>
            </a:r>
            <a:endParaRPr sz="2700">
              <a:latin typeface="宋体"/>
              <a:cs typeface="宋体"/>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10</a:t>
            </a:fld>
          </a:p>
        </p:txBody>
      </p:sp>
      <p:sp>
        <p:nvSpPr>
          <p:cNvPr id="2" name="object 2"/>
          <p:cNvSpPr txBox="1"/>
          <p:nvPr/>
        </p:nvSpPr>
        <p:spPr>
          <a:xfrm>
            <a:off x="784225" y="478155"/>
            <a:ext cx="7393305" cy="5673725"/>
          </a:xfrm>
          <a:prstGeom prst="rect">
            <a:avLst/>
          </a:prstGeom>
        </p:spPr>
        <p:txBody>
          <a:bodyPr vert="horz" wrap="square" lIns="0" tIns="42544" rIns="0" bIns="0" rtlCol="0">
            <a:spAutoFit/>
          </a:bodyPr>
          <a:lstStyle/>
          <a:p>
            <a:pPr marL="384175" indent="-371475">
              <a:lnSpc>
                <a:spcPct val="100000"/>
              </a:lnSpc>
              <a:spcBef>
                <a:spcPts val="334"/>
              </a:spcBef>
              <a:buFont typeface="Arial"/>
              <a:buChar char="•"/>
              <a:tabLst>
                <a:tab pos="384175"/>
              </a:tabLst>
            </a:pPr>
            <a:r>
              <a:rPr sz="3050" b="1" spc="-10">
                <a:solidFill>
                  <a:srgbClr val="FF3300"/>
                </a:solidFill>
                <a:latin typeface="Microsoft JhengHei"/>
                <a:cs typeface="Microsoft JhengHei"/>
              </a:rPr>
              <a:t>三、行政人格的构成</a:t>
            </a:r>
            <a:endParaRPr sz="3050">
              <a:latin typeface="Microsoft JhengHei"/>
              <a:cs typeface="Microsoft JhengHei"/>
            </a:endParaRPr>
          </a:p>
          <a:p>
            <a:pPr marL="384175" indent="-371475">
              <a:lnSpc>
                <a:spcPct val="100000"/>
              </a:lnSpc>
              <a:spcBef>
                <a:spcPts val="240"/>
              </a:spcBef>
              <a:buFont typeface="Arial"/>
              <a:buChar char="•"/>
              <a:tabLst>
                <a:tab pos="384175"/>
              </a:tabLst>
            </a:pPr>
            <a:r>
              <a:rPr sz="3050" b="1" spc="-260">
                <a:solidFill>
                  <a:srgbClr val="FF3300"/>
                </a:solidFill>
                <a:latin typeface="Microsoft JhengHei"/>
                <a:cs typeface="Microsoft JhengHei"/>
              </a:rPr>
              <a:t>5</a:t>
            </a:r>
            <a:r>
              <a:rPr sz="3050" b="1" spc="-15">
                <a:solidFill>
                  <a:srgbClr val="FF3300"/>
                </a:solidFill>
                <a:latin typeface="Microsoft JhengHei"/>
                <a:cs typeface="Microsoft JhengHei"/>
              </a:rPr>
              <a:t>个方面：</a:t>
            </a:r>
            <a:endParaRPr sz="3050">
              <a:latin typeface="Microsoft JhengHei"/>
              <a:cs typeface="Microsoft JhengHei"/>
            </a:endParaRPr>
          </a:p>
          <a:p>
            <a:pPr marL="1450340" lvl="1" indent="-656590">
              <a:lnSpc>
                <a:spcPct val="100000"/>
              </a:lnSpc>
              <a:spcBef>
                <a:spcPts val="140"/>
              </a:spcBef>
              <a:buFont typeface="Arial"/>
              <a:buChar char="–"/>
              <a:tabLst>
                <a:tab pos="1450340"/>
                <a:tab pos="1450975"/>
              </a:tabLst>
            </a:pPr>
            <a:r>
              <a:rPr sz="2700" b="1" spc="-275">
                <a:latin typeface="Microsoft JhengHei"/>
                <a:cs typeface="Microsoft JhengHei"/>
              </a:rPr>
              <a:t>1</a:t>
            </a:r>
            <a:r>
              <a:rPr sz="2700" b="1" spc="-10">
                <a:latin typeface="Microsoft JhengHei"/>
                <a:cs typeface="Microsoft JhengHei"/>
              </a:rPr>
              <a:t>、行政理性。</a:t>
            </a:r>
            <a:endParaRPr sz="2700">
              <a:latin typeface="Microsoft JhengHei"/>
              <a:cs typeface="Microsoft JhengHei"/>
            </a:endParaRPr>
          </a:p>
          <a:p>
            <a:pPr marL="1179195" marR="243204" lvl="2" indent="943610" algn="just">
              <a:lnSpc>
                <a:spcPct val="86300"/>
              </a:lnSpc>
              <a:spcBef>
                <a:spcPts val="610"/>
              </a:spcBef>
              <a:buChar char="•"/>
              <a:tabLst>
                <a:tab pos="2122805"/>
              </a:tabLst>
            </a:pPr>
            <a:r>
              <a:rPr sz="2300">
                <a:latin typeface="宋体"/>
                <a:cs typeface="宋体"/>
              </a:rPr>
              <a:t>行政理性，既是行政人员的一种认知</a:t>
            </a:r>
            <a:r>
              <a:rPr sz="2300" spc="-50">
                <a:latin typeface="宋体"/>
                <a:cs typeface="宋体"/>
              </a:rPr>
              <a:t>能</a:t>
            </a:r>
            <a:r>
              <a:rPr sz="2300">
                <a:latin typeface="宋体"/>
                <a:cs typeface="宋体"/>
              </a:rPr>
              <a:t>力，也是内在于行政人员之中的一种对欲望</a:t>
            </a:r>
            <a:r>
              <a:rPr sz="2300" spc="-50">
                <a:latin typeface="宋体"/>
                <a:cs typeface="宋体"/>
              </a:rPr>
              <a:t>和</a:t>
            </a:r>
            <a:r>
              <a:rPr sz="2300">
                <a:latin typeface="宋体"/>
                <a:cs typeface="宋体"/>
              </a:rPr>
              <a:t>行为进行调节与控制的能力，二者在行政行</a:t>
            </a:r>
            <a:r>
              <a:rPr sz="2300" spc="-50">
                <a:latin typeface="宋体"/>
                <a:cs typeface="宋体"/>
              </a:rPr>
              <a:t>为</a:t>
            </a:r>
            <a:r>
              <a:rPr sz="2300">
                <a:latin typeface="宋体"/>
                <a:cs typeface="宋体"/>
              </a:rPr>
              <a:t>过程中达到有机统一，此时行政理性表现为</a:t>
            </a:r>
            <a:r>
              <a:rPr sz="2300" spc="-50">
                <a:latin typeface="宋体"/>
                <a:cs typeface="宋体"/>
              </a:rPr>
              <a:t>一</a:t>
            </a:r>
            <a:r>
              <a:rPr sz="2300">
                <a:latin typeface="宋体"/>
                <a:cs typeface="宋体"/>
              </a:rPr>
              <a:t>种理性精神</a:t>
            </a:r>
            <a:r>
              <a:rPr sz="2300" spc="-50">
                <a:latin typeface="宋体"/>
                <a:cs typeface="宋体"/>
              </a:rPr>
              <a:t>。</a:t>
            </a:r>
            <a:endParaRPr sz="2300">
              <a:latin typeface="宋体"/>
              <a:cs typeface="宋体"/>
            </a:endParaRPr>
          </a:p>
          <a:p>
            <a:pPr marL="1450340" lvl="1" indent="-656590">
              <a:lnSpc>
                <a:spcPct val="100000"/>
              </a:lnSpc>
              <a:spcBef>
                <a:spcPts val="215"/>
              </a:spcBef>
              <a:buFont typeface="Arial"/>
              <a:buChar char="–"/>
              <a:tabLst>
                <a:tab pos="1450340"/>
                <a:tab pos="1450975"/>
              </a:tabLst>
            </a:pPr>
            <a:r>
              <a:rPr sz="2700" b="1" spc="-275">
                <a:latin typeface="Microsoft JhengHei"/>
                <a:cs typeface="Microsoft JhengHei"/>
              </a:rPr>
              <a:t>2</a:t>
            </a:r>
            <a:r>
              <a:rPr sz="2700" b="1" spc="-10">
                <a:latin typeface="Microsoft JhengHei"/>
                <a:cs typeface="Microsoft JhengHei"/>
              </a:rPr>
              <a:t>、行政情感。</a:t>
            </a:r>
            <a:endParaRPr sz="2700">
              <a:latin typeface="Microsoft JhengHei"/>
              <a:cs typeface="Microsoft JhengHei"/>
            </a:endParaRPr>
          </a:p>
          <a:p>
            <a:pPr marL="1179195" marR="5080" lvl="2" indent="942975">
              <a:lnSpc>
                <a:spcPct val="86500"/>
              </a:lnSpc>
              <a:spcBef>
                <a:spcPts val="610"/>
              </a:spcBef>
              <a:buChar char="•"/>
              <a:tabLst>
                <a:tab pos="2122170"/>
                <a:tab pos="2122805"/>
              </a:tabLst>
            </a:pPr>
            <a:r>
              <a:rPr sz="2300" spc="20">
                <a:latin typeface="宋体"/>
                <a:cs typeface="宋体"/>
              </a:rPr>
              <a:t>行政情感由两个心理层面构成。第一个层面是处于较低层次的行政情绪，分为积极、</a:t>
            </a:r>
            <a:r>
              <a:rPr sz="2300" spc="10">
                <a:latin typeface="宋体"/>
                <a:cs typeface="宋体"/>
              </a:rPr>
              <a:t> </a:t>
            </a:r>
            <a:r>
              <a:rPr sz="2300" spc="20">
                <a:latin typeface="宋体"/>
                <a:cs typeface="宋体"/>
              </a:rPr>
              <a:t>肯定的情绪体验和消极、否定的情绪体验两种。行政情绪带有较多的生理性和原始性，具有波</a:t>
            </a:r>
            <a:r>
              <a:rPr sz="2300" spc="10">
                <a:latin typeface="宋体"/>
                <a:cs typeface="宋体"/>
              </a:rPr>
              <a:t> </a:t>
            </a:r>
            <a:r>
              <a:rPr sz="2300" spc="20">
                <a:latin typeface="宋体"/>
                <a:cs typeface="宋体"/>
              </a:rPr>
              <a:t>动性大、不甚稳定、不易控制等特点。第二个</a:t>
            </a:r>
            <a:r>
              <a:rPr sz="2300" spc="10">
                <a:latin typeface="宋体"/>
                <a:cs typeface="宋体"/>
              </a:rPr>
              <a:t> </a:t>
            </a:r>
            <a:r>
              <a:rPr sz="2300" spc="20">
                <a:latin typeface="宋体"/>
                <a:cs typeface="宋体"/>
              </a:rPr>
              <a:t>层面是处于较高层次的行政感情，如对上级的</a:t>
            </a:r>
            <a:r>
              <a:rPr sz="2300" spc="10">
                <a:latin typeface="宋体"/>
                <a:cs typeface="宋体"/>
              </a:rPr>
              <a:t> </a:t>
            </a:r>
            <a:r>
              <a:rPr sz="2300" spc="20">
                <a:latin typeface="宋体"/>
                <a:cs typeface="宋体"/>
              </a:rPr>
              <a:t>敬仰之情，对国家和社会的热爱之情。</a:t>
            </a:r>
            <a:endParaRPr sz="2300">
              <a:latin typeface="宋体"/>
              <a:cs typeface="宋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11</a:t>
            </a:fld>
          </a:p>
        </p:txBody>
      </p:sp>
      <p:sp>
        <p:nvSpPr>
          <p:cNvPr id="2" name="object 2"/>
          <p:cNvSpPr txBox="1">
            <a:spLocks noGrp="1"/>
          </p:cNvSpPr>
          <p:nvPr>
            <p:ph type="title"/>
          </p:nvPr>
        </p:nvSpPr>
        <p:spPr>
          <a:xfrm>
            <a:off x="1346200" y="1581150"/>
            <a:ext cx="2592705" cy="379730"/>
          </a:xfrm>
          <a:prstGeom prst="rect">
            <a:avLst/>
          </a:prstGeom>
        </p:spPr>
        <p:txBody>
          <a:bodyPr vert="horz" wrap="square" lIns="0" tIns="15875" rIns="0" bIns="0" rtlCol="0">
            <a:spAutoFit/>
          </a:bodyPr>
          <a:lstStyle/>
          <a:p>
            <a:pPr marL="12700">
              <a:lnSpc>
                <a:spcPct val="100000"/>
              </a:lnSpc>
              <a:spcBef>
                <a:spcPts val="125"/>
              </a:spcBef>
              <a:tabLst>
                <a:tab pos="655320"/>
              </a:tabLst>
            </a:pPr>
            <a:r>
              <a:rPr sz="2300" spc="-50"/>
              <a:t>–</a:t>
            </a:r>
            <a:r>
              <a:rPr sz="2300"/>
              <a:t>	3、行政意志</a:t>
            </a:r>
            <a:r>
              <a:rPr sz="2300" spc="-50"/>
              <a:t>。</a:t>
            </a:r>
            <a:endParaRPr sz="2300"/>
          </a:p>
        </p:txBody>
      </p:sp>
      <p:sp>
        <p:nvSpPr>
          <p:cNvPr id="3" name="object 3"/>
          <p:cNvSpPr txBox="1"/>
          <p:nvPr/>
        </p:nvSpPr>
        <p:spPr>
          <a:xfrm>
            <a:off x="1346200" y="1981200"/>
            <a:ext cx="6840855" cy="3530600"/>
          </a:xfrm>
          <a:prstGeom prst="rect">
            <a:avLst/>
          </a:prstGeom>
        </p:spPr>
        <p:txBody>
          <a:bodyPr vert="horz" wrap="square" lIns="0" tIns="11430" rIns="0" bIns="0" rtlCol="0">
            <a:spAutoFit/>
          </a:bodyPr>
          <a:lstStyle/>
          <a:p>
            <a:pPr marL="398145" marR="243204" indent="943610" algn="just">
              <a:lnSpc>
                <a:spcPct val="101400"/>
              </a:lnSpc>
              <a:spcBef>
                <a:spcPts val="90"/>
              </a:spcBef>
              <a:buFont typeface="Arial"/>
              <a:buChar char="•"/>
              <a:tabLst>
                <a:tab pos="1341755"/>
              </a:tabLst>
            </a:pPr>
            <a:r>
              <a:rPr sz="1850" b="1">
                <a:latin typeface="Microsoft JhengHei"/>
                <a:cs typeface="Microsoft JhengHei"/>
              </a:rPr>
              <a:t>是指行政人员决定这样做而不那样做的主观努力</a:t>
            </a:r>
            <a:r>
              <a:rPr sz="1850" b="1" spc="-50">
                <a:latin typeface="Microsoft JhengHei"/>
                <a:cs typeface="Microsoft JhengHei"/>
              </a:rPr>
              <a:t>，</a:t>
            </a:r>
            <a:r>
              <a:rPr sz="1850" b="1">
                <a:latin typeface="Microsoft JhengHei"/>
                <a:cs typeface="Microsoft JhengHei"/>
              </a:rPr>
              <a:t>行政意志是行政行为产生的直接原因。意志行动是由动机</a:t>
            </a:r>
            <a:r>
              <a:rPr sz="1850" b="1" spc="-50">
                <a:latin typeface="Microsoft JhengHei"/>
                <a:cs typeface="Microsoft JhengHei"/>
              </a:rPr>
              <a:t>引</a:t>
            </a:r>
            <a:r>
              <a:rPr sz="1850" b="1">
                <a:latin typeface="Microsoft JhengHei"/>
                <a:cs typeface="Microsoft JhengHei"/>
              </a:rPr>
              <a:t>起的，动机又是由人的需要所产生的</a:t>
            </a:r>
            <a:r>
              <a:rPr sz="1850" b="1" spc="-50">
                <a:latin typeface="Microsoft JhengHei"/>
                <a:cs typeface="Microsoft JhengHei"/>
              </a:rPr>
              <a:t>。</a:t>
            </a:r>
            <a:endParaRPr sz="1850">
              <a:latin typeface="Microsoft JhengHei"/>
              <a:cs typeface="Microsoft JhengHei"/>
            </a:endParaRPr>
          </a:p>
          <a:p>
            <a:pPr marL="655320" indent="-643255">
              <a:lnSpc>
                <a:spcPct val="100000"/>
              </a:lnSpc>
              <a:spcBef>
                <a:spcPts val="555"/>
              </a:spcBef>
              <a:buChar char="–"/>
              <a:tabLst>
                <a:tab pos="655320"/>
                <a:tab pos="655955"/>
              </a:tabLst>
            </a:pPr>
            <a:r>
              <a:rPr sz="2300">
                <a:latin typeface="宋体"/>
                <a:cs typeface="宋体"/>
              </a:rPr>
              <a:t>4、行政信念</a:t>
            </a:r>
            <a:r>
              <a:rPr sz="2300" spc="-50">
                <a:latin typeface="宋体"/>
                <a:cs typeface="宋体"/>
              </a:rPr>
              <a:t>。</a:t>
            </a:r>
            <a:endParaRPr sz="2300">
              <a:latin typeface="宋体"/>
              <a:cs typeface="宋体"/>
            </a:endParaRPr>
          </a:p>
          <a:p>
            <a:pPr marL="398145" marR="214629" lvl="1" indent="981710" algn="just">
              <a:lnSpc>
                <a:spcPct val="101400"/>
              </a:lnSpc>
              <a:spcBef>
                <a:spcPts val="360"/>
              </a:spcBef>
              <a:buFont typeface="Arial"/>
              <a:buChar char="•"/>
              <a:tabLst>
                <a:tab pos="1379855"/>
              </a:tabLst>
            </a:pPr>
            <a:r>
              <a:rPr sz="1850" b="1">
                <a:latin typeface="Microsoft JhengHei"/>
                <a:cs typeface="Microsoft JhengHei"/>
              </a:rPr>
              <a:t>行政信念是在行政管理实践活动中生成的，是行</a:t>
            </a:r>
            <a:r>
              <a:rPr sz="1850" b="1" spc="-50">
                <a:latin typeface="Microsoft JhengHei"/>
                <a:cs typeface="Microsoft JhengHei"/>
              </a:rPr>
              <a:t>政</a:t>
            </a:r>
            <a:r>
              <a:rPr sz="1850" b="1">
                <a:latin typeface="Microsoft JhengHei"/>
                <a:cs typeface="Microsoft JhengHei"/>
              </a:rPr>
              <a:t>人员根据自己的生活内容和积累的知识并进行深思熟虑之</a:t>
            </a:r>
            <a:r>
              <a:rPr sz="1850" b="1" spc="-50">
                <a:latin typeface="Microsoft JhengHei"/>
                <a:cs typeface="Microsoft JhengHei"/>
              </a:rPr>
              <a:t>后</a:t>
            </a:r>
            <a:r>
              <a:rPr sz="1850" b="1">
                <a:latin typeface="Microsoft JhengHei"/>
                <a:cs typeface="Microsoft JhengHei"/>
              </a:rPr>
              <a:t>所确定的努力方向和奋斗目标</a:t>
            </a:r>
            <a:r>
              <a:rPr sz="1850" b="1" spc="-50">
                <a:latin typeface="Microsoft JhengHei"/>
                <a:cs typeface="Microsoft JhengHei"/>
              </a:rPr>
              <a:t>。</a:t>
            </a:r>
            <a:endParaRPr sz="1850">
              <a:latin typeface="Microsoft JhengHei"/>
              <a:cs typeface="Microsoft JhengHei"/>
            </a:endParaRPr>
          </a:p>
          <a:p>
            <a:pPr marL="655320" indent="-643255">
              <a:lnSpc>
                <a:spcPct val="100000"/>
              </a:lnSpc>
              <a:spcBef>
                <a:spcPts val="555"/>
              </a:spcBef>
              <a:buChar char="–"/>
              <a:tabLst>
                <a:tab pos="655320"/>
                <a:tab pos="655955"/>
              </a:tabLst>
            </a:pPr>
            <a:r>
              <a:rPr sz="2300">
                <a:latin typeface="宋体"/>
                <a:cs typeface="宋体"/>
              </a:rPr>
              <a:t>5、行政习惯</a:t>
            </a:r>
            <a:r>
              <a:rPr sz="2300" spc="-50">
                <a:latin typeface="宋体"/>
                <a:cs typeface="宋体"/>
              </a:rPr>
              <a:t>。</a:t>
            </a:r>
            <a:endParaRPr sz="2300">
              <a:latin typeface="宋体"/>
              <a:cs typeface="宋体"/>
            </a:endParaRPr>
          </a:p>
          <a:p>
            <a:pPr marL="398145" marR="5080" lvl="1" indent="942975">
              <a:lnSpc>
                <a:spcPct val="101400"/>
              </a:lnSpc>
              <a:spcBef>
                <a:spcPts val="360"/>
              </a:spcBef>
              <a:buFont typeface="Arial"/>
              <a:buChar char="•"/>
              <a:tabLst>
                <a:tab pos="1341120"/>
                <a:tab pos="1341755"/>
              </a:tabLst>
            </a:pPr>
            <a:r>
              <a:rPr sz="1850" b="1">
                <a:latin typeface="Microsoft JhengHei"/>
                <a:cs typeface="Microsoft JhengHei"/>
              </a:rPr>
              <a:t>是指行政人员经过一段较长时间逐渐养成、不容</a:t>
            </a:r>
            <a:r>
              <a:rPr sz="1850" b="1" spc="-50">
                <a:latin typeface="Microsoft JhengHei"/>
                <a:cs typeface="Microsoft JhengHei"/>
              </a:rPr>
              <a:t>易</a:t>
            </a:r>
            <a:r>
              <a:rPr sz="1850" b="1" spc="500">
                <a:latin typeface="Microsoft JhengHei"/>
                <a:cs typeface="Microsoft JhengHei"/>
              </a:rPr>
              <a:t> </a:t>
            </a:r>
            <a:r>
              <a:rPr sz="1850" b="1">
                <a:latin typeface="Microsoft JhengHei"/>
                <a:cs typeface="Microsoft JhengHei"/>
              </a:rPr>
              <a:t>改变的一种行为倾向。它的表现是多方面的，既表现于言语</a:t>
            </a:r>
            <a:r>
              <a:rPr sz="1850" b="1" spc="-50">
                <a:latin typeface="Microsoft JhengHei"/>
                <a:cs typeface="Microsoft JhengHei"/>
              </a:rPr>
              <a:t>、</a:t>
            </a:r>
            <a:r>
              <a:rPr sz="1850" b="1">
                <a:latin typeface="Microsoft JhengHei"/>
                <a:cs typeface="Microsoft JhengHei"/>
              </a:rPr>
              <a:t>态度、仪表、爱好等，也表现在思维方面</a:t>
            </a:r>
            <a:r>
              <a:rPr sz="1850" b="1" spc="-50">
                <a:latin typeface="Microsoft JhengHei"/>
                <a:cs typeface="Microsoft JhengHei"/>
              </a:rPr>
              <a:t>。</a:t>
            </a:r>
            <a:endParaRPr sz="1850">
              <a:latin typeface="Microsoft JhengHei"/>
              <a:cs typeface="Microsoft JhengHe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12</a:t>
            </a:fld>
          </a:p>
        </p:txBody>
      </p:sp>
      <p:sp>
        <p:nvSpPr>
          <p:cNvPr id="2" name="object 2"/>
          <p:cNvSpPr txBox="1"/>
          <p:nvPr/>
        </p:nvSpPr>
        <p:spPr>
          <a:xfrm>
            <a:off x="565150" y="1487011"/>
            <a:ext cx="8150225" cy="4093845"/>
          </a:xfrm>
          <a:prstGeom prst="rect">
            <a:avLst/>
          </a:prstGeom>
        </p:spPr>
        <p:txBody>
          <a:bodyPr vert="horz" wrap="square" lIns="0" tIns="100330" rIns="0" bIns="0" rtlCol="0">
            <a:spAutoFit/>
          </a:bodyPr>
          <a:lstStyle/>
          <a:p>
            <a:pPr marL="384175" indent="-371475">
              <a:lnSpc>
                <a:spcPct val="100000"/>
              </a:lnSpc>
              <a:spcBef>
                <a:spcPts val="790"/>
              </a:spcBef>
              <a:buFont typeface="Arial"/>
              <a:buChar char="•"/>
              <a:tabLst>
                <a:tab pos="384175"/>
              </a:tabLst>
            </a:pPr>
            <a:r>
              <a:rPr sz="3050" b="1" spc="-10">
                <a:solidFill>
                  <a:srgbClr val="FF3300"/>
                </a:solidFill>
                <a:latin typeface="Microsoft JhengHei"/>
                <a:cs typeface="Microsoft JhengHei"/>
              </a:rPr>
              <a:t>四、行政人格的作用</a:t>
            </a:r>
            <a:endParaRPr sz="3050">
              <a:latin typeface="Microsoft JhengHei"/>
              <a:cs typeface="Microsoft JhengHei"/>
            </a:endParaRPr>
          </a:p>
          <a:p>
            <a:pPr marL="784225" marR="5080" lvl="1" indent="666115">
              <a:lnSpc>
                <a:spcPts val="3150"/>
              </a:lnSpc>
              <a:spcBef>
                <a:spcPts val="770"/>
              </a:spcBef>
              <a:buFont typeface="Arial"/>
              <a:buChar char="–"/>
              <a:tabLst>
                <a:tab pos="1450340"/>
                <a:tab pos="1450975"/>
              </a:tabLst>
            </a:pPr>
            <a:r>
              <a:rPr sz="2700" b="1" spc="-145">
                <a:latin typeface="Microsoft JhengHei"/>
                <a:cs typeface="Microsoft JhengHei"/>
              </a:rPr>
              <a:t>1</a:t>
            </a:r>
            <a:r>
              <a:rPr sz="2700" b="1" spc="-35">
                <a:latin typeface="Microsoft JhengHei"/>
                <a:cs typeface="Microsoft JhengHei"/>
              </a:rPr>
              <a:t>．高尚的行政人格会给相对人以良好印象，</a:t>
            </a:r>
            <a:r>
              <a:rPr sz="2700" b="1" spc="-5">
                <a:latin typeface="Microsoft JhengHei"/>
                <a:cs typeface="Microsoft JhengHei"/>
              </a:rPr>
              <a:t>有助于双方实现良好的情感沟通。</a:t>
            </a:r>
            <a:endParaRPr sz="2700">
              <a:latin typeface="Microsoft JhengHei"/>
              <a:cs typeface="Microsoft JhengHei"/>
            </a:endParaRPr>
          </a:p>
          <a:p>
            <a:pPr marL="784225" marR="347980" lvl="1" indent="666115">
              <a:lnSpc>
                <a:spcPts val="3150"/>
              </a:lnSpc>
              <a:spcBef>
                <a:spcPts val="600"/>
              </a:spcBef>
              <a:buFont typeface="Arial"/>
              <a:buChar char="–"/>
              <a:tabLst>
                <a:tab pos="1450340"/>
                <a:tab pos="1450975"/>
              </a:tabLst>
            </a:pPr>
            <a:r>
              <a:rPr sz="2700" b="1" spc="-145">
                <a:latin typeface="Microsoft JhengHei"/>
                <a:cs typeface="Microsoft JhengHei"/>
              </a:rPr>
              <a:t>2</a:t>
            </a:r>
            <a:r>
              <a:rPr sz="2700" b="1" spc="-35">
                <a:latin typeface="Microsoft JhengHei"/>
                <a:cs typeface="Microsoft JhengHei"/>
              </a:rPr>
              <a:t>．在情感认同的基础上，高尚的行政人格</a:t>
            </a:r>
            <a:r>
              <a:rPr sz="2700" b="1" spc="-5">
                <a:latin typeface="Microsoft JhengHei"/>
                <a:cs typeface="Microsoft JhengHei"/>
              </a:rPr>
              <a:t>会对行政相对人起到行为示范的作用。</a:t>
            </a:r>
            <a:endParaRPr sz="2700">
              <a:latin typeface="Microsoft JhengHei"/>
              <a:cs typeface="Microsoft JhengHei"/>
            </a:endParaRPr>
          </a:p>
          <a:p>
            <a:pPr marL="784225" marR="347980" lvl="1" indent="666115">
              <a:lnSpc>
                <a:spcPts val="3150"/>
              </a:lnSpc>
              <a:spcBef>
                <a:spcPts val="600"/>
              </a:spcBef>
              <a:buFont typeface="Arial"/>
              <a:buChar char="–"/>
              <a:tabLst>
                <a:tab pos="1450340"/>
                <a:tab pos="1450975"/>
              </a:tabLst>
            </a:pPr>
            <a:r>
              <a:rPr sz="2700" b="1" spc="-145">
                <a:latin typeface="Microsoft JhengHei"/>
                <a:cs typeface="Microsoft JhengHei"/>
              </a:rPr>
              <a:t>3</a:t>
            </a:r>
            <a:r>
              <a:rPr sz="2700" b="1" spc="-35">
                <a:latin typeface="Microsoft JhengHei"/>
                <a:cs typeface="Microsoft JhengHei"/>
              </a:rPr>
              <a:t>．行政人格具有对真理与正义的形象化作</a:t>
            </a:r>
            <a:r>
              <a:rPr sz="2700" b="1" spc="-25">
                <a:latin typeface="Microsoft JhengHei"/>
                <a:cs typeface="Microsoft JhengHei"/>
              </a:rPr>
              <a:t>用。</a:t>
            </a:r>
            <a:endParaRPr sz="2700">
              <a:latin typeface="Microsoft JhengHei"/>
              <a:cs typeface="Microsoft JhengHei"/>
            </a:endParaRPr>
          </a:p>
          <a:p>
            <a:pPr marL="784225" marR="347980" lvl="1" indent="666115">
              <a:lnSpc>
                <a:spcPts val="3150"/>
              </a:lnSpc>
              <a:spcBef>
                <a:spcPts val="600"/>
              </a:spcBef>
              <a:buFont typeface="Arial"/>
              <a:buChar char="–"/>
              <a:tabLst>
                <a:tab pos="1450340"/>
                <a:tab pos="1450975"/>
              </a:tabLst>
            </a:pPr>
            <a:r>
              <a:rPr sz="2700" b="1" spc="-145">
                <a:latin typeface="Microsoft JhengHei"/>
                <a:cs typeface="Microsoft JhengHei"/>
              </a:rPr>
              <a:t>4</a:t>
            </a:r>
            <a:r>
              <a:rPr sz="2700" b="1" spc="-35">
                <a:latin typeface="Microsoft JhengHei"/>
                <a:cs typeface="Microsoft JhengHei"/>
              </a:rPr>
              <a:t>．行政人格作为一种现实的伦理存在，会</a:t>
            </a:r>
            <a:r>
              <a:rPr sz="2700" b="1" spc="-5">
                <a:latin typeface="Microsoft JhengHei"/>
                <a:cs typeface="Microsoft JhengHei"/>
              </a:rPr>
              <a:t>对社会的道德环境产生净化作用。</a:t>
            </a:r>
            <a:endParaRPr sz="27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530"/>
              </a:lnSpc>
            </a:pPr>
            <a:fld id="{81D60167-4931-47E6-BA6A-407CBD079E47}" type="slidenum">
              <a:rPr spc="-25"/>
              <a:t>13</a:t>
            </a:fld>
          </a:p>
        </p:txBody>
      </p:sp>
      <p:sp>
        <p:nvSpPr>
          <p:cNvPr id="2" name="object 2"/>
          <p:cNvSpPr txBox="1"/>
          <p:nvPr/>
        </p:nvSpPr>
        <p:spPr>
          <a:xfrm>
            <a:off x="784225" y="419161"/>
            <a:ext cx="6059805" cy="2701925"/>
          </a:xfrm>
          <a:prstGeom prst="rect">
            <a:avLst/>
          </a:prstGeom>
        </p:spPr>
        <p:txBody>
          <a:bodyPr vert="horz" wrap="square" lIns="0" tIns="101600" rIns="0" bIns="0" rtlCol="0">
            <a:spAutoFit/>
          </a:bodyPr>
          <a:lstStyle/>
          <a:p>
            <a:pPr marL="1664970" indent="-372110">
              <a:lnSpc>
                <a:spcPct val="100000"/>
              </a:lnSpc>
              <a:spcBef>
                <a:spcPts val="800"/>
              </a:spcBef>
              <a:buFont typeface="Arial"/>
              <a:buChar char="•"/>
              <a:tabLst>
                <a:tab pos="1665605"/>
                <a:tab pos="3217545"/>
              </a:tabLst>
            </a:pPr>
            <a:r>
              <a:rPr sz="3050" b="1">
                <a:solidFill>
                  <a:srgbClr val="FF3300"/>
                </a:solidFill>
                <a:latin typeface="Microsoft JhengHei"/>
                <a:cs typeface="Microsoft JhengHei"/>
              </a:rPr>
              <a:t>第二</a:t>
            </a:r>
            <a:r>
              <a:rPr sz="3050" b="1" spc="-50">
                <a:solidFill>
                  <a:srgbClr val="FF3300"/>
                </a:solidFill>
                <a:latin typeface="Microsoft JhengHei"/>
                <a:cs typeface="Microsoft JhengHei"/>
              </a:rPr>
              <a:t>节</a:t>
            </a:r>
            <a:r>
              <a:rPr sz="3050" b="1">
                <a:solidFill>
                  <a:srgbClr val="FF3300"/>
                </a:solidFill>
                <a:latin typeface="Microsoft JhengHei"/>
                <a:cs typeface="Microsoft JhengHei"/>
              </a:rPr>
              <a:t>	行政人格的模</a:t>
            </a:r>
            <a:r>
              <a:rPr sz="3050" b="1" spc="-50">
                <a:solidFill>
                  <a:srgbClr val="FF3300"/>
                </a:solidFill>
                <a:latin typeface="Microsoft JhengHei"/>
                <a:cs typeface="Microsoft JhengHei"/>
              </a:rPr>
              <a:t>式</a:t>
            </a:r>
            <a:endParaRPr sz="3050">
              <a:latin typeface="Microsoft JhengHei"/>
              <a:cs typeface="Microsoft JhengHei"/>
            </a:endParaRPr>
          </a:p>
          <a:p>
            <a:pPr marL="369570" indent="-357505">
              <a:lnSpc>
                <a:spcPct val="100000"/>
              </a:lnSpc>
              <a:spcBef>
                <a:spcPts val="540"/>
              </a:spcBef>
              <a:buChar char="•"/>
              <a:tabLst>
                <a:tab pos="370205"/>
              </a:tabLst>
            </a:pPr>
            <a:r>
              <a:rPr sz="2300">
                <a:solidFill>
                  <a:srgbClr val="FF3300"/>
                </a:solidFill>
                <a:latin typeface="宋体"/>
                <a:cs typeface="宋体"/>
              </a:rPr>
              <a:t>一、行政人格模式概</a:t>
            </a:r>
            <a:r>
              <a:rPr sz="2300" spc="-50">
                <a:solidFill>
                  <a:srgbClr val="FF3300"/>
                </a:solidFill>
                <a:latin typeface="宋体"/>
                <a:cs typeface="宋体"/>
              </a:rPr>
              <a:t>述</a:t>
            </a:r>
            <a:endParaRPr sz="2300">
              <a:latin typeface="宋体"/>
              <a:cs typeface="宋体"/>
            </a:endParaRPr>
          </a:p>
          <a:p>
            <a:pPr marL="1407795" lvl="1" indent="-614680">
              <a:lnSpc>
                <a:spcPct val="100000"/>
              </a:lnSpc>
              <a:spcBef>
                <a:spcPts val="390"/>
              </a:spcBef>
              <a:buFont typeface="Arial"/>
              <a:buChar char="–"/>
              <a:tabLst>
                <a:tab pos="1407795"/>
                <a:tab pos="1408430"/>
              </a:tabLst>
            </a:pPr>
            <a:r>
              <a:rPr sz="1850" b="1">
                <a:latin typeface="Microsoft JhengHei"/>
                <a:cs typeface="Microsoft JhengHei"/>
              </a:rPr>
              <a:t>农业社会，行政人格是一种依附人格</a:t>
            </a:r>
            <a:r>
              <a:rPr sz="1850" b="1" spc="-50">
                <a:latin typeface="Microsoft JhengHei"/>
                <a:cs typeface="Microsoft JhengHei"/>
              </a:rPr>
              <a:t>。</a:t>
            </a:r>
            <a:endParaRPr sz="1850">
              <a:latin typeface="Microsoft JhengHei"/>
              <a:cs typeface="Microsoft JhengHei"/>
            </a:endParaRPr>
          </a:p>
          <a:p>
            <a:pPr marL="1407795" lvl="1" indent="-614680">
              <a:lnSpc>
                <a:spcPct val="100000"/>
              </a:lnSpc>
              <a:spcBef>
                <a:spcPts val="480"/>
              </a:spcBef>
              <a:buFont typeface="Arial"/>
              <a:buChar char="–"/>
              <a:tabLst>
                <a:tab pos="1407795"/>
                <a:tab pos="1408430"/>
              </a:tabLst>
            </a:pPr>
            <a:r>
              <a:rPr sz="1850" b="1">
                <a:latin typeface="Microsoft JhengHei"/>
                <a:cs typeface="Microsoft JhengHei"/>
              </a:rPr>
              <a:t>在官僚制中，行政人格是一种工具人格</a:t>
            </a:r>
            <a:r>
              <a:rPr sz="1850" b="1" spc="-50">
                <a:latin typeface="Microsoft JhengHei"/>
                <a:cs typeface="Microsoft JhengHei"/>
              </a:rPr>
              <a:t>。</a:t>
            </a:r>
            <a:endParaRPr sz="1850">
              <a:latin typeface="Microsoft JhengHei"/>
              <a:cs typeface="Microsoft JhengHei"/>
            </a:endParaRPr>
          </a:p>
          <a:p>
            <a:pPr marL="1283970" lvl="1" indent="-490855">
              <a:lnSpc>
                <a:spcPct val="100000"/>
              </a:lnSpc>
              <a:spcBef>
                <a:spcPts val="480"/>
              </a:spcBef>
              <a:buFont typeface="Arial"/>
              <a:buChar char="–"/>
              <a:tabLst>
                <a:tab pos="1283970"/>
                <a:tab pos="1284605"/>
              </a:tabLst>
            </a:pPr>
            <a:r>
              <a:rPr sz="1850" b="1">
                <a:latin typeface="Microsoft JhengHei"/>
                <a:cs typeface="Microsoft JhengHei"/>
              </a:rPr>
              <a:t>服务行政条件下的行政人格是一种独立人格</a:t>
            </a:r>
            <a:r>
              <a:rPr sz="1850" b="1" spc="-50">
                <a:latin typeface="Microsoft JhengHei"/>
                <a:cs typeface="Microsoft JhengHei"/>
              </a:rPr>
              <a:t>。</a:t>
            </a:r>
            <a:endParaRPr sz="1850">
              <a:latin typeface="Microsoft JhengHei"/>
              <a:cs typeface="Microsoft JhengHei"/>
            </a:endParaRPr>
          </a:p>
          <a:p>
            <a:pPr lvl="1">
              <a:lnSpc>
                <a:spcPct val="100000"/>
              </a:lnSpc>
              <a:spcBef>
                <a:spcPts val="50"/>
              </a:spcBef>
              <a:buFont typeface="Arial"/>
              <a:buChar char="–"/>
            </a:pPr>
            <a:endParaRPr sz="1700">
              <a:latin typeface="Microsoft JhengHei"/>
              <a:cs typeface="Microsoft JhengHei"/>
            </a:endParaRPr>
          </a:p>
          <a:p>
            <a:pPr marL="1283970" lvl="1" indent="-490855">
              <a:lnSpc>
                <a:spcPct val="100000"/>
              </a:lnSpc>
              <a:buFont typeface="Arial"/>
              <a:buChar char="–"/>
              <a:tabLst>
                <a:tab pos="1283970"/>
                <a:tab pos="1284605"/>
              </a:tabLst>
            </a:pPr>
            <a:r>
              <a:rPr sz="1850" b="1">
                <a:solidFill>
                  <a:srgbClr val="FF3300"/>
                </a:solidFill>
                <a:latin typeface="Microsoft JhengHei"/>
                <a:cs typeface="Microsoft JhengHei"/>
              </a:rPr>
              <a:t>原因如下</a:t>
            </a:r>
            <a:r>
              <a:rPr sz="1850" b="1" spc="415">
                <a:solidFill>
                  <a:srgbClr val="FF3300"/>
                </a:solidFill>
                <a:latin typeface="Microsoft JhengHei"/>
                <a:cs typeface="Microsoft JhengHei"/>
              </a:rPr>
              <a:t>:</a:t>
            </a:r>
            <a:endParaRPr sz="1850">
              <a:latin typeface="Microsoft JhengHei"/>
              <a:cs typeface="Microsoft JhengHei"/>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518400" cy="53594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https://d.book118.com/266232155100010031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宋体</vt:lpstr>
      <vt:lpstr>Microsoft JhengHei</vt:lpstr>
      <vt:lpstr>Office Theme</vt:lpstr>
      <vt:lpstr>第八章	行政人格</vt:lpstr>
      <vt:lpstr>案例：圈套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3、行政意志。</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2024-08-29T20:05:45.699</cp:lastPrinted>
  <dcterms:created xsi:type="dcterms:W3CDTF">2024-08-29T12:05:45Z</dcterms:created>
  <dcterms:modified xsi:type="dcterms:W3CDTF">2024-08-29T12:05:46Z</dcterms:modified>
</cp:coreProperties>
</file>