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2E5EF0-BF75-4110-B992-3CBA70E6EF01}" type="datetimeFigureOut">
              <a:rPr lang="zh-CN" altLang="en-US" smtClean="0"/>
              <a:t>2022/11/9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9F321C-EAA2-4B63-92E5-85EA24DC8E1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9305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/>
              <a:t>在我国，土地归国家所有，任何企业和个人只拥有土地的使用权而无所有权，企业取得的土地使用权应作为“无形资产”入账。“计入固定资产的土地”是指特定情况下按国家规定允许入账的固定资产。房屋破土动工时，将土地使用权账面价值全部转入相关建筑工程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F321C-EAA2-4B63-92E5-85EA24DC8E1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5232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F321C-EAA2-4B63-92E5-85EA24DC8E15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305181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E72B4-DC43-4782-9F19-90E5E901E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4EAEF-075C-4FF9-9B1E-74F2A301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D29FF-8D5F-45AD-BE38-C7785AE9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4B77F-EEEC-4C32-B6C3-94F8DDD8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75EBE-0B62-427C-A172-0A50557D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312BF-C890-48FF-973E-E2161721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1E5FA-2300-4A0C-A3E0-175E5489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4448D-FC3A-4829-8E2D-9365B80D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00E81-D54F-4F79-B089-3CF8A774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2F0C5-D777-42CC-B75C-C8862111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A634-DFE7-4379-B832-9DC61961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0" y="6689725"/>
            <a:ext cx="2133600" cy="168275"/>
          </a:xfrm>
        </p:spPr>
        <p:txBody>
          <a:bodyPr/>
          <a:lstStyle>
            <a:lvl1pPr>
              <a:defRPr sz="900"/>
            </a:lvl1pPr>
          </a:lstStyle>
          <a:p>
            <a:endParaRPr lang="en-US" altLang="zh-CN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689725"/>
            <a:ext cx="2895600" cy="168275"/>
          </a:xfrm>
        </p:spPr>
        <p:txBody>
          <a:bodyPr/>
          <a:lstStyle>
            <a:lvl1pPr>
              <a:defRPr sz="900"/>
            </a:lvl1pPr>
          </a:lstStyle>
          <a:p>
            <a:endParaRPr lang="en-US" altLang="zh-CN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10400" y="6689725"/>
            <a:ext cx="2133600" cy="168275"/>
          </a:xfrm>
        </p:spPr>
        <p:txBody>
          <a:bodyPr/>
          <a:lstStyle>
            <a:lvl1pPr>
              <a:defRPr sz="900"/>
            </a:lvl1pPr>
          </a:lstStyle>
          <a:p>
            <a:fld id="{375A8E97-FE71-4D31-BFF4-FF519420EBE8}" type="slidenum">
              <a:rPr lang="zh-CN" altLang="en-US"/>
              <a:t>‹#›</a:t>
            </a:fld>
            <a:endParaRPr lang="en-US" altLang="zh-CN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52400"/>
            <a:ext cx="9144000" cy="457200"/>
          </a:xfrm>
        </p:spPr>
        <p:txBody>
          <a:bodyPr/>
          <a:lstStyle>
            <a:lvl1pPr algn="ctr">
              <a:defRPr sz="5400">
                <a:solidFill>
                  <a:srgbClr val="336699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609600"/>
            <a:ext cx="9144000" cy="228600"/>
          </a:xfrm>
        </p:spPr>
        <p:txBody>
          <a:bodyPr/>
          <a:lstStyle>
            <a:lvl1pPr marL="0" indent="0" algn="ctr">
              <a:buSzPct val="250000"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pic>
        <p:nvPicPr>
          <p:cNvPr id="11276" name="Picture 12" descr="924b3d2ec023c55d4fc226a7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9144000" cy="6859588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C58AB-767B-4D5B-B64D-B12D48D673A5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C52FED-54FA-42B7-9601-3FEF7A1E3E70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" y="838200"/>
            <a:ext cx="3505200" cy="571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810000" y="838200"/>
            <a:ext cx="3505200" cy="571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7E3ADF-8D24-42F5-A91C-8901EA5B6F06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276D32-BC4E-425D-B614-98F44574E9C9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4E74C0-1D30-4B40-8952-3F130536233A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698536-B834-4007-8BB0-701E847CCF34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5C0CC8-FB83-4DB9-A4F6-358642D81A41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8BC5EE-1026-43D2-A2CB-C2CA784F9E4F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763010-C3EC-4FE3-A460-17113066E26A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96100" y="0"/>
            <a:ext cx="2247900" cy="65532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" y="0"/>
            <a:ext cx="6591300" cy="65532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853D22-BD76-42EA-A0A1-1A28C46E332F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SmartArt 占位符 2"/>
          <p:cNvSpPr>
            <a:spLocks noGrp="1"/>
          </p:cNvSpPr>
          <p:nvPr>
            <p:ph type="dgm" idx="1"/>
          </p:nvPr>
        </p:nvSpPr>
        <p:spPr>
          <a:xfrm>
            <a:off x="152400" y="838200"/>
            <a:ext cx="7162800" cy="5715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0" y="6629400"/>
            <a:ext cx="2133600" cy="2286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657975"/>
            <a:ext cx="2895600" cy="200025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010400" y="6657975"/>
            <a:ext cx="2133600" cy="200025"/>
          </a:xfrm>
        </p:spPr>
        <p:txBody>
          <a:bodyPr/>
          <a:lstStyle>
            <a:lvl1pPr>
              <a:defRPr/>
            </a:lvl1pPr>
          </a:lstStyle>
          <a:p>
            <a:fld id="{B3089D5E-FBAD-4310-864E-E5ADCE499AA1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" y="838200"/>
            <a:ext cx="3505200" cy="5715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810000" y="838200"/>
            <a:ext cx="3505200" cy="2781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810000" y="3771900"/>
            <a:ext cx="3505200" cy="2781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0" y="6629400"/>
            <a:ext cx="2133600" cy="2286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4200" y="6657975"/>
            <a:ext cx="2895600" cy="200025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7010400" y="6657975"/>
            <a:ext cx="2133600" cy="200025"/>
          </a:xfrm>
        </p:spPr>
        <p:txBody>
          <a:bodyPr/>
          <a:lstStyle>
            <a:lvl1pPr>
              <a:defRPr/>
            </a:lvl1pPr>
          </a:lstStyle>
          <a:p>
            <a:fld id="{40481D76-963A-4A02-9377-6DA3C109710E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152400" y="838200"/>
            <a:ext cx="3505200" cy="5715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810000" y="838200"/>
            <a:ext cx="3505200" cy="5715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0" y="6629400"/>
            <a:ext cx="2133600" cy="2286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657975"/>
            <a:ext cx="2895600" cy="200025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7010400" y="6657975"/>
            <a:ext cx="2133600" cy="200025"/>
          </a:xfrm>
        </p:spPr>
        <p:txBody>
          <a:bodyPr/>
          <a:lstStyle>
            <a:lvl1pPr>
              <a:defRPr/>
            </a:lvl1pPr>
          </a:lstStyle>
          <a:p>
            <a:fld id="{CA68CA38-CDAB-4AD5-AB6C-AE9C8929286B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152400" y="838200"/>
            <a:ext cx="3505200" cy="5715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810000" y="838200"/>
            <a:ext cx="3505200" cy="2781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810000" y="3771900"/>
            <a:ext cx="3505200" cy="2781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0" y="6629400"/>
            <a:ext cx="2133600" cy="2286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4200" y="6657975"/>
            <a:ext cx="2895600" cy="200025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7010400" y="6657975"/>
            <a:ext cx="2133600" cy="200025"/>
          </a:xfrm>
        </p:spPr>
        <p:txBody>
          <a:bodyPr/>
          <a:lstStyle>
            <a:lvl1pPr>
              <a:defRPr/>
            </a:lvl1pPr>
          </a:lstStyle>
          <a:p>
            <a:fld id="{6EE17EE7-3707-432B-938F-3D55E787FF74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1.jpeg" /><Relationship Id="rId17" Type="http://schemas.openxmlformats.org/officeDocument/2006/relationships/image" Target="../media/image3.jpe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0"/>
            <a:ext cx="8991600" cy="838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第一章 财务会计概述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838200"/>
            <a:ext cx="7162800" cy="5715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629400"/>
            <a:ext cx="2133600" cy="2286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336699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657975"/>
            <a:ext cx="2895600" cy="2000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336699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657975"/>
            <a:ext cx="2133600" cy="2000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336699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D08CADFC-581B-4CFE-9FAC-2FBF451FD36F}" type="slidenum">
              <a:rPr lang="zh-CN" altLang="en-US"/>
              <a:t>‹#›</a:t>
            </a:fld>
            <a:endParaRPr lang="en-US" altLang="zh-CN"/>
          </a:p>
        </p:txBody>
      </p:sp>
      <p:pic>
        <p:nvPicPr>
          <p:cNvPr id="1063" name="Picture 39" descr="924b3d2ec023c55d4fc226a7"/>
          <p:cNvPicPr>
            <a:picLocks noChangeAspect="1" noChangeArrowheads="1"/>
          </p:cNvPicPr>
          <p:nvPr userDrawn="1"/>
        </p:nvPicPr>
        <p:blipFill>
          <a:blip r:embed="rId16"/>
          <a:stretch>
            <a:fillRect/>
          </a:stretch>
        </p:blipFill>
        <p:spPr bwMode="auto">
          <a:xfrm>
            <a:off x="0" y="0"/>
            <a:ext cx="9144000" cy="6859588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FF0066"/>
          </a:solidFill>
          <a:latin typeface="Impact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Pct val="300000"/>
        <a:defRPr sz="2800">
          <a:solidFill>
            <a:srgbClr val="336699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300000"/>
        <a:defRPr sz="2400">
          <a:solidFill>
            <a:srgbClr val="336699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300000"/>
        <a:defRPr sz="2000">
          <a:solidFill>
            <a:srgbClr val="336699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SzPct val="300000"/>
        <a:defRPr>
          <a:solidFill>
            <a:srgbClr val="336699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gif" /><Relationship Id="rId3" Type="http://schemas.openxmlformats.org/officeDocument/2006/relationships/slide" Target="slide3.xml" TargetMode="In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wm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gif" /><Relationship Id="rId3" Type="http://schemas.openxmlformats.org/officeDocument/2006/relationships/slide" Target="slide3.xml" TargetMode="In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gif" /><Relationship Id="rId3" Type="http://schemas.openxmlformats.org/officeDocument/2006/relationships/slide" Target="slide3.xml" TargetMode="Interna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302512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2" descr="http://img.taopic.com/uploads/allimg/140622/267870-1406220H6019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9" name="矩形 8"/>
          <p:cNvSpPr/>
          <p:nvPr/>
        </p:nvSpPr>
        <p:spPr>
          <a:xfrm>
            <a:off x="4572000" y="2204864"/>
            <a:ext cx="3988415" cy="216982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5400" spc="5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华文行楷" pitchFamily="2" charset="-122"/>
              </a:rPr>
              <a:t>固定资产</a:t>
            </a:r>
          </a:p>
          <a:p>
            <a:pPr algn="ctr" eaLnBrk="1" hangingPunct="1">
              <a:spcBef>
                <a:spcPct val="50000"/>
              </a:spcBef>
            </a:pPr>
            <a:r>
              <a:rPr lang="zh-CN" altLang="en-US" sz="5400" spc="5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华文行楷" pitchFamily="2" charset="-122"/>
              </a:rPr>
              <a:t>张艳玲</a:t>
            </a:r>
            <a:endParaRPr lang="zh-CN" altLang="en-US" sz="5400" spc="5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404664"/>
            <a:ext cx="6840537" cy="863600"/>
          </a:xfrm>
        </p:spPr>
        <p:txBody>
          <a:bodyPr/>
          <a:lstStyle/>
          <a:p>
            <a:r>
              <a:rPr lang="zh-CN" altLang="en-US" sz="4400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固定资产</a:t>
            </a:r>
          </a:p>
        </p:txBody>
      </p:sp>
      <p:sp>
        <p:nvSpPr>
          <p:cNvPr id="247813" name="Text Box 5"/>
          <p:cNvSpPr txBox="1">
            <a:spLocks noChangeArrowheads="1"/>
          </p:cNvSpPr>
          <p:nvPr/>
        </p:nvSpPr>
        <p:spPr bwMode="gray">
          <a:xfrm>
            <a:off x="899220" y="1484784"/>
            <a:ext cx="7705228" cy="452431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CC0000"/>
                </a:solidFill>
                <a:ea typeface="华文行楷" pitchFamily="2" charset="-122"/>
              </a:rPr>
              <a:t>学习目标：</a:t>
            </a:r>
          </a:p>
          <a:p>
            <a:pPr algn="l"/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       理解固定资产的概念和确认条件，掌握固定资产取得、折旧、后续支出、减值准备、处置的账务处理</a:t>
            </a:r>
          </a:p>
          <a:p>
            <a:pPr algn="l"/>
            <a:r>
              <a:rPr lang="zh-CN" altLang="en-US" sz="3200">
                <a:solidFill>
                  <a:srgbClr val="CC0000"/>
                </a:solidFill>
                <a:ea typeface="华文行楷" pitchFamily="2" charset="-122"/>
              </a:rPr>
              <a:t>重点：</a:t>
            </a:r>
          </a:p>
          <a:p>
            <a:pPr algn="l"/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       固定资产折旧的计算和处理</a:t>
            </a:r>
          </a:p>
          <a:p>
            <a:pPr algn="l"/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       固定资产的处理</a:t>
            </a:r>
          </a:p>
          <a:p>
            <a:pPr algn="l"/>
            <a:r>
              <a:rPr lang="zh-CN" altLang="en-US" sz="3200">
                <a:solidFill>
                  <a:srgbClr val="CC0000"/>
                </a:solidFill>
                <a:ea typeface="华文行楷" pitchFamily="2" charset="-122"/>
              </a:rPr>
              <a:t>难点：</a:t>
            </a:r>
          </a:p>
          <a:p>
            <a:pPr algn="l"/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       固定资产折旧金额的计算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30560"/>
            <a:ext cx="8991600" cy="838200"/>
          </a:xfrm>
        </p:spPr>
        <p:txBody>
          <a:bodyPr/>
          <a:lstStyle/>
          <a:p>
            <a:pPr algn="ctr"/>
            <a:r>
              <a:rPr lang="zh-CN" altLang="en-US" sz="4400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固定资产</a:t>
            </a:r>
          </a:p>
        </p:txBody>
      </p:sp>
      <p:sp>
        <p:nvSpPr>
          <p:cNvPr id="256004" name="Rectangle 4"/>
          <p:cNvSpPr>
            <a:spLocks noChangeArrowheads="1"/>
          </p:cNvSpPr>
          <p:nvPr/>
        </p:nvSpPr>
        <p:spPr bwMode="gray">
          <a:xfrm>
            <a:off x="5220962" y="3848993"/>
            <a:ext cx="268287" cy="4572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00099"/>
                </a:solidFill>
              </a:rPr>
              <a:t> </a:t>
            </a: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gray">
          <a:xfrm>
            <a:off x="2278359" y="1476073"/>
            <a:ext cx="5183857" cy="5847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固定资产的概述</a:t>
            </a:r>
            <a:endParaRPr lang="zh-CN" altLang="en-US" sz="3200">
              <a:solidFill>
                <a:srgbClr val="000099"/>
              </a:solidFill>
            </a:endParaRPr>
          </a:p>
        </p:txBody>
      </p:sp>
      <p:pic>
        <p:nvPicPr>
          <p:cNvPr id="256006" name="Picture 6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687413" y="5661347"/>
            <a:ext cx="1116013" cy="822325"/>
          </a:xfrm>
          <a:prstGeom prst="rect">
            <a:avLst/>
          </a:prstGeom>
          <a:noFill/>
        </p:spPr>
      </p:pic>
      <p:pic>
        <p:nvPicPr>
          <p:cNvPr id="256007" name="Picture 7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310405" y="1340768"/>
            <a:ext cx="1116012" cy="822325"/>
          </a:xfrm>
          <a:prstGeom prst="rect">
            <a:avLst/>
          </a:prstGeom>
          <a:noFill/>
        </p:spPr>
      </p:pic>
      <p:pic>
        <p:nvPicPr>
          <p:cNvPr id="256008" name="Picture 8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13778" y="3140968"/>
            <a:ext cx="1116012" cy="822325"/>
          </a:xfrm>
          <a:prstGeom prst="rect">
            <a:avLst/>
          </a:prstGeom>
          <a:noFill/>
        </p:spPr>
      </p:pic>
      <p:pic>
        <p:nvPicPr>
          <p:cNvPr id="256009" name="Picture 9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619049" y="4004568"/>
            <a:ext cx="1116013" cy="822325"/>
          </a:xfrm>
          <a:prstGeom prst="rect">
            <a:avLst/>
          </a:prstGeom>
          <a:noFill/>
        </p:spPr>
      </p:pic>
      <p:sp>
        <p:nvSpPr>
          <p:cNvPr id="256010" name="Rectangle 10"/>
          <p:cNvSpPr>
            <a:spLocks noChangeArrowheads="1"/>
          </p:cNvSpPr>
          <p:nvPr/>
        </p:nvSpPr>
        <p:spPr bwMode="gray">
          <a:xfrm>
            <a:off x="3369119" y="4107408"/>
            <a:ext cx="3889375" cy="5794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固定资产后续支出</a:t>
            </a:r>
          </a:p>
        </p:txBody>
      </p:sp>
      <p:sp>
        <p:nvSpPr>
          <p:cNvPr id="256011" name="Rectangle 11"/>
          <p:cNvSpPr>
            <a:spLocks noChangeArrowheads="1"/>
          </p:cNvSpPr>
          <p:nvPr/>
        </p:nvSpPr>
        <p:spPr bwMode="gray">
          <a:xfrm>
            <a:off x="4654623" y="5760219"/>
            <a:ext cx="2622550" cy="5794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固定资产处置</a:t>
            </a:r>
          </a:p>
        </p:txBody>
      </p:sp>
      <p:sp>
        <p:nvSpPr>
          <p:cNvPr id="256012" name="Rectangle 12"/>
          <p:cNvSpPr>
            <a:spLocks noChangeArrowheads="1"/>
          </p:cNvSpPr>
          <p:nvPr/>
        </p:nvSpPr>
        <p:spPr bwMode="gray">
          <a:xfrm>
            <a:off x="3076473" y="3239938"/>
            <a:ext cx="3028950" cy="5794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固定资产的折旧</a:t>
            </a:r>
          </a:p>
        </p:txBody>
      </p:sp>
      <p:pic>
        <p:nvPicPr>
          <p:cNvPr id="256013" name="Picture 13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194047" y="4869755"/>
            <a:ext cx="1116012" cy="822325"/>
          </a:xfrm>
          <a:prstGeom prst="rect">
            <a:avLst/>
          </a:prstGeom>
          <a:noFill/>
        </p:spPr>
      </p:pic>
      <p:sp>
        <p:nvSpPr>
          <p:cNvPr id="256014" name="Rectangle 14"/>
          <p:cNvSpPr>
            <a:spLocks noChangeArrowheads="1"/>
          </p:cNvSpPr>
          <p:nvPr/>
        </p:nvSpPr>
        <p:spPr bwMode="gray">
          <a:xfrm>
            <a:off x="4161207" y="4941193"/>
            <a:ext cx="2622550" cy="5794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固定资产减值</a:t>
            </a:r>
          </a:p>
        </p:txBody>
      </p:sp>
      <p:sp>
        <p:nvSpPr>
          <p:cNvPr id="16" name="Rectangle 5"/>
          <p:cNvSpPr>
            <a:spLocks noChangeArrowheads="1"/>
          </p:cNvSpPr>
          <p:nvPr/>
        </p:nvSpPr>
        <p:spPr bwMode="gray">
          <a:xfrm>
            <a:off x="2700511" y="2348483"/>
            <a:ext cx="5183857" cy="5847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固定资产的初始计量</a:t>
            </a:r>
            <a:endParaRPr lang="zh-CN" altLang="en-US" sz="3200">
              <a:solidFill>
                <a:srgbClr val="000099"/>
              </a:solidFill>
            </a:endParaRPr>
          </a:p>
        </p:txBody>
      </p:sp>
      <p:pic>
        <p:nvPicPr>
          <p:cNvPr id="17" name="Picture 7" descr="j029323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2557" y="2246635"/>
            <a:ext cx="1116012" cy="82232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251520" y="889316"/>
            <a:ext cx="8496944" cy="5780044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indent="468000" algn="l" eaLnBrk="1" hangingPunct="1">
              <a:lnSpc>
                <a:spcPct val="110000"/>
              </a:lnSpc>
            </a:pPr>
            <a:r>
              <a:rPr lang="en-US" altLang="zh-CN">
                <a:solidFill>
                  <a:srgbClr val="000099"/>
                </a:solidFill>
                <a:ea typeface="华文行楷" pitchFamily="2" charset="-122"/>
              </a:rPr>
              <a:t>A</a:t>
            </a:r>
            <a:r>
              <a:rPr lang="zh-CN" altLang="en-US">
                <a:solidFill>
                  <a:srgbClr val="000099"/>
                </a:solidFill>
                <a:ea typeface="华文行楷" pitchFamily="2" charset="-122"/>
              </a:rPr>
              <a:t>企业是一家商品流通企业，经济效益较好，财务核算比较规范，税费缴纳正常。税务稽查进点后，该单位的负责人说：“我们的企业管理严格，核算制度健全，遵纪守法，应当没有违纪违法的问题。”</a:t>
            </a:r>
            <a:endParaRPr lang="en-US" altLang="zh-CN">
              <a:solidFill>
                <a:srgbClr val="000099"/>
              </a:solidFill>
              <a:ea typeface="华文行楷" pitchFamily="2" charset="-122"/>
            </a:endParaRPr>
          </a:p>
          <a:p>
            <a:pPr indent="468000" algn="l" eaLnBrk="1" hangingPunct="1">
              <a:lnSpc>
                <a:spcPct val="110000"/>
              </a:lnSpc>
            </a:pPr>
            <a:r>
              <a:rPr lang="zh-CN" altLang="en-US">
                <a:solidFill>
                  <a:schemeClr val="tx1"/>
                </a:solidFill>
                <a:ea typeface="华文行楷" pitchFamily="2" charset="-122"/>
              </a:rPr>
              <a:t>在稽查过程中，稽查人员在账面上确实没有发现什么问题。但稽查人员发现了一个现象，该单位的运输工具较多，车辆型号各异，而且流动性较大，其中有一种小型面包车有好几辆，总是上班前开出，下班后归来。</a:t>
            </a:r>
            <a:endParaRPr lang="en-US" altLang="zh-CN">
              <a:solidFill>
                <a:schemeClr val="tx1"/>
              </a:solidFill>
              <a:ea typeface="华文行楷" pitchFamily="2" charset="-122"/>
            </a:endParaRPr>
          </a:p>
          <a:p>
            <a:pPr indent="468000" algn="l" eaLnBrk="1" hangingPunct="1">
              <a:lnSpc>
                <a:spcPct val="110000"/>
              </a:lnSpc>
            </a:pPr>
            <a:r>
              <a:rPr lang="zh-CN" altLang="en-US">
                <a:solidFill>
                  <a:srgbClr val="000099"/>
                </a:solidFill>
                <a:ea typeface="华文行楷" pitchFamily="2" charset="-122"/>
              </a:rPr>
              <a:t>稽查小组分析后认为很可能是账外资产，于是决定展开内查外调。稽查人员得知该车是企业所销售商品的生产厂家奖励的，专供市内销售网点送货和收款之用，的确是账外资产。</a:t>
            </a:r>
            <a:endParaRPr lang="en-US" altLang="zh-CN">
              <a:solidFill>
                <a:srgbClr val="000099"/>
              </a:solidFill>
              <a:ea typeface="华文行楷" pitchFamily="2" charset="-122"/>
            </a:endParaRPr>
          </a:p>
          <a:p>
            <a:pPr indent="468000" algn="l" eaLnBrk="1" hangingPunct="1">
              <a:lnSpc>
                <a:spcPct val="110000"/>
              </a:lnSpc>
            </a:pPr>
            <a:r>
              <a:rPr lang="zh-CN" altLang="en-US">
                <a:solidFill>
                  <a:srgbClr val="FF0000"/>
                </a:solidFill>
                <a:ea typeface="华文行楷" pitchFamily="2" charset="-122"/>
              </a:rPr>
              <a:t>请思考：</a:t>
            </a:r>
            <a:r>
              <a:rPr lang="en-US" altLang="zh-CN">
                <a:solidFill>
                  <a:srgbClr val="FF0000"/>
                </a:solidFill>
                <a:ea typeface="华文行楷" pitchFamily="2" charset="-122"/>
              </a:rPr>
              <a:t>1.</a:t>
            </a:r>
            <a:r>
              <a:rPr lang="zh-CN" altLang="en-US">
                <a:solidFill>
                  <a:srgbClr val="FF0000"/>
                </a:solidFill>
                <a:ea typeface="华文行楷" pitchFamily="2" charset="-122"/>
              </a:rPr>
              <a:t>稽查单位形成账外资产的目的是什么？</a:t>
            </a:r>
            <a:endParaRPr lang="en-US" altLang="zh-CN">
              <a:solidFill>
                <a:srgbClr val="FF0000"/>
              </a:solidFill>
              <a:ea typeface="华文行楷" pitchFamily="2" charset="-122"/>
            </a:endParaRPr>
          </a:p>
          <a:p>
            <a:pPr indent="468000" algn="l" eaLnBrk="1" hangingPunct="1">
              <a:lnSpc>
                <a:spcPct val="110000"/>
              </a:lnSpc>
            </a:pPr>
            <a:r>
              <a:rPr lang="en-US" altLang="zh-CN">
                <a:solidFill>
                  <a:srgbClr val="FF0000"/>
                </a:solidFill>
                <a:ea typeface="华文行楷" pitchFamily="2" charset="-122"/>
              </a:rPr>
              <a:t>               2.</a:t>
            </a:r>
            <a:r>
              <a:rPr lang="zh-CN" altLang="en-US">
                <a:solidFill>
                  <a:srgbClr val="FF0000"/>
                </a:solidFill>
                <a:ea typeface="华文行楷" pitchFamily="2" charset="-122"/>
              </a:rPr>
              <a:t>固定资产在企业中的地位和作用是什么？</a:t>
            </a:r>
            <a:endParaRPr lang="en-US" altLang="zh-CN">
              <a:solidFill>
                <a:srgbClr val="FF0000"/>
              </a:solidFill>
              <a:ea typeface="华文行楷" pitchFamily="2" charset="-122"/>
            </a:endParaRPr>
          </a:p>
          <a:p>
            <a:pPr indent="468000" algn="l" eaLnBrk="1" hangingPunct="1">
              <a:lnSpc>
                <a:spcPct val="110000"/>
              </a:lnSpc>
            </a:pPr>
            <a:r>
              <a:rPr lang="en-US" altLang="zh-CN">
                <a:solidFill>
                  <a:srgbClr val="FF0000"/>
                </a:solidFill>
                <a:ea typeface="华文行楷" pitchFamily="2" charset="-122"/>
              </a:rPr>
              <a:t>               3.</a:t>
            </a:r>
            <a:r>
              <a:rPr lang="zh-CN" altLang="en-US">
                <a:solidFill>
                  <a:srgbClr val="FF0000"/>
                </a:solidFill>
                <a:ea typeface="华文行楷" pitchFamily="2" charset="-122"/>
              </a:rPr>
              <a:t>固定资产又该如何进行确认和计量？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04664"/>
            <a:ext cx="8991600" cy="432048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引入案例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4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4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4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4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4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64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162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30560"/>
            <a:ext cx="8991600" cy="8382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第一节 固定资产的概述</a:t>
            </a:r>
            <a:endParaRPr lang="en-US" altLang="zh-CN">
              <a:solidFill>
                <a:srgbClr val="008000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220163" name="AutoShape 3"/>
          <p:cNvSpPr>
            <a:spLocks noChangeAspect="1" noChangeArrowheads="1" noTextEdit="1"/>
          </p:cNvSpPr>
          <p:nvPr/>
        </p:nvSpPr>
        <p:spPr bwMode="gray">
          <a:xfrm flipH="1">
            <a:off x="5444729" y="3416722"/>
            <a:ext cx="909637" cy="124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  <p:sp>
        <p:nvSpPr>
          <p:cNvPr id="220164" name="Text Box 4"/>
          <p:cNvSpPr txBox="1">
            <a:spLocks noChangeArrowheads="1"/>
          </p:cNvSpPr>
          <p:nvPr/>
        </p:nvSpPr>
        <p:spPr bwMode="auto">
          <a:xfrm>
            <a:off x="1331218" y="4566072"/>
            <a:ext cx="2952750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固定资产的概念</a:t>
            </a:r>
          </a:p>
        </p:txBody>
      </p:sp>
      <p:sp>
        <p:nvSpPr>
          <p:cNvPr id="220165" name="Freeform 5"/>
          <p:cNvSpPr/>
          <p:nvPr/>
        </p:nvSpPr>
        <p:spPr bwMode="gray">
          <a:xfrm>
            <a:off x="3295254" y="3419897"/>
            <a:ext cx="903287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tint val="63529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  <p:grpSp>
        <p:nvGrpSpPr>
          <p:cNvPr id="220166" name="Group 6"/>
          <p:cNvGrpSpPr/>
          <p:nvPr/>
        </p:nvGrpSpPr>
        <p:grpSpPr>
          <a:xfrm>
            <a:off x="2701082" y="1829222"/>
            <a:ext cx="3643313" cy="1601787"/>
            <a:chOff x="1248" y="935"/>
            <a:chExt cx="2295" cy="1009"/>
          </a:xfrm>
        </p:grpSpPr>
        <p:grpSp>
          <p:nvGrpSpPr>
            <p:cNvPr id="220167" name="Group 7"/>
            <p:cNvGrpSpPr/>
            <p:nvPr/>
          </p:nvGrpSpPr>
          <p:grpSpPr>
            <a:xfrm>
              <a:off x="1248" y="935"/>
              <a:ext cx="2295" cy="1009"/>
              <a:chOff x="1997" y="1314"/>
              <a:chExt cx="1889" cy="1009"/>
            </a:xfrm>
          </p:grpSpPr>
          <p:grpSp>
            <p:nvGrpSpPr>
              <p:cNvPr id="220168" name="Group 8"/>
              <p:cNvGrpSpPr/>
              <p:nvPr/>
            </p:nvGrpSpPr>
            <p:grpSpPr>
              <a:xfrm>
                <a:off x="1997" y="1404"/>
                <a:ext cx="1889" cy="919"/>
                <a:chOff x="1973" y="1027"/>
                <a:chExt cx="1926" cy="937"/>
              </a:xfrm>
            </p:grpSpPr>
            <p:sp>
              <p:nvSpPr>
                <p:cNvPr id="220169" name="Oval 9"/>
                <p:cNvSpPr>
                  <a:spLocks noChangeArrowheads="1"/>
                </p:cNvSpPr>
                <p:nvPr/>
              </p:nvSpPr>
              <p:spPr bwMode="gray">
                <a:xfrm>
                  <a:off x="1994" y="105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chemeClr val="hlink">
                        <a:gamma/>
                        <a:shade val="48627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1pPr>
                  <a:lvl2pPr marL="4572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2pPr>
                  <a:lvl3pPr marL="9144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3pPr>
                  <a:lvl4pPr marL="1371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4pPr>
                  <a:lvl5pPr marL="18288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99"/>
                    </a:solidFill>
                  </a:endParaRPr>
                </a:p>
              </p:txBody>
            </p:sp>
            <p:sp>
              <p:nvSpPr>
                <p:cNvPr id="220170" name="Oval 10"/>
                <p:cNvSpPr>
                  <a:spLocks noChangeArrowheads="1"/>
                </p:cNvSpPr>
                <p:nvPr/>
              </p:nvSpPr>
              <p:spPr bwMode="gray">
                <a:xfrm>
                  <a:off x="1973" y="102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>
                        <a:gamma/>
                        <a:tint val="44314"/>
                        <a:invGamma/>
                      </a:schemeClr>
                    </a:gs>
                    <a:gs pos="100000">
                      <a:schemeClr val="hlink"/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1pPr>
                  <a:lvl2pPr marL="4572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2pPr>
                  <a:lvl3pPr marL="9144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3pPr>
                  <a:lvl4pPr marL="1371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4pPr>
                  <a:lvl5pPr marL="18288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99"/>
                    </a:solidFill>
                  </a:endParaRPr>
                </a:p>
              </p:txBody>
            </p:sp>
          </p:grpSp>
          <p:sp>
            <p:nvSpPr>
              <p:cNvPr id="220171" name="Oval 11"/>
              <p:cNvSpPr>
                <a:spLocks noChangeArrowheads="1"/>
              </p:cNvSpPr>
              <p:nvPr/>
            </p:nvSpPr>
            <p:spPr bwMode="gray">
              <a:xfrm>
                <a:off x="2086" y="1314"/>
                <a:ext cx="1691" cy="845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46275"/>
                      <a:invGamma/>
                    </a:schemeClr>
                  </a:gs>
                  <a:gs pos="100000">
                    <a:schemeClr val="accent1"/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2" name="Oval 12"/>
              <p:cNvSpPr>
                <a:spLocks noChangeArrowheads="1"/>
              </p:cNvSpPr>
              <p:nvPr/>
            </p:nvSpPr>
            <p:spPr bwMode="gray">
              <a:xfrm>
                <a:off x="2108" y="1319"/>
                <a:ext cx="1650" cy="8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34902"/>
                      <a:invGamma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3" name="Oval 13"/>
              <p:cNvSpPr>
                <a:spLocks noChangeArrowheads="1"/>
              </p:cNvSpPr>
              <p:nvPr/>
            </p:nvSpPr>
            <p:spPr bwMode="gray">
              <a:xfrm>
                <a:off x="2125" y="1327"/>
                <a:ext cx="1570" cy="770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79216"/>
                      <a:invGamma/>
                    </a:schemeClr>
                  </a:gs>
                  <a:gs pos="100000">
                    <a:schemeClr val="accent1">
                      <a:alpha val="4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4" name="Oval 14"/>
              <p:cNvSpPr>
                <a:spLocks noChangeArrowheads="1"/>
              </p:cNvSpPr>
              <p:nvPr/>
            </p:nvSpPr>
            <p:spPr bwMode="gray">
              <a:xfrm>
                <a:off x="2208" y="1344"/>
                <a:ext cx="1382" cy="6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3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</p:grpSp>
        <p:sp>
          <p:nvSpPr>
            <p:cNvPr id="220175" name="Text Box 15"/>
            <p:cNvSpPr txBox="1">
              <a:spLocks noChangeArrowheads="1"/>
            </p:cNvSpPr>
            <p:nvPr/>
          </p:nvSpPr>
          <p:spPr bwMode="auto">
            <a:xfrm>
              <a:off x="1814" y="1049"/>
              <a:ext cx="1157" cy="327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000099"/>
                  </a:solidFill>
                  <a:ea typeface="华文行楷" pitchFamily="2" charset="-122"/>
                </a:rPr>
                <a:t>主要内容</a:t>
              </a:r>
            </a:p>
          </p:txBody>
        </p:sp>
      </p:grpSp>
      <p:sp>
        <p:nvSpPr>
          <p:cNvPr id="220176" name="Text Box 16"/>
          <p:cNvSpPr txBox="1">
            <a:spLocks noChangeArrowheads="1"/>
          </p:cNvSpPr>
          <p:nvPr/>
        </p:nvSpPr>
        <p:spPr bwMode="auto">
          <a:xfrm>
            <a:off x="4140647" y="4566072"/>
            <a:ext cx="3959745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    固定资产取 得的分类</a:t>
            </a:r>
          </a:p>
        </p:txBody>
      </p:sp>
      <p:sp>
        <p:nvSpPr>
          <p:cNvPr id="220177" name="Freeform 17"/>
          <p:cNvSpPr/>
          <p:nvPr/>
        </p:nvSpPr>
        <p:spPr bwMode="gray">
          <a:xfrm flipH="1">
            <a:off x="4947841" y="3419897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hlink"/>
              </a:gs>
              <a:gs pos="100000">
                <a:schemeClr val="hlink">
                  <a:gamma/>
                  <a:tint val="31765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0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20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20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2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20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64" grpId="0"/>
      <p:bldP spid="220165" grpId="0"/>
      <p:bldP spid="220176" grpId="0"/>
      <p:bldP spid="2201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1418356"/>
            <a:ext cx="8534400" cy="4852988"/>
          </a:xfrm>
        </p:spPr>
        <p:txBody>
          <a:bodyPr/>
          <a:lstStyle/>
          <a:p>
            <a:r>
              <a:rPr lang="zh-CN" altLang="en-US" sz="2000">
                <a:solidFill>
                  <a:srgbClr val="000099"/>
                </a:solidFill>
                <a:latin typeface="Arial"/>
                <a:ea typeface="华文行楷" pitchFamily="2" charset="-122"/>
              </a:rPr>
              <a:t>       </a:t>
            </a:r>
            <a:r>
              <a:rPr lang="zh-CN" altLang="en-US">
                <a:solidFill>
                  <a:srgbClr val="000099"/>
                </a:solidFill>
                <a:latin typeface="Arial"/>
                <a:ea typeface="华文行楷" pitchFamily="2" charset="-122"/>
              </a:rPr>
              <a:t>固定资产，是指同时具有以下特征的</a:t>
            </a:r>
            <a:r>
              <a:rPr lang="zh-CN" altLang="en-US">
                <a:solidFill>
                  <a:srgbClr val="FF0000"/>
                </a:solidFill>
                <a:latin typeface="Arial"/>
                <a:ea typeface="华文行楷" pitchFamily="2" charset="-122"/>
              </a:rPr>
              <a:t>有形资产</a:t>
            </a:r>
            <a:r>
              <a:rPr lang="zh-CN" altLang="en-US">
                <a:solidFill>
                  <a:srgbClr val="000099"/>
                </a:solidFill>
                <a:latin typeface="Arial"/>
                <a:ea typeface="华文行楷" pitchFamily="2" charset="-122"/>
              </a:rPr>
              <a:t>：</a:t>
            </a:r>
          </a:p>
          <a:p>
            <a:pPr lvl="1">
              <a:lnSpc>
                <a:spcPct val="120000"/>
              </a:lnSpc>
            </a:pPr>
            <a:r>
              <a:rPr lang="zh-CN" altLang="en-US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 </a:t>
            </a:r>
            <a:r>
              <a:rPr lang="en-US" altLang="zh-CN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为生产商品、提供劳务、出租或经营管理而持有</a:t>
            </a:r>
          </a:p>
          <a:p>
            <a:pPr lvl="1">
              <a:lnSpc>
                <a:spcPct val="120000"/>
              </a:lnSpc>
            </a:pPr>
            <a:r>
              <a:rPr lang="zh-CN" altLang="en-US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 </a:t>
            </a:r>
            <a:r>
              <a:rPr lang="en-US" altLang="zh-CN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CC0000"/>
                </a:solidFill>
                <a:latin typeface="Arial"/>
                <a:ea typeface="华文行楷" pitchFamily="2" charset="-122"/>
              </a:rPr>
              <a:t>使用寿命超过一个会计年度</a:t>
            </a:r>
          </a:p>
        </p:txBody>
      </p:sp>
      <p:grpSp>
        <p:nvGrpSpPr>
          <p:cNvPr id="260279" name="Group 183"/>
          <p:cNvGrpSpPr/>
          <p:nvPr/>
        </p:nvGrpSpPr>
        <p:grpSpPr>
          <a:xfrm>
            <a:off x="1619250" y="3145556"/>
            <a:ext cx="6705600" cy="3379788"/>
            <a:chOff x="1008" y="1968"/>
            <a:chExt cx="4224" cy="2129"/>
          </a:xfrm>
        </p:grpSpPr>
        <p:sp>
          <p:nvSpPr>
            <p:cNvPr id="260102" name="Rectangle 6"/>
            <p:cNvSpPr>
              <a:spLocks noChangeArrowheads="1"/>
            </p:cNvSpPr>
            <p:nvPr/>
          </p:nvSpPr>
          <p:spPr bwMode="auto">
            <a:xfrm>
              <a:off x="2112" y="3648"/>
              <a:ext cx="1920" cy="240"/>
            </a:xfrm>
            <a:prstGeom prst="rect">
              <a:avLst/>
            </a:prstGeom>
            <a:gradFill rotWithShape="1">
              <a:gsLst>
                <a:gs pos="0">
                  <a:srgbClr val="800080"/>
                </a:gs>
                <a:gs pos="100000">
                  <a:srgbClr val="FF1DFF"/>
                </a:gs>
              </a:gsLst>
              <a:lin ang="27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交通工具</a:t>
              </a:r>
            </a:p>
          </p:txBody>
        </p:sp>
        <p:pic>
          <p:nvPicPr>
            <p:cNvPr id="260103" name="Picture 7" descr="449024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099" t="6354" b="5270"/>
            <a:stretch>
              <a:fillRect/>
            </a:stretch>
          </p:blipFill>
          <p:spPr bwMode="auto">
            <a:xfrm>
              <a:off x="4032" y="2832"/>
              <a:ext cx="960" cy="612"/>
            </a:xfrm>
            <a:prstGeom prst="rect">
              <a:avLst/>
            </a:prstGeom>
            <a:noFill/>
          </p:spPr>
        </p:pic>
        <p:pic>
          <p:nvPicPr>
            <p:cNvPr id="260104" name="Picture 8" descr="Mondeo2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866"/>
            <a:stretch>
              <a:fillRect/>
            </a:stretch>
          </p:blipFill>
          <p:spPr bwMode="auto">
            <a:xfrm>
              <a:off x="4032" y="3456"/>
              <a:ext cx="1200" cy="641"/>
            </a:xfrm>
            <a:prstGeom prst="rect">
              <a:avLst/>
            </a:prstGeom>
            <a:noFill/>
          </p:spPr>
        </p:pic>
        <p:sp>
          <p:nvSpPr>
            <p:cNvPr id="260105" name="Rectangle 9"/>
            <p:cNvSpPr>
              <a:spLocks noChangeArrowheads="1"/>
            </p:cNvSpPr>
            <p:nvPr/>
          </p:nvSpPr>
          <p:spPr bwMode="auto">
            <a:xfrm>
              <a:off x="2112" y="2928"/>
              <a:ext cx="1920" cy="240"/>
            </a:xfrm>
            <a:prstGeom prst="rect">
              <a:avLst/>
            </a:prstGeom>
            <a:gradFill rotWithShape="1">
              <a:gsLst>
                <a:gs pos="0">
                  <a:srgbClr val="800080"/>
                </a:gs>
                <a:gs pos="100000">
                  <a:srgbClr val="FF1DFF"/>
                </a:gs>
              </a:gsLst>
              <a:lin ang="27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机器、设备</a:t>
              </a:r>
            </a:p>
          </p:txBody>
        </p:sp>
        <p:sp>
          <p:nvSpPr>
            <p:cNvPr id="260106" name="Rectangle 10"/>
            <p:cNvSpPr>
              <a:spLocks noChangeArrowheads="1"/>
            </p:cNvSpPr>
            <p:nvPr/>
          </p:nvSpPr>
          <p:spPr bwMode="auto">
            <a:xfrm>
              <a:off x="2112" y="2256"/>
              <a:ext cx="1968" cy="240"/>
            </a:xfrm>
            <a:prstGeom prst="rect">
              <a:avLst/>
            </a:prstGeom>
            <a:gradFill rotWithShape="1">
              <a:gsLst>
                <a:gs pos="0">
                  <a:srgbClr val="800080"/>
                </a:gs>
                <a:gs pos="100000">
                  <a:srgbClr val="FF1DFF"/>
                </a:gs>
              </a:gsLst>
              <a:lin ang="27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房屋、建筑物</a:t>
              </a:r>
            </a:p>
          </p:txBody>
        </p:sp>
        <p:sp>
          <p:nvSpPr>
            <p:cNvPr id="260107" name="Rectangle 11"/>
            <p:cNvSpPr>
              <a:spLocks noChangeArrowheads="1"/>
            </p:cNvSpPr>
            <p:nvPr/>
          </p:nvSpPr>
          <p:spPr bwMode="auto">
            <a:xfrm>
              <a:off x="1008" y="2208"/>
              <a:ext cx="288" cy="1728"/>
            </a:xfrm>
            <a:prstGeom prst="rect">
              <a:avLst/>
            </a:prstGeom>
            <a:gradFill rotWithShape="1">
              <a:gsLst>
                <a:gs pos="0">
                  <a:srgbClr val="660066"/>
                </a:gs>
                <a:gs pos="100000">
                  <a:srgbClr val="C400C4"/>
                </a:gs>
              </a:gsLst>
              <a:lin ang="27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8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固</a:t>
              </a:r>
            </a:p>
            <a:p>
              <a:pPr eaLnBrk="1" hangingPunct="1"/>
              <a:r>
                <a:rPr lang="zh-CN" altLang="en-US" sz="18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定</a:t>
              </a:r>
            </a:p>
            <a:p>
              <a:pPr eaLnBrk="1" hangingPunct="1"/>
              <a:r>
                <a:rPr lang="zh-CN" altLang="en-US" sz="18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资</a:t>
              </a:r>
            </a:p>
            <a:p>
              <a:pPr eaLnBrk="1" hangingPunct="1"/>
              <a:r>
                <a:rPr lang="zh-CN" altLang="en-US" sz="180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产</a:t>
              </a:r>
            </a:p>
          </p:txBody>
        </p:sp>
        <p:sp>
          <p:nvSpPr>
            <p:cNvPr id="260108" name="Line 12"/>
            <p:cNvSpPr>
              <a:spLocks noChangeShapeType="1"/>
            </p:cNvSpPr>
            <p:nvPr/>
          </p:nvSpPr>
          <p:spPr bwMode="auto">
            <a:xfrm>
              <a:off x="1296" y="2400"/>
              <a:ext cx="816" cy="0"/>
            </a:xfrm>
            <a:prstGeom prst="line">
              <a:avLst/>
            </a:prstGeom>
            <a:noFill/>
            <a:ln w="57150">
              <a:solidFill>
                <a:srgbClr val="660066"/>
              </a:solidFill>
              <a:prstDash val="sysDot"/>
              <a:round/>
              <a:tailEnd type="triangle" w="med" len="med"/>
            </a:ln>
            <a:effectLst/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0109" name="Line 13"/>
            <p:cNvSpPr>
              <a:spLocks noChangeShapeType="1"/>
            </p:cNvSpPr>
            <p:nvPr/>
          </p:nvSpPr>
          <p:spPr bwMode="auto">
            <a:xfrm>
              <a:off x="1296" y="3024"/>
              <a:ext cx="816" cy="0"/>
            </a:xfrm>
            <a:prstGeom prst="line">
              <a:avLst/>
            </a:prstGeom>
            <a:noFill/>
            <a:ln w="57150">
              <a:solidFill>
                <a:srgbClr val="660066"/>
              </a:solidFill>
              <a:prstDash val="sysDot"/>
              <a:round/>
              <a:tailEnd type="triangle" w="med" len="med"/>
            </a:ln>
            <a:effectLst/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0110" name="Line 14"/>
            <p:cNvSpPr>
              <a:spLocks noChangeShapeType="1"/>
            </p:cNvSpPr>
            <p:nvPr/>
          </p:nvSpPr>
          <p:spPr bwMode="auto">
            <a:xfrm>
              <a:off x="1296" y="3744"/>
              <a:ext cx="816" cy="0"/>
            </a:xfrm>
            <a:prstGeom prst="line">
              <a:avLst/>
            </a:prstGeom>
            <a:noFill/>
            <a:ln w="57150">
              <a:solidFill>
                <a:srgbClr val="660066"/>
              </a:solidFill>
              <a:prstDash val="sysDot"/>
              <a:round/>
              <a:tailEnd type="triangle" w="med" len="med"/>
            </a:ln>
            <a:effectLst/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60111" name="Group 15"/>
            <p:cNvGrpSpPr/>
            <p:nvPr/>
          </p:nvGrpSpPr>
          <p:grpSpPr>
            <a:xfrm>
              <a:off x="3648" y="1968"/>
              <a:ext cx="1248" cy="720"/>
              <a:chOff x="1815" y="2030"/>
              <a:chExt cx="3036" cy="1822"/>
            </a:xfrm>
          </p:grpSpPr>
          <p:sp>
            <p:nvSpPr>
              <p:cNvPr id="260112" name="Rectangle 16"/>
              <p:cNvSpPr>
                <a:spLocks noChangeArrowheads="1"/>
              </p:cNvSpPr>
              <p:nvPr/>
            </p:nvSpPr>
            <p:spPr bwMode="auto">
              <a:xfrm>
                <a:off x="2996" y="3262"/>
                <a:ext cx="119" cy="237"/>
              </a:xfrm>
              <a:prstGeom prst="rect">
                <a:avLst/>
              </a:prstGeom>
              <a:solidFill>
                <a:srgbClr val="BCC9FA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3" name="Rectangle 17"/>
              <p:cNvSpPr>
                <a:spLocks noChangeArrowheads="1"/>
              </p:cNvSpPr>
              <p:nvPr/>
            </p:nvSpPr>
            <p:spPr bwMode="auto">
              <a:xfrm>
                <a:off x="3169" y="3262"/>
                <a:ext cx="119" cy="237"/>
              </a:xfrm>
              <a:prstGeom prst="rect">
                <a:avLst/>
              </a:prstGeom>
              <a:solidFill>
                <a:srgbClr val="7799E9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4" name="Rectangle 18"/>
              <p:cNvSpPr>
                <a:spLocks noChangeArrowheads="1"/>
              </p:cNvSpPr>
              <p:nvPr/>
            </p:nvSpPr>
            <p:spPr bwMode="auto">
              <a:xfrm>
                <a:off x="3342" y="3262"/>
                <a:ext cx="119" cy="237"/>
              </a:xfrm>
              <a:prstGeom prst="rect">
                <a:avLst/>
              </a:prstGeom>
              <a:solidFill>
                <a:srgbClr val="618FFD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5" name="Rectangle 19"/>
              <p:cNvSpPr>
                <a:spLocks noChangeArrowheads="1"/>
              </p:cNvSpPr>
              <p:nvPr/>
            </p:nvSpPr>
            <p:spPr bwMode="auto">
              <a:xfrm>
                <a:off x="3515" y="3262"/>
                <a:ext cx="119" cy="237"/>
              </a:xfrm>
              <a:prstGeom prst="rect">
                <a:avLst/>
              </a:prstGeom>
              <a:solidFill>
                <a:srgbClr val="50A673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6" name="Rectangle 20"/>
              <p:cNvSpPr>
                <a:spLocks noChangeArrowheads="1"/>
              </p:cNvSpPr>
              <p:nvPr/>
            </p:nvSpPr>
            <p:spPr bwMode="auto">
              <a:xfrm>
                <a:off x="3688" y="3262"/>
                <a:ext cx="120" cy="237"/>
              </a:xfrm>
              <a:prstGeom prst="rect">
                <a:avLst/>
              </a:prstGeom>
              <a:solidFill>
                <a:srgbClr val="8CF4EA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7" name="Rectangle 21"/>
              <p:cNvSpPr>
                <a:spLocks noChangeArrowheads="1"/>
              </p:cNvSpPr>
              <p:nvPr/>
            </p:nvSpPr>
            <p:spPr bwMode="auto">
              <a:xfrm>
                <a:off x="3862" y="3262"/>
                <a:ext cx="119" cy="237"/>
              </a:xfrm>
              <a:prstGeom prst="rect">
                <a:avLst/>
              </a:prstGeom>
              <a:solidFill>
                <a:srgbClr val="646464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8" name="Rectangle 22"/>
              <p:cNvSpPr>
                <a:spLocks noChangeArrowheads="1"/>
              </p:cNvSpPr>
              <p:nvPr/>
            </p:nvSpPr>
            <p:spPr bwMode="auto">
              <a:xfrm>
                <a:off x="4035" y="3262"/>
                <a:ext cx="120" cy="237"/>
              </a:xfrm>
              <a:prstGeom prst="rect">
                <a:avLst/>
              </a:prstGeom>
              <a:solidFill>
                <a:srgbClr val="E2E7FA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19" name="Rectangle 23"/>
              <p:cNvSpPr>
                <a:spLocks noChangeArrowheads="1"/>
              </p:cNvSpPr>
              <p:nvPr/>
            </p:nvSpPr>
            <p:spPr bwMode="auto">
              <a:xfrm>
                <a:off x="4208" y="3262"/>
                <a:ext cx="120" cy="237"/>
              </a:xfrm>
              <a:prstGeom prst="rect">
                <a:avLst/>
              </a:prstGeom>
              <a:solidFill>
                <a:srgbClr val="4C4C4C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0" name="Freeform 24"/>
              <p:cNvSpPr/>
              <p:nvPr/>
            </p:nvSpPr>
            <p:spPr bwMode="auto">
              <a:xfrm>
                <a:off x="1878" y="3647"/>
                <a:ext cx="404" cy="123"/>
              </a:xfrm>
              <a:custGeom>
                <a:cxnLst>
                  <a:cxn ang="0">
                    <a:pos x="0" y="298"/>
                  </a:cxn>
                  <a:cxn ang="0">
                    <a:pos x="172" y="175"/>
                  </a:cxn>
                  <a:cxn ang="0">
                    <a:pos x="1214" y="0"/>
                  </a:cxn>
                  <a:cxn ang="0">
                    <a:pos x="1161" y="368"/>
                  </a:cxn>
                  <a:cxn ang="0">
                    <a:pos x="0" y="298"/>
                  </a:cxn>
                </a:cxnLst>
                <a:rect l="0" t="0" r="r" b="b"/>
                <a:pathLst>
                  <a:path w="1214" h="368">
                    <a:moveTo>
                      <a:pt x="0" y="298"/>
                    </a:moveTo>
                    <a:lnTo>
                      <a:pt x="172" y="175"/>
                    </a:lnTo>
                    <a:lnTo>
                      <a:pt x="1214" y="0"/>
                    </a:lnTo>
                    <a:lnTo>
                      <a:pt x="1161" y="368"/>
                    </a:lnTo>
                    <a:lnTo>
                      <a:pt x="0" y="298"/>
                    </a:lnTo>
                    <a:close/>
                  </a:path>
                </a:pathLst>
              </a:custGeom>
              <a:solidFill>
                <a:srgbClr val="8CF4E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1" name="Freeform 25"/>
              <p:cNvSpPr/>
              <p:nvPr/>
            </p:nvSpPr>
            <p:spPr bwMode="auto">
              <a:xfrm>
                <a:off x="1815" y="3500"/>
                <a:ext cx="3034" cy="332"/>
              </a:xfrm>
              <a:custGeom>
                <a:cxnLst>
                  <a:cxn ang="0">
                    <a:pos x="234" y="708"/>
                  </a:cxn>
                  <a:cxn ang="0">
                    <a:pos x="2427" y="732"/>
                  </a:cxn>
                  <a:cxn ang="0">
                    <a:pos x="3645" y="0"/>
                  </a:cxn>
                  <a:cxn ang="0">
                    <a:pos x="8722" y="469"/>
                  </a:cxn>
                  <a:cxn ang="0">
                    <a:pos x="9028" y="469"/>
                  </a:cxn>
                  <a:cxn ang="0">
                    <a:pos x="9102" y="995"/>
                  </a:cxn>
                  <a:cxn ang="0">
                    <a:pos x="0" y="873"/>
                  </a:cxn>
                  <a:cxn ang="0">
                    <a:pos x="234" y="708"/>
                  </a:cxn>
                </a:cxnLst>
                <a:rect l="0" t="0" r="r" b="b"/>
                <a:pathLst>
                  <a:path w="9102" h="995">
                    <a:moveTo>
                      <a:pt x="234" y="708"/>
                    </a:moveTo>
                    <a:lnTo>
                      <a:pt x="2427" y="732"/>
                    </a:lnTo>
                    <a:lnTo>
                      <a:pt x="3645" y="0"/>
                    </a:lnTo>
                    <a:lnTo>
                      <a:pt x="8722" y="469"/>
                    </a:lnTo>
                    <a:lnTo>
                      <a:pt x="9028" y="469"/>
                    </a:lnTo>
                    <a:lnTo>
                      <a:pt x="9102" y="995"/>
                    </a:lnTo>
                    <a:lnTo>
                      <a:pt x="0" y="873"/>
                    </a:lnTo>
                    <a:lnTo>
                      <a:pt x="234" y="708"/>
                    </a:lnTo>
                    <a:close/>
                  </a:path>
                </a:pathLst>
              </a:custGeom>
              <a:solidFill>
                <a:srgbClr val="646464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2" name="Freeform 26"/>
              <p:cNvSpPr/>
              <p:nvPr/>
            </p:nvSpPr>
            <p:spPr bwMode="auto">
              <a:xfrm>
                <a:off x="2906" y="3494"/>
                <a:ext cx="1928" cy="233"/>
              </a:xfrm>
              <a:custGeom>
                <a:cxnLst>
                  <a:cxn ang="0">
                    <a:pos x="0" y="697"/>
                  </a:cxn>
                  <a:cxn ang="0">
                    <a:pos x="0" y="522"/>
                  </a:cxn>
                  <a:cxn ang="0">
                    <a:pos x="4633" y="0"/>
                  </a:cxn>
                  <a:cxn ang="0">
                    <a:pos x="4864" y="23"/>
                  </a:cxn>
                  <a:cxn ang="0">
                    <a:pos x="5111" y="70"/>
                  </a:cxn>
                  <a:cxn ang="0">
                    <a:pos x="5325" y="130"/>
                  </a:cxn>
                  <a:cxn ang="0">
                    <a:pos x="5522" y="198"/>
                  </a:cxn>
                  <a:cxn ang="0">
                    <a:pos x="5670" y="267"/>
                  </a:cxn>
                  <a:cxn ang="0">
                    <a:pos x="5760" y="376"/>
                  </a:cxn>
                  <a:cxn ang="0">
                    <a:pos x="5784" y="452"/>
                  </a:cxn>
                  <a:cxn ang="0">
                    <a:pos x="5753" y="487"/>
                  </a:cxn>
                  <a:cxn ang="0">
                    <a:pos x="0" y="697"/>
                  </a:cxn>
                </a:cxnLst>
                <a:rect l="0" t="0" r="r" b="b"/>
                <a:pathLst>
                  <a:path w="5784" h="697">
                    <a:moveTo>
                      <a:pt x="0" y="697"/>
                    </a:moveTo>
                    <a:lnTo>
                      <a:pt x="0" y="522"/>
                    </a:lnTo>
                    <a:lnTo>
                      <a:pt x="4633" y="0"/>
                    </a:lnTo>
                    <a:lnTo>
                      <a:pt x="4864" y="23"/>
                    </a:lnTo>
                    <a:lnTo>
                      <a:pt x="5111" y="70"/>
                    </a:lnTo>
                    <a:lnTo>
                      <a:pt x="5325" y="130"/>
                    </a:lnTo>
                    <a:lnTo>
                      <a:pt x="5522" y="198"/>
                    </a:lnTo>
                    <a:lnTo>
                      <a:pt x="5670" y="267"/>
                    </a:lnTo>
                    <a:lnTo>
                      <a:pt x="5760" y="376"/>
                    </a:lnTo>
                    <a:lnTo>
                      <a:pt x="5784" y="452"/>
                    </a:lnTo>
                    <a:lnTo>
                      <a:pt x="5753" y="487"/>
                    </a:lnTo>
                    <a:lnTo>
                      <a:pt x="0" y="697"/>
                    </a:lnTo>
                    <a:close/>
                  </a:path>
                </a:pathLst>
              </a:custGeom>
              <a:solidFill>
                <a:srgbClr val="50A673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3" name="Freeform 27"/>
              <p:cNvSpPr/>
              <p:nvPr/>
            </p:nvSpPr>
            <p:spPr bwMode="auto">
              <a:xfrm>
                <a:off x="4000" y="2262"/>
                <a:ext cx="361" cy="1306"/>
              </a:xfrm>
              <a:custGeom>
                <a:cxnLst>
                  <a:cxn ang="0">
                    <a:pos x="32" y="0"/>
                  </a:cxn>
                  <a:cxn ang="0">
                    <a:pos x="744" y="597"/>
                  </a:cxn>
                  <a:cxn ang="0">
                    <a:pos x="1083" y="3920"/>
                  </a:cxn>
                  <a:cxn ang="0">
                    <a:pos x="0" y="3826"/>
                  </a:cxn>
                  <a:cxn ang="0">
                    <a:pos x="32" y="0"/>
                  </a:cxn>
                </a:cxnLst>
                <a:rect l="0" t="0" r="r" b="b"/>
                <a:pathLst>
                  <a:path w="1083" h="3920">
                    <a:moveTo>
                      <a:pt x="32" y="0"/>
                    </a:moveTo>
                    <a:lnTo>
                      <a:pt x="744" y="597"/>
                    </a:lnTo>
                    <a:lnTo>
                      <a:pt x="1083" y="3920"/>
                    </a:lnTo>
                    <a:lnTo>
                      <a:pt x="0" y="3826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3D415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4" name="Freeform 28"/>
              <p:cNvSpPr/>
              <p:nvPr/>
            </p:nvSpPr>
            <p:spPr bwMode="auto">
              <a:xfrm>
                <a:off x="2849" y="2030"/>
                <a:ext cx="881" cy="1387"/>
              </a:xfrm>
              <a:custGeom>
                <a:cxnLst>
                  <a:cxn ang="0">
                    <a:pos x="0" y="4065"/>
                  </a:cxn>
                  <a:cxn ang="0">
                    <a:pos x="173" y="599"/>
                  </a:cxn>
                  <a:cxn ang="0">
                    <a:pos x="1188" y="358"/>
                  </a:cxn>
                  <a:cxn ang="0">
                    <a:pos x="1322" y="431"/>
                  </a:cxn>
                  <a:cxn ang="0">
                    <a:pos x="1389" y="407"/>
                  </a:cxn>
                  <a:cxn ang="0">
                    <a:pos x="1389" y="311"/>
                  </a:cxn>
                  <a:cxn ang="0">
                    <a:pos x="2608" y="0"/>
                  </a:cxn>
                  <a:cxn ang="0">
                    <a:pos x="2643" y="4161"/>
                  </a:cxn>
                  <a:cxn ang="0">
                    <a:pos x="0" y="4065"/>
                  </a:cxn>
                </a:cxnLst>
                <a:rect l="0" t="0" r="r" b="b"/>
                <a:pathLst>
                  <a:path w="2643" h="4161">
                    <a:moveTo>
                      <a:pt x="0" y="4065"/>
                    </a:moveTo>
                    <a:lnTo>
                      <a:pt x="173" y="599"/>
                    </a:lnTo>
                    <a:lnTo>
                      <a:pt x="1188" y="358"/>
                    </a:lnTo>
                    <a:lnTo>
                      <a:pt x="1322" y="431"/>
                    </a:lnTo>
                    <a:lnTo>
                      <a:pt x="1389" y="407"/>
                    </a:lnTo>
                    <a:lnTo>
                      <a:pt x="1389" y="311"/>
                    </a:lnTo>
                    <a:lnTo>
                      <a:pt x="2608" y="0"/>
                    </a:lnTo>
                    <a:lnTo>
                      <a:pt x="2643" y="4161"/>
                    </a:lnTo>
                    <a:lnTo>
                      <a:pt x="0" y="4065"/>
                    </a:lnTo>
                    <a:close/>
                  </a:path>
                </a:pathLst>
              </a:custGeom>
              <a:solidFill>
                <a:srgbClr val="BCC9F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5" name="Freeform 29"/>
              <p:cNvSpPr/>
              <p:nvPr/>
            </p:nvSpPr>
            <p:spPr bwMode="auto">
              <a:xfrm>
                <a:off x="3245" y="2150"/>
                <a:ext cx="44" cy="1220"/>
              </a:xfrm>
              <a:custGeom>
                <a:cxnLst>
                  <a:cxn ang="0">
                    <a:pos x="0" y="0"/>
                  </a:cxn>
                  <a:cxn ang="0">
                    <a:pos x="134" y="73"/>
                  </a:cxn>
                  <a:cxn ang="0">
                    <a:pos x="134" y="3636"/>
                  </a:cxn>
                  <a:cxn ang="0">
                    <a:pos x="0" y="3661"/>
                  </a:cxn>
                  <a:cxn ang="0">
                    <a:pos x="0" y="0"/>
                  </a:cxn>
                </a:cxnLst>
                <a:rect l="0" t="0" r="r" b="b"/>
                <a:pathLst>
                  <a:path w="134" h="3661">
                    <a:moveTo>
                      <a:pt x="0" y="0"/>
                    </a:moveTo>
                    <a:lnTo>
                      <a:pt x="134" y="73"/>
                    </a:lnTo>
                    <a:lnTo>
                      <a:pt x="134" y="3636"/>
                    </a:lnTo>
                    <a:lnTo>
                      <a:pt x="0" y="366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D415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6" name="Freeform 30"/>
              <p:cNvSpPr/>
              <p:nvPr/>
            </p:nvSpPr>
            <p:spPr bwMode="auto">
              <a:xfrm>
                <a:off x="3289" y="2166"/>
                <a:ext cx="23" cy="1198"/>
              </a:xfrm>
              <a:custGeom>
                <a:cxnLst>
                  <a:cxn ang="0">
                    <a:pos x="0" y="24"/>
                  </a:cxn>
                  <a:cxn ang="0">
                    <a:pos x="67" y="0"/>
                  </a:cxn>
                  <a:cxn ang="0">
                    <a:pos x="67" y="3595"/>
                  </a:cxn>
                  <a:cxn ang="0">
                    <a:pos x="0" y="3583"/>
                  </a:cxn>
                  <a:cxn ang="0">
                    <a:pos x="0" y="24"/>
                  </a:cxn>
                </a:cxnLst>
                <a:rect l="0" t="0" r="r" b="b"/>
                <a:pathLst>
                  <a:path w="67" h="3595">
                    <a:moveTo>
                      <a:pt x="0" y="24"/>
                    </a:moveTo>
                    <a:lnTo>
                      <a:pt x="67" y="0"/>
                    </a:lnTo>
                    <a:lnTo>
                      <a:pt x="67" y="3595"/>
                    </a:lnTo>
                    <a:lnTo>
                      <a:pt x="0" y="3583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3D415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7" name="Freeform 31"/>
              <p:cNvSpPr/>
              <p:nvPr/>
            </p:nvSpPr>
            <p:spPr bwMode="auto">
              <a:xfrm>
                <a:off x="3718" y="2030"/>
                <a:ext cx="34" cy="1419"/>
              </a:xfrm>
              <a:custGeom>
                <a:cxnLst>
                  <a:cxn ang="0">
                    <a:pos x="0" y="0"/>
                  </a:cxn>
                  <a:cxn ang="0">
                    <a:pos x="101" y="49"/>
                  </a:cxn>
                  <a:cxn ang="0">
                    <a:pos x="101" y="4256"/>
                  </a:cxn>
                  <a:cxn ang="0">
                    <a:pos x="0" y="4256"/>
                  </a:cxn>
                  <a:cxn ang="0">
                    <a:pos x="0" y="0"/>
                  </a:cxn>
                </a:cxnLst>
                <a:rect l="0" t="0" r="r" b="b"/>
                <a:pathLst>
                  <a:path w="100" h="4256">
                    <a:moveTo>
                      <a:pt x="0" y="0"/>
                    </a:moveTo>
                    <a:lnTo>
                      <a:pt x="101" y="49"/>
                    </a:lnTo>
                    <a:lnTo>
                      <a:pt x="101" y="4256"/>
                    </a:lnTo>
                    <a:lnTo>
                      <a:pt x="0" y="42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BD1E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8" name="Freeform 32"/>
              <p:cNvSpPr/>
              <p:nvPr/>
            </p:nvSpPr>
            <p:spPr bwMode="auto">
              <a:xfrm>
                <a:off x="3718" y="2030"/>
                <a:ext cx="350" cy="1443"/>
              </a:xfrm>
              <a:custGeom>
                <a:cxnLst>
                  <a:cxn ang="0">
                    <a:pos x="35" y="4184"/>
                  </a:cxn>
                  <a:cxn ang="0">
                    <a:pos x="0" y="0"/>
                  </a:cxn>
                  <a:cxn ang="0">
                    <a:pos x="101" y="49"/>
                  </a:cxn>
                  <a:cxn ang="0">
                    <a:pos x="879" y="694"/>
                  </a:cxn>
                  <a:cxn ang="0">
                    <a:pos x="1050" y="4329"/>
                  </a:cxn>
                  <a:cxn ang="0">
                    <a:pos x="35" y="4184"/>
                  </a:cxn>
                </a:cxnLst>
                <a:rect l="0" t="0" r="r" b="b"/>
                <a:pathLst>
                  <a:path w="1050" h="4329">
                    <a:moveTo>
                      <a:pt x="35" y="4184"/>
                    </a:moveTo>
                    <a:lnTo>
                      <a:pt x="0" y="0"/>
                    </a:lnTo>
                    <a:lnTo>
                      <a:pt x="101" y="49"/>
                    </a:lnTo>
                    <a:lnTo>
                      <a:pt x="879" y="694"/>
                    </a:lnTo>
                    <a:lnTo>
                      <a:pt x="1050" y="4329"/>
                    </a:lnTo>
                    <a:lnTo>
                      <a:pt x="35" y="4184"/>
                    </a:lnTo>
                    <a:close/>
                  </a:path>
                </a:pathLst>
              </a:custGeom>
              <a:solidFill>
                <a:srgbClr val="7799E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29" name="Freeform 33"/>
              <p:cNvSpPr/>
              <p:nvPr/>
            </p:nvSpPr>
            <p:spPr bwMode="auto">
              <a:xfrm>
                <a:off x="4034" y="2280"/>
                <a:ext cx="248" cy="1217"/>
              </a:xfrm>
              <a:custGeom>
                <a:cxnLst>
                  <a:cxn ang="0">
                    <a:pos x="136" y="3604"/>
                  </a:cxn>
                  <a:cxn ang="0">
                    <a:pos x="0" y="0"/>
                  </a:cxn>
                  <a:cxn ang="0">
                    <a:pos x="610" y="512"/>
                  </a:cxn>
                  <a:cxn ang="0">
                    <a:pos x="744" y="3651"/>
                  </a:cxn>
                  <a:cxn ang="0">
                    <a:pos x="136" y="3604"/>
                  </a:cxn>
                </a:cxnLst>
                <a:rect l="0" t="0" r="r" b="b"/>
                <a:pathLst>
                  <a:path w="744" h="3651">
                    <a:moveTo>
                      <a:pt x="136" y="3604"/>
                    </a:moveTo>
                    <a:lnTo>
                      <a:pt x="0" y="0"/>
                    </a:lnTo>
                    <a:lnTo>
                      <a:pt x="610" y="512"/>
                    </a:lnTo>
                    <a:lnTo>
                      <a:pt x="744" y="3651"/>
                    </a:lnTo>
                    <a:lnTo>
                      <a:pt x="136" y="3604"/>
                    </a:lnTo>
                    <a:close/>
                  </a:path>
                </a:pathLst>
              </a:custGeom>
              <a:solidFill>
                <a:srgbClr val="7799E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0" name="Freeform 34"/>
              <p:cNvSpPr/>
              <p:nvPr/>
            </p:nvSpPr>
            <p:spPr bwMode="auto">
              <a:xfrm>
                <a:off x="4248" y="2461"/>
                <a:ext cx="215" cy="1044"/>
              </a:xfrm>
              <a:custGeom>
                <a:cxnLst>
                  <a:cxn ang="0">
                    <a:pos x="136" y="3108"/>
                  </a:cxn>
                  <a:cxn ang="0">
                    <a:pos x="0" y="0"/>
                  </a:cxn>
                  <a:cxn ang="0">
                    <a:pos x="476" y="407"/>
                  </a:cxn>
                  <a:cxn ang="0">
                    <a:pos x="644" y="3132"/>
                  </a:cxn>
                  <a:cxn ang="0">
                    <a:pos x="136" y="3108"/>
                  </a:cxn>
                </a:cxnLst>
                <a:rect l="0" t="0" r="r" b="b"/>
                <a:pathLst>
                  <a:path w="644" h="3132">
                    <a:moveTo>
                      <a:pt x="136" y="3108"/>
                    </a:moveTo>
                    <a:lnTo>
                      <a:pt x="0" y="0"/>
                    </a:lnTo>
                    <a:lnTo>
                      <a:pt x="476" y="407"/>
                    </a:lnTo>
                    <a:lnTo>
                      <a:pt x="644" y="3132"/>
                    </a:lnTo>
                    <a:lnTo>
                      <a:pt x="136" y="3108"/>
                    </a:lnTo>
                    <a:close/>
                  </a:path>
                </a:pathLst>
              </a:custGeom>
              <a:solidFill>
                <a:srgbClr val="7799E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1" name="Freeform 35"/>
              <p:cNvSpPr/>
              <p:nvPr/>
            </p:nvSpPr>
            <p:spPr bwMode="auto">
              <a:xfrm>
                <a:off x="2296" y="3370"/>
                <a:ext cx="2167" cy="183"/>
              </a:xfrm>
              <a:custGeom>
                <a:cxnLst>
                  <a:cxn ang="0">
                    <a:pos x="0" y="333"/>
                  </a:cxn>
                  <a:cxn ang="0">
                    <a:pos x="36" y="142"/>
                  </a:cxn>
                  <a:cxn ang="0">
                    <a:pos x="2913" y="0"/>
                  </a:cxn>
                  <a:cxn ang="0">
                    <a:pos x="6501" y="452"/>
                  </a:cxn>
                  <a:cxn ang="0">
                    <a:pos x="6501" y="548"/>
                  </a:cxn>
                  <a:cxn ang="0">
                    <a:pos x="2744" y="261"/>
                  </a:cxn>
                  <a:cxn ang="0">
                    <a:pos x="0" y="333"/>
                  </a:cxn>
                </a:cxnLst>
                <a:rect l="0" t="0" r="r" b="b"/>
                <a:pathLst>
                  <a:path w="6501" h="548">
                    <a:moveTo>
                      <a:pt x="0" y="333"/>
                    </a:moveTo>
                    <a:lnTo>
                      <a:pt x="36" y="142"/>
                    </a:lnTo>
                    <a:lnTo>
                      <a:pt x="2913" y="0"/>
                    </a:lnTo>
                    <a:lnTo>
                      <a:pt x="6501" y="452"/>
                    </a:lnTo>
                    <a:lnTo>
                      <a:pt x="6501" y="548"/>
                    </a:lnTo>
                    <a:lnTo>
                      <a:pt x="2744" y="261"/>
                    </a:lnTo>
                    <a:lnTo>
                      <a:pt x="0" y="333"/>
                    </a:lnTo>
                    <a:close/>
                  </a:path>
                </a:pathLst>
              </a:cu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2" name="Freeform 36"/>
              <p:cNvSpPr/>
              <p:nvPr/>
            </p:nvSpPr>
            <p:spPr bwMode="auto">
              <a:xfrm>
                <a:off x="1893" y="3433"/>
                <a:ext cx="2592" cy="303"/>
              </a:xfrm>
              <a:custGeom>
                <a:cxnLst>
                  <a:cxn ang="0">
                    <a:pos x="0" y="910"/>
                  </a:cxn>
                  <a:cxn ang="0">
                    <a:pos x="973" y="97"/>
                  </a:cxn>
                  <a:cxn ang="0">
                    <a:pos x="3954" y="0"/>
                  </a:cxn>
                  <a:cxn ang="0">
                    <a:pos x="7778" y="312"/>
                  </a:cxn>
                  <a:cxn ang="0">
                    <a:pos x="7778" y="479"/>
                  </a:cxn>
                  <a:cxn ang="0">
                    <a:pos x="3041" y="765"/>
                  </a:cxn>
                  <a:cxn ang="0">
                    <a:pos x="0" y="910"/>
                  </a:cxn>
                </a:cxnLst>
                <a:rect l="0" t="0" r="r" b="b"/>
                <a:pathLst>
                  <a:path w="7777" h="910">
                    <a:moveTo>
                      <a:pt x="0" y="910"/>
                    </a:moveTo>
                    <a:lnTo>
                      <a:pt x="973" y="97"/>
                    </a:lnTo>
                    <a:lnTo>
                      <a:pt x="3954" y="0"/>
                    </a:lnTo>
                    <a:lnTo>
                      <a:pt x="7778" y="312"/>
                    </a:lnTo>
                    <a:lnTo>
                      <a:pt x="7778" y="479"/>
                    </a:lnTo>
                    <a:lnTo>
                      <a:pt x="3041" y="765"/>
                    </a:lnTo>
                    <a:lnTo>
                      <a:pt x="0" y="910"/>
                    </a:lnTo>
                    <a:close/>
                  </a:path>
                </a:pathLst>
              </a:custGeom>
              <a:solidFill>
                <a:srgbClr val="8CF4E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3" name="Freeform 37"/>
              <p:cNvSpPr/>
              <p:nvPr/>
            </p:nvSpPr>
            <p:spPr bwMode="auto">
              <a:xfrm>
                <a:off x="2122" y="3458"/>
                <a:ext cx="607" cy="173"/>
              </a:xfrm>
              <a:custGeom>
                <a:cxnLst>
                  <a:cxn ang="0">
                    <a:pos x="0" y="260"/>
                  </a:cxn>
                  <a:cxn ang="0">
                    <a:pos x="1198" y="0"/>
                  </a:cxn>
                  <a:cxn ang="0">
                    <a:pos x="1717" y="27"/>
                  </a:cxn>
                  <a:cxn ang="0">
                    <a:pos x="1821" y="312"/>
                  </a:cxn>
                  <a:cxn ang="0">
                    <a:pos x="908" y="520"/>
                  </a:cxn>
                  <a:cxn ang="0">
                    <a:pos x="0" y="260"/>
                  </a:cxn>
                </a:cxnLst>
                <a:rect l="0" t="0" r="r" b="b"/>
                <a:pathLst>
                  <a:path w="1821" h="520">
                    <a:moveTo>
                      <a:pt x="0" y="260"/>
                    </a:moveTo>
                    <a:lnTo>
                      <a:pt x="1198" y="0"/>
                    </a:lnTo>
                    <a:lnTo>
                      <a:pt x="1717" y="27"/>
                    </a:lnTo>
                    <a:lnTo>
                      <a:pt x="1821" y="312"/>
                    </a:lnTo>
                    <a:lnTo>
                      <a:pt x="908" y="520"/>
                    </a:lnTo>
                    <a:lnTo>
                      <a:pt x="0" y="260"/>
                    </a:lnTo>
                    <a:close/>
                  </a:path>
                </a:pathLst>
              </a:custGeom>
              <a:solidFill>
                <a:srgbClr val="4C4C4C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4" name="Freeform 38"/>
              <p:cNvSpPr/>
              <p:nvPr/>
            </p:nvSpPr>
            <p:spPr bwMode="auto">
              <a:xfrm>
                <a:off x="2229" y="3568"/>
                <a:ext cx="474" cy="176"/>
              </a:xfrm>
              <a:custGeom>
                <a:cxnLst>
                  <a:cxn ang="0">
                    <a:pos x="0" y="526"/>
                  </a:cxn>
                  <a:cxn ang="0">
                    <a:pos x="1185" y="528"/>
                  </a:cxn>
                  <a:cxn ang="0">
                    <a:pos x="1423" y="0"/>
                  </a:cxn>
                  <a:cxn ang="0">
                    <a:pos x="1049" y="97"/>
                  </a:cxn>
                  <a:cxn ang="0">
                    <a:pos x="0" y="526"/>
                  </a:cxn>
                </a:cxnLst>
                <a:rect l="0" t="0" r="r" b="b"/>
                <a:pathLst>
                  <a:path w="1423" h="528">
                    <a:moveTo>
                      <a:pt x="0" y="526"/>
                    </a:moveTo>
                    <a:lnTo>
                      <a:pt x="1185" y="528"/>
                    </a:lnTo>
                    <a:lnTo>
                      <a:pt x="1423" y="0"/>
                    </a:lnTo>
                    <a:lnTo>
                      <a:pt x="1049" y="97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C3C3C3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5" name="Line 39"/>
              <p:cNvSpPr>
                <a:spLocks noChangeShapeType="1"/>
              </p:cNvSpPr>
              <p:nvPr/>
            </p:nvSpPr>
            <p:spPr bwMode="auto">
              <a:xfrm>
                <a:off x="2529" y="3592"/>
                <a:ext cx="172" cy="5"/>
              </a:xfrm>
              <a:prstGeom prst="line">
                <a:avLst/>
              </a:prstGeom>
              <a:noFill/>
              <a:ln w="23813">
                <a:solidFill>
                  <a:srgbClr val="ADADA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6" name="Line 40"/>
              <p:cNvSpPr>
                <a:spLocks noChangeShapeType="1"/>
              </p:cNvSpPr>
              <p:nvPr/>
            </p:nvSpPr>
            <p:spPr bwMode="auto">
              <a:xfrm>
                <a:off x="2461" y="3621"/>
                <a:ext cx="219" cy="4"/>
              </a:xfrm>
              <a:prstGeom prst="line">
                <a:avLst/>
              </a:prstGeom>
              <a:noFill/>
              <a:ln w="23813">
                <a:solidFill>
                  <a:srgbClr val="ADADA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7" name="Line 41"/>
              <p:cNvSpPr>
                <a:spLocks noChangeShapeType="1"/>
              </p:cNvSpPr>
              <p:nvPr/>
            </p:nvSpPr>
            <p:spPr bwMode="auto">
              <a:xfrm>
                <a:off x="2366" y="3658"/>
                <a:ext cx="289" cy="6"/>
              </a:xfrm>
              <a:prstGeom prst="line">
                <a:avLst/>
              </a:prstGeom>
              <a:noFill/>
              <a:ln w="23813">
                <a:solidFill>
                  <a:srgbClr val="ADADA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8" name="Line 42"/>
              <p:cNvSpPr>
                <a:spLocks noChangeShapeType="1"/>
              </p:cNvSpPr>
              <p:nvPr/>
            </p:nvSpPr>
            <p:spPr bwMode="auto">
              <a:xfrm>
                <a:off x="2251" y="3697"/>
                <a:ext cx="377" cy="5"/>
              </a:xfrm>
              <a:prstGeom prst="line">
                <a:avLst/>
              </a:prstGeom>
              <a:noFill/>
              <a:ln w="23813">
                <a:solidFill>
                  <a:srgbClr val="ADADA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39" name="Freeform 43"/>
              <p:cNvSpPr/>
              <p:nvPr/>
            </p:nvSpPr>
            <p:spPr bwMode="auto">
              <a:xfrm>
                <a:off x="2229" y="3545"/>
                <a:ext cx="474" cy="199"/>
              </a:xfrm>
              <a:custGeom>
                <a:cxnLst>
                  <a:cxn ang="0">
                    <a:pos x="0" y="553"/>
                  </a:cxn>
                  <a:cxn ang="0">
                    <a:pos x="0" y="430"/>
                  </a:cxn>
                  <a:cxn ang="0">
                    <a:pos x="1016" y="48"/>
                  </a:cxn>
                  <a:cxn ang="0">
                    <a:pos x="1423" y="0"/>
                  </a:cxn>
                  <a:cxn ang="0">
                    <a:pos x="1423" y="71"/>
                  </a:cxn>
                  <a:cxn ang="0">
                    <a:pos x="1049" y="168"/>
                  </a:cxn>
                  <a:cxn ang="0">
                    <a:pos x="0" y="597"/>
                  </a:cxn>
                  <a:cxn ang="0">
                    <a:pos x="0" y="553"/>
                  </a:cxn>
                </a:cxnLst>
                <a:rect l="0" t="0" r="r" b="b"/>
                <a:pathLst>
                  <a:path w="1423" h="597">
                    <a:moveTo>
                      <a:pt x="0" y="553"/>
                    </a:moveTo>
                    <a:lnTo>
                      <a:pt x="0" y="430"/>
                    </a:lnTo>
                    <a:lnTo>
                      <a:pt x="1016" y="48"/>
                    </a:lnTo>
                    <a:lnTo>
                      <a:pt x="1423" y="0"/>
                    </a:lnTo>
                    <a:lnTo>
                      <a:pt x="1423" y="71"/>
                    </a:lnTo>
                    <a:lnTo>
                      <a:pt x="1049" y="168"/>
                    </a:lnTo>
                    <a:lnTo>
                      <a:pt x="0" y="597"/>
                    </a:lnTo>
                    <a:lnTo>
                      <a:pt x="0" y="553"/>
                    </a:lnTo>
                    <a:close/>
                  </a:path>
                </a:pathLst>
              </a:custGeom>
              <a:solidFill>
                <a:srgbClr val="DBDBDB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0" name="Freeform 44"/>
              <p:cNvSpPr/>
              <p:nvPr/>
            </p:nvSpPr>
            <p:spPr bwMode="auto">
              <a:xfrm>
                <a:off x="4485" y="3639"/>
                <a:ext cx="237" cy="41"/>
              </a:xfrm>
              <a:custGeom>
                <a:cxnLst>
                  <a:cxn ang="0">
                    <a:pos x="0" y="123"/>
                  </a:cxn>
                  <a:cxn ang="0">
                    <a:pos x="0" y="29"/>
                  </a:cxn>
                  <a:cxn ang="0">
                    <a:pos x="710" y="0"/>
                  </a:cxn>
                  <a:cxn ang="0">
                    <a:pos x="710" y="70"/>
                  </a:cxn>
                  <a:cxn ang="0">
                    <a:pos x="0" y="123"/>
                  </a:cxn>
                </a:cxnLst>
                <a:rect l="0" t="0" r="r" b="b"/>
                <a:pathLst>
                  <a:path w="710" h="123">
                    <a:moveTo>
                      <a:pt x="0" y="123"/>
                    </a:moveTo>
                    <a:lnTo>
                      <a:pt x="0" y="29"/>
                    </a:lnTo>
                    <a:lnTo>
                      <a:pt x="710" y="0"/>
                    </a:lnTo>
                    <a:lnTo>
                      <a:pt x="710" y="70"/>
                    </a:lnTo>
                    <a:lnTo>
                      <a:pt x="0" y="123"/>
                    </a:lnTo>
                    <a:close/>
                  </a:path>
                </a:pathLst>
              </a:custGeom>
              <a:solidFill>
                <a:srgbClr val="E2E7F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1" name="Freeform 45"/>
              <p:cNvSpPr/>
              <p:nvPr/>
            </p:nvSpPr>
            <p:spPr bwMode="auto">
              <a:xfrm>
                <a:off x="2906" y="3657"/>
                <a:ext cx="1489" cy="87"/>
              </a:xfrm>
              <a:custGeom>
                <a:cxnLst>
                  <a:cxn ang="0">
                    <a:pos x="0" y="263"/>
                  </a:cxn>
                  <a:cxn ang="0">
                    <a:pos x="0" y="94"/>
                  </a:cxn>
                  <a:cxn ang="0">
                    <a:pos x="2910" y="70"/>
                  </a:cxn>
                  <a:cxn ang="0">
                    <a:pos x="3248" y="46"/>
                  </a:cxn>
                  <a:cxn ang="0">
                    <a:pos x="3450" y="22"/>
                  </a:cxn>
                  <a:cxn ang="0">
                    <a:pos x="4467" y="0"/>
                  </a:cxn>
                  <a:cxn ang="0">
                    <a:pos x="4467" y="119"/>
                  </a:cxn>
                  <a:cxn ang="0">
                    <a:pos x="3450" y="215"/>
                  </a:cxn>
                  <a:cxn ang="0">
                    <a:pos x="3282" y="215"/>
                  </a:cxn>
                  <a:cxn ang="0">
                    <a:pos x="2910" y="239"/>
                  </a:cxn>
                  <a:cxn ang="0">
                    <a:pos x="0" y="263"/>
                  </a:cxn>
                </a:cxnLst>
                <a:rect l="0" t="0" r="r" b="b"/>
                <a:pathLst>
                  <a:path w="4467" h="263">
                    <a:moveTo>
                      <a:pt x="0" y="263"/>
                    </a:moveTo>
                    <a:lnTo>
                      <a:pt x="0" y="94"/>
                    </a:lnTo>
                    <a:lnTo>
                      <a:pt x="2910" y="70"/>
                    </a:lnTo>
                    <a:lnTo>
                      <a:pt x="3248" y="46"/>
                    </a:lnTo>
                    <a:lnTo>
                      <a:pt x="3450" y="22"/>
                    </a:lnTo>
                    <a:lnTo>
                      <a:pt x="4467" y="0"/>
                    </a:lnTo>
                    <a:lnTo>
                      <a:pt x="4467" y="119"/>
                    </a:lnTo>
                    <a:lnTo>
                      <a:pt x="3450" y="215"/>
                    </a:lnTo>
                    <a:lnTo>
                      <a:pt x="3282" y="215"/>
                    </a:lnTo>
                    <a:lnTo>
                      <a:pt x="2910" y="239"/>
                    </a:lnTo>
                    <a:lnTo>
                      <a:pt x="0" y="263"/>
                    </a:lnTo>
                    <a:close/>
                  </a:path>
                </a:pathLst>
              </a:custGeom>
              <a:solidFill>
                <a:srgbClr val="E2E7F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2" name="Rectangle 46"/>
              <p:cNvSpPr>
                <a:spLocks noChangeArrowheads="1"/>
              </p:cNvSpPr>
              <p:nvPr/>
            </p:nvSpPr>
            <p:spPr bwMode="auto">
              <a:xfrm>
                <a:off x="2906" y="3688"/>
                <a:ext cx="22" cy="56"/>
              </a:xfrm>
              <a:prstGeom prst="rect">
                <a:avLst/>
              </a:prstGeom>
              <a:solidFill>
                <a:srgbClr val="DEDEDE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3" name="Freeform 47"/>
              <p:cNvSpPr/>
              <p:nvPr/>
            </p:nvSpPr>
            <p:spPr bwMode="auto">
              <a:xfrm>
                <a:off x="2906" y="3433"/>
                <a:ext cx="305" cy="255"/>
              </a:xfrm>
              <a:custGeom>
                <a:cxnLst>
                  <a:cxn ang="0">
                    <a:pos x="0" y="765"/>
                  </a:cxn>
                  <a:cxn ang="0">
                    <a:pos x="66" y="765"/>
                  </a:cxn>
                  <a:cxn ang="0">
                    <a:pos x="913" y="0"/>
                  </a:cxn>
                  <a:cxn ang="0">
                    <a:pos x="878" y="0"/>
                  </a:cxn>
                  <a:cxn ang="0">
                    <a:pos x="0" y="765"/>
                  </a:cxn>
                </a:cxnLst>
                <a:rect l="0" t="0" r="r" b="b"/>
                <a:pathLst>
                  <a:path w="913" h="765">
                    <a:moveTo>
                      <a:pt x="0" y="765"/>
                    </a:moveTo>
                    <a:lnTo>
                      <a:pt x="66" y="765"/>
                    </a:lnTo>
                    <a:lnTo>
                      <a:pt x="913" y="0"/>
                    </a:lnTo>
                    <a:lnTo>
                      <a:pt x="878" y="0"/>
                    </a:lnTo>
                    <a:lnTo>
                      <a:pt x="0" y="765"/>
                    </a:lnTo>
                    <a:close/>
                  </a:path>
                </a:pathLst>
              </a:custGeom>
              <a:solidFill>
                <a:srgbClr val="C5C5C5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4" name="Freeform 48"/>
              <p:cNvSpPr/>
              <p:nvPr/>
            </p:nvSpPr>
            <p:spPr bwMode="auto">
              <a:xfrm>
                <a:off x="2624" y="3510"/>
                <a:ext cx="489" cy="234"/>
              </a:xfrm>
              <a:custGeom>
                <a:cxnLst>
                  <a:cxn ang="0">
                    <a:pos x="1469" y="0"/>
                  </a:cxn>
                  <a:cxn ang="0">
                    <a:pos x="1192" y="230"/>
                  </a:cxn>
                  <a:cxn ang="0">
                    <a:pos x="0" y="703"/>
                  </a:cxn>
                  <a:cxn ang="0">
                    <a:pos x="0" y="534"/>
                  </a:cxn>
                  <a:cxn ang="0">
                    <a:pos x="209" y="61"/>
                  </a:cxn>
                  <a:cxn ang="0">
                    <a:pos x="1469" y="0"/>
                  </a:cxn>
                </a:cxnLst>
                <a:rect l="0" t="0" r="r" b="b"/>
                <a:pathLst>
                  <a:path w="1469" h="703">
                    <a:moveTo>
                      <a:pt x="1469" y="0"/>
                    </a:moveTo>
                    <a:lnTo>
                      <a:pt x="1192" y="230"/>
                    </a:lnTo>
                    <a:lnTo>
                      <a:pt x="0" y="703"/>
                    </a:lnTo>
                    <a:lnTo>
                      <a:pt x="0" y="534"/>
                    </a:lnTo>
                    <a:lnTo>
                      <a:pt x="209" y="61"/>
                    </a:lnTo>
                    <a:lnTo>
                      <a:pt x="1469" y="0"/>
                    </a:lnTo>
                    <a:close/>
                  </a:path>
                </a:pathLst>
              </a:custGeom>
              <a:solidFill>
                <a:srgbClr val="5A5B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5" name="Freeform 49"/>
              <p:cNvSpPr/>
              <p:nvPr/>
            </p:nvSpPr>
            <p:spPr bwMode="auto">
              <a:xfrm>
                <a:off x="2122" y="3433"/>
                <a:ext cx="1077" cy="112"/>
              </a:xfrm>
              <a:custGeom>
                <a:cxnLst>
                  <a:cxn ang="0">
                    <a:pos x="0" y="335"/>
                  </a:cxn>
                  <a:cxn ang="0">
                    <a:pos x="252" y="72"/>
                  </a:cxn>
                  <a:cxn ang="0">
                    <a:pos x="3230" y="0"/>
                  </a:cxn>
                  <a:cxn ang="0">
                    <a:pos x="2965" y="230"/>
                  </a:cxn>
                  <a:cxn ang="0">
                    <a:pos x="1713" y="292"/>
                  </a:cxn>
                  <a:cxn ang="0">
                    <a:pos x="1694" y="233"/>
                  </a:cxn>
                  <a:cxn ang="0">
                    <a:pos x="1663" y="184"/>
                  </a:cxn>
                  <a:cxn ang="0">
                    <a:pos x="1614" y="148"/>
                  </a:cxn>
                  <a:cxn ang="0">
                    <a:pos x="1567" y="124"/>
                  </a:cxn>
                  <a:cxn ang="0">
                    <a:pos x="1518" y="109"/>
                  </a:cxn>
                  <a:cxn ang="0">
                    <a:pos x="1469" y="96"/>
                  </a:cxn>
                  <a:cxn ang="0">
                    <a:pos x="1469" y="97"/>
                  </a:cxn>
                  <a:cxn ang="0">
                    <a:pos x="1424" y="94"/>
                  </a:cxn>
                  <a:cxn ang="0">
                    <a:pos x="1374" y="97"/>
                  </a:cxn>
                  <a:cxn ang="0">
                    <a:pos x="1325" y="108"/>
                  </a:cxn>
                  <a:cxn ang="0">
                    <a:pos x="1277" y="128"/>
                  </a:cxn>
                  <a:cxn ang="0">
                    <a:pos x="1228" y="159"/>
                  </a:cxn>
                  <a:cxn ang="0">
                    <a:pos x="1180" y="218"/>
                  </a:cxn>
                  <a:cxn ang="0">
                    <a:pos x="1164" y="263"/>
                  </a:cxn>
                  <a:cxn ang="0">
                    <a:pos x="0" y="335"/>
                  </a:cxn>
                </a:cxnLst>
                <a:rect l="0" t="0" r="r" b="b"/>
                <a:pathLst>
                  <a:path w="3230" h="335">
                    <a:moveTo>
                      <a:pt x="0" y="335"/>
                    </a:moveTo>
                    <a:lnTo>
                      <a:pt x="252" y="72"/>
                    </a:lnTo>
                    <a:lnTo>
                      <a:pt x="3230" y="0"/>
                    </a:lnTo>
                    <a:lnTo>
                      <a:pt x="2965" y="230"/>
                    </a:lnTo>
                    <a:lnTo>
                      <a:pt x="1713" y="292"/>
                    </a:lnTo>
                    <a:lnTo>
                      <a:pt x="1694" y="233"/>
                    </a:lnTo>
                    <a:lnTo>
                      <a:pt x="1663" y="184"/>
                    </a:lnTo>
                    <a:lnTo>
                      <a:pt x="1614" y="148"/>
                    </a:lnTo>
                    <a:lnTo>
                      <a:pt x="1567" y="124"/>
                    </a:lnTo>
                    <a:lnTo>
                      <a:pt x="1518" y="109"/>
                    </a:lnTo>
                    <a:lnTo>
                      <a:pt x="1469" y="96"/>
                    </a:lnTo>
                    <a:lnTo>
                      <a:pt x="1469" y="97"/>
                    </a:lnTo>
                    <a:lnTo>
                      <a:pt x="1424" y="94"/>
                    </a:lnTo>
                    <a:lnTo>
                      <a:pt x="1374" y="97"/>
                    </a:lnTo>
                    <a:lnTo>
                      <a:pt x="1325" y="108"/>
                    </a:lnTo>
                    <a:lnTo>
                      <a:pt x="1277" y="128"/>
                    </a:lnTo>
                    <a:lnTo>
                      <a:pt x="1228" y="159"/>
                    </a:lnTo>
                    <a:lnTo>
                      <a:pt x="1180" y="218"/>
                    </a:lnTo>
                    <a:lnTo>
                      <a:pt x="1164" y="263"/>
                    </a:lnTo>
                    <a:lnTo>
                      <a:pt x="0" y="335"/>
                    </a:lnTo>
                    <a:close/>
                  </a:path>
                </a:pathLst>
              </a:custGeom>
              <a:solidFill>
                <a:srgbClr val="E2E7F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6" name="Freeform 50"/>
              <p:cNvSpPr/>
              <p:nvPr/>
            </p:nvSpPr>
            <p:spPr bwMode="auto">
              <a:xfrm>
                <a:off x="2713" y="3525"/>
                <a:ext cx="80" cy="183"/>
              </a:xfrm>
              <a:custGeom>
                <a:cxnLst>
                  <a:cxn ang="0">
                    <a:pos x="0" y="547"/>
                  </a:cxn>
                  <a:cxn ang="0">
                    <a:pos x="5" y="15"/>
                  </a:cxn>
                  <a:cxn ang="0">
                    <a:pos x="239" y="0"/>
                  </a:cxn>
                  <a:cxn ang="0">
                    <a:pos x="239" y="464"/>
                  </a:cxn>
                  <a:cxn ang="0">
                    <a:pos x="0" y="547"/>
                  </a:cxn>
                </a:cxnLst>
                <a:rect l="0" t="0" r="r" b="b"/>
                <a:pathLst>
                  <a:path w="239" h="547">
                    <a:moveTo>
                      <a:pt x="0" y="547"/>
                    </a:moveTo>
                    <a:lnTo>
                      <a:pt x="5" y="15"/>
                    </a:lnTo>
                    <a:lnTo>
                      <a:pt x="239" y="0"/>
                    </a:lnTo>
                    <a:lnTo>
                      <a:pt x="239" y="464"/>
                    </a:lnTo>
                    <a:lnTo>
                      <a:pt x="0" y="547"/>
                    </a:lnTo>
                    <a:close/>
                  </a:path>
                </a:pathLst>
              </a:custGeom>
              <a:solidFill>
                <a:srgbClr val="89898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7" name="Freeform 51"/>
              <p:cNvSpPr/>
              <p:nvPr/>
            </p:nvSpPr>
            <p:spPr bwMode="auto">
              <a:xfrm>
                <a:off x="2838" y="3520"/>
                <a:ext cx="68" cy="140"/>
              </a:xfrm>
              <a:custGeom>
                <a:cxnLst>
                  <a:cxn ang="0">
                    <a:pos x="0" y="420"/>
                  </a:cxn>
                  <a:cxn ang="0">
                    <a:pos x="0" y="12"/>
                  </a:cxn>
                  <a:cxn ang="0">
                    <a:pos x="204" y="0"/>
                  </a:cxn>
                  <a:cxn ang="0">
                    <a:pos x="204" y="338"/>
                  </a:cxn>
                  <a:cxn ang="0">
                    <a:pos x="0" y="420"/>
                  </a:cxn>
                </a:cxnLst>
                <a:rect l="0" t="0" r="r" b="b"/>
                <a:pathLst>
                  <a:path w="204" h="420">
                    <a:moveTo>
                      <a:pt x="0" y="420"/>
                    </a:moveTo>
                    <a:lnTo>
                      <a:pt x="0" y="12"/>
                    </a:lnTo>
                    <a:lnTo>
                      <a:pt x="204" y="0"/>
                    </a:lnTo>
                    <a:lnTo>
                      <a:pt x="204" y="338"/>
                    </a:lnTo>
                    <a:lnTo>
                      <a:pt x="0" y="420"/>
                    </a:lnTo>
                    <a:close/>
                  </a:path>
                </a:pathLst>
              </a:custGeom>
              <a:solidFill>
                <a:srgbClr val="89898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8" name="Freeform 52"/>
              <p:cNvSpPr/>
              <p:nvPr/>
            </p:nvSpPr>
            <p:spPr bwMode="auto">
              <a:xfrm>
                <a:off x="2725" y="3377"/>
                <a:ext cx="46" cy="39"/>
              </a:xfrm>
              <a:custGeom>
                <a:cxnLst>
                  <a:cxn ang="0">
                    <a:pos x="0" y="0"/>
                  </a:cxn>
                  <a:cxn ang="0">
                    <a:pos x="137" y="24"/>
                  </a:cxn>
                  <a:cxn ang="0">
                    <a:pos x="137" y="107"/>
                  </a:cxn>
                  <a:cxn ang="0">
                    <a:pos x="0" y="117"/>
                  </a:cxn>
                  <a:cxn ang="0">
                    <a:pos x="0" y="0"/>
                  </a:cxn>
                </a:cxnLst>
                <a:rect l="0" t="0" r="r" b="b"/>
                <a:pathLst>
                  <a:path w="137" h="117">
                    <a:moveTo>
                      <a:pt x="0" y="0"/>
                    </a:moveTo>
                    <a:lnTo>
                      <a:pt x="137" y="24"/>
                    </a:lnTo>
                    <a:lnTo>
                      <a:pt x="137" y="107"/>
                    </a:lnTo>
                    <a:lnTo>
                      <a:pt x="0" y="1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F4F4F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49" name="Freeform 53"/>
              <p:cNvSpPr/>
              <p:nvPr/>
            </p:nvSpPr>
            <p:spPr bwMode="auto">
              <a:xfrm>
                <a:off x="3935" y="3664"/>
                <a:ext cx="121" cy="66"/>
              </a:xfrm>
              <a:custGeom>
                <a:cxnLst>
                  <a:cxn ang="0">
                    <a:pos x="365" y="0"/>
                  </a:cxn>
                  <a:cxn ang="0">
                    <a:pos x="365" y="193"/>
                  </a:cxn>
                  <a:cxn ang="0">
                    <a:pos x="12" y="197"/>
                  </a:cxn>
                  <a:cxn ang="0">
                    <a:pos x="0" y="35"/>
                  </a:cxn>
                  <a:cxn ang="0">
                    <a:pos x="365" y="0"/>
                  </a:cxn>
                </a:cxnLst>
                <a:rect l="0" t="0" r="r" b="b"/>
                <a:pathLst>
                  <a:path w="365" h="197">
                    <a:moveTo>
                      <a:pt x="365" y="0"/>
                    </a:moveTo>
                    <a:lnTo>
                      <a:pt x="365" y="193"/>
                    </a:lnTo>
                    <a:lnTo>
                      <a:pt x="12" y="197"/>
                    </a:lnTo>
                    <a:lnTo>
                      <a:pt x="0" y="35"/>
                    </a:lnTo>
                    <a:lnTo>
                      <a:pt x="365" y="0"/>
                    </a:lnTo>
                    <a:close/>
                  </a:path>
                </a:pathLst>
              </a:custGeom>
              <a:solidFill>
                <a:srgbClr val="4E4E4E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0" name="Freeform 54"/>
              <p:cNvSpPr/>
              <p:nvPr/>
            </p:nvSpPr>
            <p:spPr bwMode="auto">
              <a:xfrm>
                <a:off x="2713" y="3581"/>
                <a:ext cx="318" cy="127"/>
              </a:xfrm>
              <a:custGeom>
                <a:cxnLst>
                  <a:cxn ang="0">
                    <a:pos x="0" y="380"/>
                  </a:cxn>
                  <a:cxn ang="0">
                    <a:pos x="952" y="0"/>
                  </a:cxn>
                  <a:cxn ang="0">
                    <a:pos x="579" y="321"/>
                  </a:cxn>
                  <a:cxn ang="0">
                    <a:pos x="0" y="380"/>
                  </a:cxn>
                </a:cxnLst>
                <a:rect l="0" t="0" r="r" b="b"/>
                <a:pathLst>
                  <a:path w="952" h="380">
                    <a:moveTo>
                      <a:pt x="0" y="380"/>
                    </a:moveTo>
                    <a:lnTo>
                      <a:pt x="952" y="0"/>
                    </a:lnTo>
                    <a:lnTo>
                      <a:pt x="579" y="321"/>
                    </a:lnTo>
                    <a:lnTo>
                      <a:pt x="0" y="380"/>
                    </a:lnTo>
                    <a:close/>
                  </a:path>
                </a:pathLst>
              </a:custGeom>
              <a:solidFill>
                <a:srgbClr val="646464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1" name="Rectangle 55"/>
              <p:cNvSpPr>
                <a:spLocks noChangeArrowheads="1"/>
              </p:cNvSpPr>
              <p:nvPr/>
            </p:nvSpPr>
            <p:spPr bwMode="auto">
              <a:xfrm>
                <a:off x="1815" y="3791"/>
                <a:ext cx="3036" cy="33"/>
              </a:xfrm>
              <a:prstGeom prst="rect">
                <a:avLst/>
              </a:prstGeom>
              <a:solidFill>
                <a:srgbClr val="E2E7FA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2" name="Freeform 56"/>
              <p:cNvSpPr/>
              <p:nvPr/>
            </p:nvSpPr>
            <p:spPr bwMode="auto">
              <a:xfrm>
                <a:off x="4824" y="3657"/>
                <a:ext cx="25" cy="195"/>
              </a:xfrm>
              <a:custGeom>
                <a:cxnLst>
                  <a:cxn ang="0">
                    <a:pos x="74" y="526"/>
                  </a:cxn>
                  <a:cxn ang="0">
                    <a:pos x="74" y="585"/>
                  </a:cxn>
                  <a:cxn ang="0">
                    <a:pos x="0" y="0"/>
                  </a:cxn>
                  <a:cxn ang="0">
                    <a:pos x="74" y="526"/>
                  </a:cxn>
                </a:cxnLst>
                <a:rect l="0" t="0" r="r" b="b"/>
                <a:pathLst>
                  <a:path w="74" h="585">
                    <a:moveTo>
                      <a:pt x="74" y="526"/>
                    </a:moveTo>
                    <a:lnTo>
                      <a:pt x="74" y="585"/>
                    </a:lnTo>
                    <a:lnTo>
                      <a:pt x="0" y="0"/>
                    </a:lnTo>
                    <a:lnTo>
                      <a:pt x="74" y="526"/>
                    </a:lnTo>
                    <a:close/>
                  </a:path>
                </a:pathLst>
              </a:custGeom>
              <a:solidFill>
                <a:srgbClr val="959595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3" name="Line 57"/>
              <p:cNvSpPr>
                <a:spLocks noChangeShapeType="1"/>
              </p:cNvSpPr>
              <p:nvPr/>
            </p:nvSpPr>
            <p:spPr bwMode="auto">
              <a:xfrm flipH="1">
                <a:off x="2846" y="2230"/>
                <a:ext cx="60" cy="1131"/>
              </a:xfrm>
              <a:prstGeom prst="line">
                <a:avLst/>
              </a:prstGeom>
              <a:noFill/>
              <a:ln w="19050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4" name="Line 58"/>
              <p:cNvSpPr>
                <a:spLocks noChangeShapeType="1"/>
              </p:cNvSpPr>
              <p:nvPr/>
            </p:nvSpPr>
            <p:spPr bwMode="auto">
              <a:xfrm flipH="1">
                <a:off x="2890" y="2222"/>
                <a:ext cx="52" cy="115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5" name="Line 59"/>
              <p:cNvSpPr>
                <a:spLocks noChangeShapeType="1"/>
              </p:cNvSpPr>
              <p:nvPr/>
            </p:nvSpPr>
            <p:spPr bwMode="auto">
              <a:xfrm flipH="1">
                <a:off x="2934" y="2215"/>
                <a:ext cx="45" cy="115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6" name="Line 60"/>
              <p:cNvSpPr>
                <a:spLocks noChangeShapeType="1"/>
              </p:cNvSpPr>
              <p:nvPr/>
            </p:nvSpPr>
            <p:spPr bwMode="auto">
              <a:xfrm flipH="1">
                <a:off x="2979" y="2207"/>
                <a:ext cx="36" cy="116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7" name="Line 61"/>
              <p:cNvSpPr>
                <a:spLocks noChangeShapeType="1"/>
              </p:cNvSpPr>
              <p:nvPr/>
            </p:nvSpPr>
            <p:spPr bwMode="auto">
              <a:xfrm flipH="1">
                <a:off x="3023" y="2195"/>
                <a:ext cx="29" cy="1174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8" name="Line 62"/>
              <p:cNvSpPr>
                <a:spLocks noChangeShapeType="1"/>
              </p:cNvSpPr>
              <p:nvPr/>
            </p:nvSpPr>
            <p:spPr bwMode="auto">
              <a:xfrm flipH="1">
                <a:off x="3066" y="2193"/>
                <a:ext cx="22" cy="117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59" name="Line 63"/>
              <p:cNvSpPr>
                <a:spLocks noChangeShapeType="1"/>
              </p:cNvSpPr>
              <p:nvPr/>
            </p:nvSpPr>
            <p:spPr bwMode="auto">
              <a:xfrm flipH="1">
                <a:off x="3111" y="2174"/>
                <a:ext cx="14" cy="119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0" name="Line 64"/>
              <p:cNvSpPr>
                <a:spLocks noChangeShapeType="1"/>
              </p:cNvSpPr>
              <p:nvPr/>
            </p:nvSpPr>
            <p:spPr bwMode="auto">
              <a:xfrm flipH="1">
                <a:off x="3155" y="2170"/>
                <a:ext cx="6" cy="119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1" name="Line 65"/>
              <p:cNvSpPr>
                <a:spLocks noChangeShapeType="1"/>
              </p:cNvSpPr>
              <p:nvPr/>
            </p:nvSpPr>
            <p:spPr bwMode="auto">
              <a:xfrm>
                <a:off x="3198" y="2156"/>
                <a:ext cx="1" cy="1204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2" name="Line 66"/>
              <p:cNvSpPr>
                <a:spLocks noChangeShapeType="1"/>
              </p:cNvSpPr>
              <p:nvPr/>
            </p:nvSpPr>
            <p:spPr bwMode="auto">
              <a:xfrm>
                <a:off x="3358" y="2124"/>
                <a:ext cx="1" cy="123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3" name="Line 67"/>
              <p:cNvSpPr>
                <a:spLocks noChangeShapeType="1"/>
              </p:cNvSpPr>
              <p:nvPr/>
            </p:nvSpPr>
            <p:spPr bwMode="auto">
              <a:xfrm>
                <a:off x="3403" y="2112"/>
                <a:ext cx="1" cy="125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4" name="Line 68"/>
              <p:cNvSpPr>
                <a:spLocks noChangeShapeType="1"/>
              </p:cNvSpPr>
              <p:nvPr/>
            </p:nvSpPr>
            <p:spPr bwMode="auto">
              <a:xfrm>
                <a:off x="3450" y="2100"/>
                <a:ext cx="1" cy="127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5" name="Line 69"/>
              <p:cNvSpPr>
                <a:spLocks noChangeShapeType="1"/>
              </p:cNvSpPr>
              <p:nvPr/>
            </p:nvSpPr>
            <p:spPr bwMode="auto">
              <a:xfrm>
                <a:off x="3495" y="2088"/>
                <a:ext cx="1" cy="129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6" name="Line 70"/>
              <p:cNvSpPr>
                <a:spLocks noChangeShapeType="1"/>
              </p:cNvSpPr>
              <p:nvPr/>
            </p:nvSpPr>
            <p:spPr bwMode="auto">
              <a:xfrm>
                <a:off x="3542" y="2076"/>
                <a:ext cx="1" cy="131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7" name="Line 71"/>
              <p:cNvSpPr>
                <a:spLocks noChangeShapeType="1"/>
              </p:cNvSpPr>
              <p:nvPr/>
            </p:nvSpPr>
            <p:spPr bwMode="auto">
              <a:xfrm>
                <a:off x="3587" y="2064"/>
                <a:ext cx="1" cy="133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8" name="Line 72"/>
              <p:cNvSpPr>
                <a:spLocks noChangeShapeType="1"/>
              </p:cNvSpPr>
              <p:nvPr/>
            </p:nvSpPr>
            <p:spPr bwMode="auto">
              <a:xfrm>
                <a:off x="3633" y="2052"/>
                <a:ext cx="1" cy="135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69" name="Line 73"/>
              <p:cNvSpPr>
                <a:spLocks noChangeShapeType="1"/>
              </p:cNvSpPr>
              <p:nvPr/>
            </p:nvSpPr>
            <p:spPr bwMode="auto">
              <a:xfrm>
                <a:off x="3679" y="2040"/>
                <a:ext cx="1" cy="137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0" name="Line 74"/>
              <p:cNvSpPr>
                <a:spLocks noChangeShapeType="1"/>
              </p:cNvSpPr>
              <p:nvPr/>
            </p:nvSpPr>
            <p:spPr bwMode="auto">
              <a:xfrm>
                <a:off x="3752" y="2047"/>
                <a:ext cx="1" cy="137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1" name="Line 75"/>
              <p:cNvSpPr>
                <a:spLocks noChangeShapeType="1"/>
              </p:cNvSpPr>
              <p:nvPr/>
            </p:nvSpPr>
            <p:spPr bwMode="auto">
              <a:xfrm>
                <a:off x="3782" y="2067"/>
                <a:ext cx="4" cy="1354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2" name="Line 76"/>
              <p:cNvSpPr>
                <a:spLocks noChangeShapeType="1"/>
              </p:cNvSpPr>
              <p:nvPr/>
            </p:nvSpPr>
            <p:spPr bwMode="auto">
              <a:xfrm>
                <a:off x="3813" y="2089"/>
                <a:ext cx="8" cy="133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3" name="Line 77"/>
              <p:cNvSpPr>
                <a:spLocks noChangeShapeType="1"/>
              </p:cNvSpPr>
              <p:nvPr/>
            </p:nvSpPr>
            <p:spPr bwMode="auto">
              <a:xfrm>
                <a:off x="3843" y="2110"/>
                <a:ext cx="12" cy="131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4" name="Line 78"/>
              <p:cNvSpPr>
                <a:spLocks noChangeShapeType="1"/>
              </p:cNvSpPr>
              <p:nvPr/>
            </p:nvSpPr>
            <p:spPr bwMode="auto">
              <a:xfrm>
                <a:off x="3874" y="2159"/>
                <a:ext cx="15" cy="127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5" name="Line 79"/>
              <p:cNvSpPr>
                <a:spLocks noChangeShapeType="1"/>
              </p:cNvSpPr>
              <p:nvPr/>
            </p:nvSpPr>
            <p:spPr bwMode="auto">
              <a:xfrm>
                <a:off x="3904" y="2180"/>
                <a:ext cx="20" cy="125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6" name="Line 80"/>
              <p:cNvSpPr>
                <a:spLocks noChangeShapeType="1"/>
              </p:cNvSpPr>
              <p:nvPr/>
            </p:nvSpPr>
            <p:spPr bwMode="auto">
              <a:xfrm>
                <a:off x="3934" y="2201"/>
                <a:ext cx="24" cy="123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7" name="Line 81"/>
              <p:cNvSpPr>
                <a:spLocks noChangeShapeType="1"/>
              </p:cNvSpPr>
              <p:nvPr/>
            </p:nvSpPr>
            <p:spPr bwMode="auto">
              <a:xfrm>
                <a:off x="3965" y="2223"/>
                <a:ext cx="28" cy="122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8" name="Line 82"/>
              <p:cNvSpPr>
                <a:spLocks noChangeShapeType="1"/>
              </p:cNvSpPr>
              <p:nvPr/>
            </p:nvSpPr>
            <p:spPr bwMode="auto">
              <a:xfrm>
                <a:off x="3996" y="2244"/>
                <a:ext cx="31" cy="120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79" name="Line 83"/>
              <p:cNvSpPr>
                <a:spLocks noChangeShapeType="1"/>
              </p:cNvSpPr>
              <p:nvPr/>
            </p:nvSpPr>
            <p:spPr bwMode="auto">
              <a:xfrm>
                <a:off x="4052" y="2296"/>
                <a:ext cx="41" cy="115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0" name="Line 84"/>
              <p:cNvSpPr>
                <a:spLocks noChangeShapeType="1"/>
              </p:cNvSpPr>
              <p:nvPr/>
            </p:nvSpPr>
            <p:spPr bwMode="auto">
              <a:xfrm>
                <a:off x="4085" y="2311"/>
                <a:ext cx="40" cy="114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1" name="Line 85"/>
              <p:cNvSpPr>
                <a:spLocks noChangeShapeType="1"/>
              </p:cNvSpPr>
              <p:nvPr/>
            </p:nvSpPr>
            <p:spPr bwMode="auto">
              <a:xfrm>
                <a:off x="4118" y="2352"/>
                <a:ext cx="39" cy="111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2" name="Line 86"/>
              <p:cNvSpPr>
                <a:spLocks noChangeShapeType="1"/>
              </p:cNvSpPr>
              <p:nvPr/>
            </p:nvSpPr>
            <p:spPr bwMode="auto">
              <a:xfrm>
                <a:off x="4151" y="2380"/>
                <a:ext cx="39" cy="108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3" name="Line 87"/>
              <p:cNvSpPr>
                <a:spLocks noChangeShapeType="1"/>
              </p:cNvSpPr>
              <p:nvPr/>
            </p:nvSpPr>
            <p:spPr bwMode="auto">
              <a:xfrm>
                <a:off x="4187" y="2407"/>
                <a:ext cx="35" cy="106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4" name="Line 88"/>
              <p:cNvSpPr>
                <a:spLocks noChangeShapeType="1"/>
              </p:cNvSpPr>
              <p:nvPr/>
            </p:nvSpPr>
            <p:spPr bwMode="auto">
              <a:xfrm>
                <a:off x="4220" y="2431"/>
                <a:ext cx="34" cy="104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5" name="Line 89"/>
              <p:cNvSpPr>
                <a:spLocks noChangeShapeType="1"/>
              </p:cNvSpPr>
              <p:nvPr/>
            </p:nvSpPr>
            <p:spPr bwMode="auto">
              <a:xfrm>
                <a:off x="4273" y="2483"/>
                <a:ext cx="37" cy="99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6" name="Line 90"/>
              <p:cNvSpPr>
                <a:spLocks noChangeShapeType="1"/>
              </p:cNvSpPr>
              <p:nvPr/>
            </p:nvSpPr>
            <p:spPr bwMode="auto">
              <a:xfrm>
                <a:off x="4302" y="2510"/>
                <a:ext cx="39" cy="97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7" name="Line 91"/>
              <p:cNvSpPr>
                <a:spLocks noChangeShapeType="1"/>
              </p:cNvSpPr>
              <p:nvPr/>
            </p:nvSpPr>
            <p:spPr bwMode="auto">
              <a:xfrm>
                <a:off x="4331" y="2525"/>
                <a:ext cx="41" cy="96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8" name="Line 92"/>
              <p:cNvSpPr>
                <a:spLocks noChangeShapeType="1"/>
              </p:cNvSpPr>
              <p:nvPr/>
            </p:nvSpPr>
            <p:spPr bwMode="auto">
              <a:xfrm>
                <a:off x="4359" y="2552"/>
                <a:ext cx="44" cy="94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89" name="Line 93"/>
              <p:cNvSpPr>
                <a:spLocks noChangeShapeType="1"/>
              </p:cNvSpPr>
              <p:nvPr/>
            </p:nvSpPr>
            <p:spPr bwMode="auto">
              <a:xfrm>
                <a:off x="4388" y="2578"/>
                <a:ext cx="45" cy="92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0" name="Freeform 94"/>
              <p:cNvSpPr/>
              <p:nvPr/>
            </p:nvSpPr>
            <p:spPr bwMode="auto">
              <a:xfrm>
                <a:off x="2296" y="3346"/>
                <a:ext cx="2167" cy="175"/>
              </a:xfrm>
              <a:custGeom>
                <a:cxnLst>
                  <a:cxn ang="0">
                    <a:pos x="0" y="262"/>
                  </a:cxn>
                  <a:cxn ang="0">
                    <a:pos x="0" y="167"/>
                  </a:cxn>
                  <a:cxn ang="0">
                    <a:pos x="1287" y="95"/>
                  </a:cxn>
                  <a:cxn ang="0">
                    <a:pos x="1424" y="119"/>
                  </a:cxn>
                  <a:cxn ang="0">
                    <a:pos x="1424" y="73"/>
                  </a:cxn>
                  <a:cxn ang="0">
                    <a:pos x="2913" y="0"/>
                  </a:cxn>
                  <a:cxn ang="0">
                    <a:pos x="6501" y="453"/>
                  </a:cxn>
                  <a:cxn ang="0">
                    <a:pos x="6501" y="525"/>
                  </a:cxn>
                  <a:cxn ang="0">
                    <a:pos x="3015" y="142"/>
                  </a:cxn>
                  <a:cxn ang="0">
                    <a:pos x="2878" y="142"/>
                  </a:cxn>
                  <a:cxn ang="0">
                    <a:pos x="0" y="262"/>
                  </a:cxn>
                </a:cxnLst>
                <a:rect l="0" t="0" r="r" b="b"/>
                <a:pathLst>
                  <a:path w="6501" h="525">
                    <a:moveTo>
                      <a:pt x="0" y="262"/>
                    </a:moveTo>
                    <a:lnTo>
                      <a:pt x="0" y="167"/>
                    </a:lnTo>
                    <a:lnTo>
                      <a:pt x="1287" y="95"/>
                    </a:lnTo>
                    <a:lnTo>
                      <a:pt x="1424" y="119"/>
                    </a:lnTo>
                    <a:lnTo>
                      <a:pt x="1424" y="73"/>
                    </a:lnTo>
                    <a:lnTo>
                      <a:pt x="2913" y="0"/>
                    </a:lnTo>
                    <a:lnTo>
                      <a:pt x="6501" y="453"/>
                    </a:lnTo>
                    <a:lnTo>
                      <a:pt x="6501" y="525"/>
                    </a:lnTo>
                    <a:lnTo>
                      <a:pt x="3015" y="142"/>
                    </a:lnTo>
                    <a:lnTo>
                      <a:pt x="2878" y="142"/>
                    </a:lnTo>
                    <a:lnTo>
                      <a:pt x="0" y="262"/>
                    </a:lnTo>
                    <a:close/>
                  </a:path>
                </a:pathLst>
              </a:custGeom>
              <a:solidFill>
                <a:srgbClr val="8CF4EA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1" name="Oval 95"/>
              <p:cNvSpPr>
                <a:spLocks noChangeArrowheads="1"/>
              </p:cNvSpPr>
              <p:nvPr/>
            </p:nvSpPr>
            <p:spPr bwMode="auto">
              <a:xfrm>
                <a:off x="3878" y="3718"/>
                <a:ext cx="109" cy="25"/>
              </a:xfrm>
              <a:prstGeom prst="ellipse">
                <a:avLst/>
              </a:prstGeom>
              <a:solidFill>
                <a:srgbClr val="DFDFDF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2" name="Oval 96"/>
              <p:cNvSpPr>
                <a:spLocks noChangeArrowheads="1"/>
              </p:cNvSpPr>
              <p:nvPr/>
            </p:nvSpPr>
            <p:spPr bwMode="auto">
              <a:xfrm>
                <a:off x="3878" y="3380"/>
                <a:ext cx="109" cy="25"/>
              </a:xfrm>
              <a:prstGeom prst="ellipse">
                <a:avLst/>
              </a:prstGeom>
              <a:solidFill>
                <a:srgbClr val="DFDFDF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3" name="Line 97"/>
              <p:cNvSpPr>
                <a:spLocks noChangeShapeType="1"/>
              </p:cNvSpPr>
              <p:nvPr/>
            </p:nvSpPr>
            <p:spPr bwMode="auto">
              <a:xfrm flipV="1">
                <a:off x="2906" y="2294"/>
                <a:ext cx="226" cy="4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4" name="Line 98"/>
              <p:cNvSpPr>
                <a:spLocks noChangeShapeType="1"/>
              </p:cNvSpPr>
              <p:nvPr/>
            </p:nvSpPr>
            <p:spPr bwMode="auto">
              <a:xfrm flipV="1">
                <a:off x="3001" y="2786"/>
                <a:ext cx="234" cy="3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5" name="Line 99"/>
              <p:cNvSpPr>
                <a:spLocks noChangeShapeType="1"/>
              </p:cNvSpPr>
              <p:nvPr/>
            </p:nvSpPr>
            <p:spPr bwMode="auto">
              <a:xfrm flipV="1">
                <a:off x="2894" y="2692"/>
                <a:ext cx="170" cy="3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6" name="Line 100"/>
              <p:cNvSpPr>
                <a:spLocks noChangeShapeType="1"/>
              </p:cNvSpPr>
              <p:nvPr/>
            </p:nvSpPr>
            <p:spPr bwMode="auto">
              <a:xfrm flipV="1">
                <a:off x="2883" y="2916"/>
                <a:ext cx="215" cy="3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7" name="Line 101"/>
              <p:cNvSpPr>
                <a:spLocks noChangeShapeType="1"/>
              </p:cNvSpPr>
              <p:nvPr/>
            </p:nvSpPr>
            <p:spPr bwMode="auto">
              <a:xfrm flipV="1">
                <a:off x="2883" y="3099"/>
                <a:ext cx="125" cy="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8" name="Line 102"/>
              <p:cNvSpPr>
                <a:spLocks noChangeShapeType="1"/>
              </p:cNvSpPr>
              <p:nvPr/>
            </p:nvSpPr>
            <p:spPr bwMode="auto">
              <a:xfrm flipV="1">
                <a:off x="2872" y="3217"/>
                <a:ext cx="112" cy="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199" name="Line 103"/>
              <p:cNvSpPr>
                <a:spLocks noChangeShapeType="1"/>
              </p:cNvSpPr>
              <p:nvPr/>
            </p:nvSpPr>
            <p:spPr bwMode="auto">
              <a:xfrm flipV="1">
                <a:off x="2872" y="3271"/>
                <a:ext cx="282" cy="1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0" name="Line 104"/>
              <p:cNvSpPr>
                <a:spLocks noChangeShapeType="1"/>
              </p:cNvSpPr>
              <p:nvPr/>
            </p:nvSpPr>
            <p:spPr bwMode="auto">
              <a:xfrm flipV="1">
                <a:off x="3436" y="2102"/>
                <a:ext cx="271" cy="7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1" name="Line 105"/>
              <p:cNvSpPr>
                <a:spLocks noChangeShapeType="1"/>
              </p:cNvSpPr>
              <p:nvPr/>
            </p:nvSpPr>
            <p:spPr bwMode="auto">
              <a:xfrm flipV="1">
                <a:off x="3504" y="2153"/>
                <a:ext cx="214" cy="6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2" name="Line 106"/>
              <p:cNvSpPr>
                <a:spLocks noChangeShapeType="1"/>
              </p:cNvSpPr>
              <p:nvPr/>
            </p:nvSpPr>
            <p:spPr bwMode="auto">
              <a:xfrm flipV="1">
                <a:off x="3312" y="3075"/>
                <a:ext cx="135" cy="1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3" name="Line 107"/>
              <p:cNvSpPr>
                <a:spLocks noChangeShapeType="1"/>
              </p:cNvSpPr>
              <p:nvPr/>
            </p:nvSpPr>
            <p:spPr bwMode="auto">
              <a:xfrm flipV="1">
                <a:off x="3318" y="3200"/>
                <a:ext cx="276" cy="1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4" name="Line 108"/>
              <p:cNvSpPr>
                <a:spLocks noChangeShapeType="1"/>
              </p:cNvSpPr>
              <p:nvPr/>
            </p:nvSpPr>
            <p:spPr bwMode="auto">
              <a:xfrm flipH="1">
                <a:off x="3582" y="2679"/>
                <a:ext cx="148" cy="15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5" name="Line 109"/>
              <p:cNvSpPr>
                <a:spLocks noChangeShapeType="1"/>
              </p:cNvSpPr>
              <p:nvPr/>
            </p:nvSpPr>
            <p:spPr bwMode="auto">
              <a:xfrm>
                <a:off x="3752" y="2167"/>
                <a:ext cx="143" cy="105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6" name="Line 110"/>
              <p:cNvSpPr>
                <a:spLocks noChangeShapeType="1"/>
              </p:cNvSpPr>
              <p:nvPr/>
            </p:nvSpPr>
            <p:spPr bwMode="auto">
              <a:xfrm>
                <a:off x="3752" y="2270"/>
                <a:ext cx="182" cy="11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7" name="Line 111"/>
              <p:cNvSpPr>
                <a:spLocks noChangeShapeType="1"/>
              </p:cNvSpPr>
              <p:nvPr/>
            </p:nvSpPr>
            <p:spPr bwMode="auto">
              <a:xfrm>
                <a:off x="3752" y="2533"/>
                <a:ext cx="141" cy="6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8" name="Line 112"/>
              <p:cNvSpPr>
                <a:spLocks noChangeShapeType="1"/>
              </p:cNvSpPr>
              <p:nvPr/>
            </p:nvSpPr>
            <p:spPr bwMode="auto">
              <a:xfrm>
                <a:off x="3752" y="2637"/>
                <a:ext cx="192" cy="8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09" name="Line 113"/>
              <p:cNvSpPr>
                <a:spLocks noChangeShapeType="1"/>
              </p:cNvSpPr>
              <p:nvPr/>
            </p:nvSpPr>
            <p:spPr bwMode="auto">
              <a:xfrm>
                <a:off x="3763" y="3187"/>
                <a:ext cx="198" cy="5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0" name="Line 114"/>
              <p:cNvSpPr>
                <a:spLocks noChangeShapeType="1"/>
              </p:cNvSpPr>
              <p:nvPr/>
            </p:nvSpPr>
            <p:spPr bwMode="auto">
              <a:xfrm>
                <a:off x="3887" y="3164"/>
                <a:ext cx="159" cy="4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1" name="Line 115"/>
              <p:cNvSpPr>
                <a:spLocks noChangeShapeType="1"/>
              </p:cNvSpPr>
              <p:nvPr/>
            </p:nvSpPr>
            <p:spPr bwMode="auto">
              <a:xfrm>
                <a:off x="3763" y="3282"/>
                <a:ext cx="170" cy="3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2" name="Line 116"/>
              <p:cNvSpPr>
                <a:spLocks noChangeShapeType="1"/>
              </p:cNvSpPr>
              <p:nvPr/>
            </p:nvSpPr>
            <p:spPr bwMode="auto">
              <a:xfrm>
                <a:off x="4125" y="2526"/>
                <a:ext cx="111" cy="75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3" name="Line 117"/>
              <p:cNvSpPr>
                <a:spLocks noChangeShapeType="1"/>
              </p:cNvSpPr>
              <p:nvPr/>
            </p:nvSpPr>
            <p:spPr bwMode="auto">
              <a:xfrm>
                <a:off x="4046" y="2358"/>
                <a:ext cx="91" cy="7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4" name="Line 118"/>
              <p:cNvSpPr>
                <a:spLocks noChangeShapeType="1"/>
              </p:cNvSpPr>
              <p:nvPr/>
            </p:nvSpPr>
            <p:spPr bwMode="auto">
              <a:xfrm>
                <a:off x="4146" y="2801"/>
                <a:ext cx="80" cy="4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5" name="Line 119"/>
              <p:cNvSpPr>
                <a:spLocks noChangeShapeType="1"/>
              </p:cNvSpPr>
              <p:nvPr/>
            </p:nvSpPr>
            <p:spPr bwMode="auto">
              <a:xfrm>
                <a:off x="4068" y="3111"/>
                <a:ext cx="192" cy="5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6" name="Line 120"/>
              <p:cNvSpPr>
                <a:spLocks noChangeShapeType="1"/>
              </p:cNvSpPr>
              <p:nvPr/>
            </p:nvSpPr>
            <p:spPr bwMode="auto">
              <a:xfrm>
                <a:off x="4080" y="3338"/>
                <a:ext cx="168" cy="3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7" name="Line 121"/>
              <p:cNvSpPr>
                <a:spLocks noChangeShapeType="1"/>
              </p:cNvSpPr>
              <p:nvPr/>
            </p:nvSpPr>
            <p:spPr bwMode="auto">
              <a:xfrm>
                <a:off x="4350" y="2596"/>
                <a:ext cx="57" cy="4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8" name="Line 122"/>
              <p:cNvSpPr>
                <a:spLocks noChangeShapeType="1"/>
              </p:cNvSpPr>
              <p:nvPr/>
            </p:nvSpPr>
            <p:spPr bwMode="auto">
              <a:xfrm>
                <a:off x="4305" y="2867"/>
                <a:ext cx="102" cy="4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19" name="Line 123"/>
              <p:cNvSpPr>
                <a:spLocks noChangeShapeType="1"/>
              </p:cNvSpPr>
              <p:nvPr/>
            </p:nvSpPr>
            <p:spPr bwMode="auto">
              <a:xfrm>
                <a:off x="4305" y="2916"/>
                <a:ext cx="124" cy="6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0" name="Line 124"/>
              <p:cNvSpPr>
                <a:spLocks noChangeShapeType="1"/>
              </p:cNvSpPr>
              <p:nvPr/>
            </p:nvSpPr>
            <p:spPr bwMode="auto">
              <a:xfrm>
                <a:off x="4282" y="2606"/>
                <a:ext cx="113" cy="8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1" name="Line 125"/>
              <p:cNvSpPr>
                <a:spLocks noChangeShapeType="1"/>
              </p:cNvSpPr>
              <p:nvPr/>
            </p:nvSpPr>
            <p:spPr bwMode="auto">
              <a:xfrm>
                <a:off x="4328" y="3354"/>
                <a:ext cx="124" cy="2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2" name="Line 126"/>
              <p:cNvSpPr>
                <a:spLocks noChangeShapeType="1"/>
              </p:cNvSpPr>
              <p:nvPr/>
            </p:nvSpPr>
            <p:spPr bwMode="auto">
              <a:xfrm>
                <a:off x="4305" y="3433"/>
                <a:ext cx="112" cy="1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3" name="Line 127"/>
              <p:cNvSpPr>
                <a:spLocks noChangeShapeType="1"/>
              </p:cNvSpPr>
              <p:nvPr/>
            </p:nvSpPr>
            <p:spPr bwMode="auto">
              <a:xfrm flipV="1">
                <a:off x="3312" y="2492"/>
                <a:ext cx="192" cy="41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4" name="Line 128"/>
              <p:cNvSpPr>
                <a:spLocks noChangeShapeType="1"/>
              </p:cNvSpPr>
              <p:nvPr/>
            </p:nvSpPr>
            <p:spPr bwMode="auto">
              <a:xfrm flipV="1">
                <a:off x="3312" y="2403"/>
                <a:ext cx="125" cy="24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5" name="Line 129"/>
              <p:cNvSpPr>
                <a:spLocks noChangeShapeType="1"/>
              </p:cNvSpPr>
              <p:nvPr/>
            </p:nvSpPr>
            <p:spPr bwMode="auto">
              <a:xfrm flipV="1">
                <a:off x="3312" y="2638"/>
                <a:ext cx="77" cy="1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6" name="Line 130"/>
              <p:cNvSpPr>
                <a:spLocks noChangeShapeType="1"/>
              </p:cNvSpPr>
              <p:nvPr/>
            </p:nvSpPr>
            <p:spPr bwMode="auto">
              <a:xfrm flipV="1">
                <a:off x="3312" y="2924"/>
                <a:ext cx="135" cy="15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7" name="Line 131"/>
              <p:cNvSpPr>
                <a:spLocks noChangeShapeType="1"/>
              </p:cNvSpPr>
              <p:nvPr/>
            </p:nvSpPr>
            <p:spPr bwMode="auto">
              <a:xfrm flipV="1">
                <a:off x="3312" y="2999"/>
                <a:ext cx="222" cy="1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8" name="Line 132"/>
              <p:cNvSpPr>
                <a:spLocks noChangeShapeType="1"/>
              </p:cNvSpPr>
              <p:nvPr/>
            </p:nvSpPr>
            <p:spPr bwMode="auto">
              <a:xfrm flipH="1">
                <a:off x="3582" y="3027"/>
                <a:ext cx="148" cy="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29" name="Line 133"/>
              <p:cNvSpPr>
                <a:spLocks noChangeShapeType="1"/>
              </p:cNvSpPr>
              <p:nvPr/>
            </p:nvSpPr>
            <p:spPr bwMode="auto">
              <a:xfrm flipH="1">
                <a:off x="3634" y="2960"/>
                <a:ext cx="96" cy="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0" name="Line 134"/>
              <p:cNvSpPr>
                <a:spLocks noChangeShapeType="1"/>
              </p:cNvSpPr>
              <p:nvPr/>
            </p:nvSpPr>
            <p:spPr bwMode="auto">
              <a:xfrm flipH="1">
                <a:off x="3461" y="2743"/>
                <a:ext cx="269" cy="2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1" name="Line 135"/>
              <p:cNvSpPr>
                <a:spLocks noChangeShapeType="1"/>
              </p:cNvSpPr>
              <p:nvPr/>
            </p:nvSpPr>
            <p:spPr bwMode="auto">
              <a:xfrm flipV="1">
                <a:off x="2906" y="2440"/>
                <a:ext cx="329" cy="7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2" name="Line 136"/>
              <p:cNvSpPr>
                <a:spLocks noChangeShapeType="1"/>
              </p:cNvSpPr>
              <p:nvPr/>
            </p:nvSpPr>
            <p:spPr bwMode="auto">
              <a:xfrm flipV="1">
                <a:off x="2906" y="2547"/>
                <a:ext cx="262" cy="5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3" name="Line 137"/>
              <p:cNvSpPr>
                <a:spLocks noChangeShapeType="1"/>
              </p:cNvSpPr>
              <p:nvPr/>
            </p:nvSpPr>
            <p:spPr bwMode="auto">
              <a:xfrm flipV="1">
                <a:off x="2872" y="3328"/>
                <a:ext cx="99" cy="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4" name="Line 138"/>
              <p:cNvSpPr>
                <a:spLocks noChangeShapeType="1"/>
              </p:cNvSpPr>
              <p:nvPr/>
            </p:nvSpPr>
            <p:spPr bwMode="auto">
              <a:xfrm>
                <a:off x="3763" y="2756"/>
                <a:ext cx="221" cy="8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5" name="Line 139"/>
              <p:cNvSpPr>
                <a:spLocks noChangeShapeType="1"/>
              </p:cNvSpPr>
              <p:nvPr/>
            </p:nvSpPr>
            <p:spPr bwMode="auto">
              <a:xfrm>
                <a:off x="3763" y="2830"/>
                <a:ext cx="151" cy="5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6" name="Line 140"/>
              <p:cNvSpPr>
                <a:spLocks noChangeShapeType="1"/>
              </p:cNvSpPr>
              <p:nvPr/>
            </p:nvSpPr>
            <p:spPr bwMode="auto">
              <a:xfrm>
                <a:off x="3763" y="2904"/>
                <a:ext cx="204" cy="7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7" name="Line 141"/>
              <p:cNvSpPr>
                <a:spLocks noChangeShapeType="1"/>
              </p:cNvSpPr>
              <p:nvPr/>
            </p:nvSpPr>
            <p:spPr bwMode="auto">
              <a:xfrm>
                <a:off x="3763" y="3012"/>
                <a:ext cx="77" cy="22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8" name="Line 142"/>
              <p:cNvSpPr>
                <a:spLocks noChangeShapeType="1"/>
              </p:cNvSpPr>
              <p:nvPr/>
            </p:nvSpPr>
            <p:spPr bwMode="auto">
              <a:xfrm>
                <a:off x="3763" y="3072"/>
                <a:ext cx="201" cy="5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39" name="Line 143"/>
              <p:cNvSpPr>
                <a:spLocks noChangeShapeType="1"/>
              </p:cNvSpPr>
              <p:nvPr/>
            </p:nvSpPr>
            <p:spPr bwMode="auto">
              <a:xfrm>
                <a:off x="4170" y="2948"/>
                <a:ext cx="56" cy="2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0" name="Line 144"/>
              <p:cNvSpPr>
                <a:spLocks noChangeShapeType="1"/>
              </p:cNvSpPr>
              <p:nvPr/>
            </p:nvSpPr>
            <p:spPr bwMode="auto">
              <a:xfrm>
                <a:off x="4102" y="2841"/>
                <a:ext cx="124" cy="5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1" name="Line 145"/>
              <p:cNvSpPr>
                <a:spLocks noChangeShapeType="1"/>
              </p:cNvSpPr>
              <p:nvPr/>
            </p:nvSpPr>
            <p:spPr bwMode="auto">
              <a:xfrm>
                <a:off x="4046" y="2637"/>
                <a:ext cx="124" cy="7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2" name="Line 146"/>
              <p:cNvSpPr>
                <a:spLocks noChangeShapeType="1"/>
              </p:cNvSpPr>
              <p:nvPr/>
            </p:nvSpPr>
            <p:spPr bwMode="auto">
              <a:xfrm>
                <a:off x="4046" y="2562"/>
                <a:ext cx="76" cy="57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3" name="Line 147"/>
              <p:cNvSpPr>
                <a:spLocks noChangeShapeType="1"/>
              </p:cNvSpPr>
              <p:nvPr/>
            </p:nvSpPr>
            <p:spPr bwMode="auto">
              <a:xfrm>
                <a:off x="4046" y="2400"/>
                <a:ext cx="124" cy="8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4" name="Line 148"/>
              <p:cNvSpPr>
                <a:spLocks noChangeShapeType="1"/>
              </p:cNvSpPr>
              <p:nvPr/>
            </p:nvSpPr>
            <p:spPr bwMode="auto">
              <a:xfrm>
                <a:off x="4305" y="2740"/>
                <a:ext cx="102" cy="6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5" name="Line 149"/>
              <p:cNvSpPr>
                <a:spLocks noChangeShapeType="1"/>
              </p:cNvSpPr>
              <p:nvPr/>
            </p:nvSpPr>
            <p:spPr bwMode="auto">
              <a:xfrm>
                <a:off x="4359" y="2839"/>
                <a:ext cx="48" cy="2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6" name="Line 150"/>
              <p:cNvSpPr>
                <a:spLocks noChangeShapeType="1"/>
              </p:cNvSpPr>
              <p:nvPr/>
            </p:nvSpPr>
            <p:spPr bwMode="auto">
              <a:xfrm>
                <a:off x="4282" y="3154"/>
                <a:ext cx="113" cy="36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7" name="Line 151"/>
              <p:cNvSpPr>
                <a:spLocks noChangeShapeType="1"/>
              </p:cNvSpPr>
              <p:nvPr/>
            </p:nvSpPr>
            <p:spPr bwMode="auto">
              <a:xfrm>
                <a:off x="4282" y="3088"/>
                <a:ext cx="113" cy="40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8" name="Line 152"/>
              <p:cNvSpPr>
                <a:spLocks noChangeShapeType="1"/>
              </p:cNvSpPr>
              <p:nvPr/>
            </p:nvSpPr>
            <p:spPr bwMode="auto">
              <a:xfrm>
                <a:off x="3752" y="2461"/>
                <a:ext cx="243" cy="123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49" name="Line 153"/>
              <p:cNvSpPr>
                <a:spLocks noChangeShapeType="1"/>
              </p:cNvSpPr>
              <p:nvPr/>
            </p:nvSpPr>
            <p:spPr bwMode="auto">
              <a:xfrm>
                <a:off x="3752" y="2395"/>
                <a:ext cx="90" cy="4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0" name="Line 154"/>
              <p:cNvSpPr>
                <a:spLocks noChangeShapeType="1"/>
              </p:cNvSpPr>
              <p:nvPr/>
            </p:nvSpPr>
            <p:spPr bwMode="auto">
              <a:xfrm>
                <a:off x="3752" y="2110"/>
                <a:ext cx="235" cy="17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1" name="Line 155"/>
              <p:cNvSpPr>
                <a:spLocks noChangeShapeType="1"/>
              </p:cNvSpPr>
              <p:nvPr/>
            </p:nvSpPr>
            <p:spPr bwMode="auto">
              <a:xfrm flipH="1">
                <a:off x="3531" y="2823"/>
                <a:ext cx="199" cy="19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2" name="Line 156"/>
              <p:cNvSpPr>
                <a:spLocks noChangeShapeType="1"/>
              </p:cNvSpPr>
              <p:nvPr/>
            </p:nvSpPr>
            <p:spPr bwMode="auto">
              <a:xfrm flipV="1">
                <a:off x="3318" y="3290"/>
                <a:ext cx="276" cy="18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3" name="Line 157"/>
              <p:cNvSpPr>
                <a:spLocks noChangeShapeType="1"/>
              </p:cNvSpPr>
              <p:nvPr/>
            </p:nvSpPr>
            <p:spPr bwMode="auto">
              <a:xfrm flipV="1">
                <a:off x="3626" y="2222"/>
                <a:ext cx="92" cy="24"/>
              </a:xfrm>
              <a:prstGeom prst="line">
                <a:avLst/>
              </a:prstGeom>
              <a:noFill/>
              <a:ln w="11113">
                <a:solidFill>
                  <a:srgbClr val="618FFD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4" name="Oval 158"/>
              <p:cNvSpPr>
                <a:spLocks noChangeArrowheads="1"/>
              </p:cNvSpPr>
              <p:nvPr/>
            </p:nvSpPr>
            <p:spPr bwMode="auto">
              <a:xfrm>
                <a:off x="3194" y="3479"/>
                <a:ext cx="64" cy="135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5" name="Oval 159"/>
              <p:cNvSpPr>
                <a:spLocks noChangeArrowheads="1"/>
              </p:cNvSpPr>
              <p:nvPr/>
            </p:nvSpPr>
            <p:spPr bwMode="auto">
              <a:xfrm>
                <a:off x="3291" y="3482"/>
                <a:ext cx="63" cy="131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6" name="Oval 160"/>
              <p:cNvSpPr>
                <a:spLocks noChangeArrowheads="1"/>
              </p:cNvSpPr>
              <p:nvPr/>
            </p:nvSpPr>
            <p:spPr bwMode="auto">
              <a:xfrm>
                <a:off x="3374" y="3486"/>
                <a:ext cx="61" cy="125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7" name="Oval 161"/>
              <p:cNvSpPr>
                <a:spLocks noChangeArrowheads="1"/>
              </p:cNvSpPr>
              <p:nvPr/>
            </p:nvSpPr>
            <p:spPr bwMode="auto">
              <a:xfrm>
                <a:off x="3463" y="3489"/>
                <a:ext cx="58" cy="121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8" name="Oval 162"/>
              <p:cNvSpPr>
                <a:spLocks noChangeArrowheads="1"/>
              </p:cNvSpPr>
              <p:nvPr/>
            </p:nvSpPr>
            <p:spPr bwMode="auto">
              <a:xfrm>
                <a:off x="3538" y="3492"/>
                <a:ext cx="56" cy="117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59" name="Oval 163"/>
              <p:cNvSpPr>
                <a:spLocks noChangeArrowheads="1"/>
              </p:cNvSpPr>
              <p:nvPr/>
            </p:nvSpPr>
            <p:spPr bwMode="auto">
              <a:xfrm>
                <a:off x="3614" y="3495"/>
                <a:ext cx="53" cy="112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0" name="Oval 164"/>
              <p:cNvSpPr>
                <a:spLocks noChangeArrowheads="1"/>
              </p:cNvSpPr>
              <p:nvPr/>
            </p:nvSpPr>
            <p:spPr bwMode="auto">
              <a:xfrm>
                <a:off x="3689" y="3498"/>
                <a:ext cx="52" cy="107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1" name="Oval 165"/>
              <p:cNvSpPr>
                <a:spLocks noChangeArrowheads="1"/>
              </p:cNvSpPr>
              <p:nvPr/>
            </p:nvSpPr>
            <p:spPr bwMode="auto">
              <a:xfrm>
                <a:off x="3756" y="3502"/>
                <a:ext cx="49" cy="103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2" name="Oval 166"/>
              <p:cNvSpPr>
                <a:spLocks noChangeArrowheads="1"/>
              </p:cNvSpPr>
              <p:nvPr/>
            </p:nvSpPr>
            <p:spPr bwMode="auto">
              <a:xfrm>
                <a:off x="3824" y="3505"/>
                <a:ext cx="47" cy="99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3" name="Oval 167"/>
              <p:cNvSpPr>
                <a:spLocks noChangeArrowheads="1"/>
              </p:cNvSpPr>
              <p:nvPr/>
            </p:nvSpPr>
            <p:spPr bwMode="auto">
              <a:xfrm>
                <a:off x="3885" y="3508"/>
                <a:ext cx="44" cy="94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4" name="Oval 168"/>
              <p:cNvSpPr>
                <a:spLocks noChangeArrowheads="1"/>
              </p:cNvSpPr>
              <p:nvPr/>
            </p:nvSpPr>
            <p:spPr bwMode="auto">
              <a:xfrm>
                <a:off x="3946" y="3511"/>
                <a:ext cx="43" cy="90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5" name="Oval 169"/>
              <p:cNvSpPr>
                <a:spLocks noChangeArrowheads="1"/>
              </p:cNvSpPr>
              <p:nvPr/>
            </p:nvSpPr>
            <p:spPr bwMode="auto">
              <a:xfrm>
                <a:off x="3999" y="3515"/>
                <a:ext cx="40" cy="84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6" name="Oval 170"/>
              <p:cNvSpPr>
                <a:spLocks noChangeArrowheads="1"/>
              </p:cNvSpPr>
              <p:nvPr/>
            </p:nvSpPr>
            <p:spPr bwMode="auto">
              <a:xfrm>
                <a:off x="4051" y="3518"/>
                <a:ext cx="38" cy="81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7" name="Oval 171"/>
              <p:cNvSpPr>
                <a:spLocks noChangeArrowheads="1"/>
              </p:cNvSpPr>
              <p:nvPr/>
            </p:nvSpPr>
            <p:spPr bwMode="auto">
              <a:xfrm>
                <a:off x="4104" y="3522"/>
                <a:ext cx="35" cy="75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8" name="Oval 172"/>
              <p:cNvSpPr>
                <a:spLocks noChangeArrowheads="1"/>
              </p:cNvSpPr>
              <p:nvPr/>
            </p:nvSpPr>
            <p:spPr bwMode="auto">
              <a:xfrm>
                <a:off x="4149" y="3525"/>
                <a:ext cx="34" cy="71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69" name="Oval 173"/>
              <p:cNvSpPr>
                <a:spLocks noChangeArrowheads="1"/>
              </p:cNvSpPr>
              <p:nvPr/>
            </p:nvSpPr>
            <p:spPr bwMode="auto">
              <a:xfrm>
                <a:off x="4189" y="3528"/>
                <a:ext cx="31" cy="67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0" name="Oval 174"/>
              <p:cNvSpPr>
                <a:spLocks noChangeArrowheads="1"/>
              </p:cNvSpPr>
              <p:nvPr/>
            </p:nvSpPr>
            <p:spPr bwMode="auto">
              <a:xfrm>
                <a:off x="4229" y="3532"/>
                <a:ext cx="28" cy="62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1" name="Oval 175"/>
              <p:cNvSpPr>
                <a:spLocks noChangeArrowheads="1"/>
              </p:cNvSpPr>
              <p:nvPr/>
            </p:nvSpPr>
            <p:spPr bwMode="auto">
              <a:xfrm>
                <a:off x="4261" y="3534"/>
                <a:ext cx="26" cy="59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2" name="Oval 176"/>
              <p:cNvSpPr>
                <a:spLocks noChangeArrowheads="1"/>
              </p:cNvSpPr>
              <p:nvPr/>
            </p:nvSpPr>
            <p:spPr bwMode="auto">
              <a:xfrm>
                <a:off x="4288" y="3538"/>
                <a:ext cx="24" cy="53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3" name="Oval 177"/>
              <p:cNvSpPr>
                <a:spLocks noChangeArrowheads="1"/>
              </p:cNvSpPr>
              <p:nvPr/>
            </p:nvSpPr>
            <p:spPr bwMode="auto">
              <a:xfrm>
                <a:off x="4314" y="3542"/>
                <a:ext cx="22" cy="47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4" name="Oval 178"/>
              <p:cNvSpPr>
                <a:spLocks noChangeArrowheads="1"/>
              </p:cNvSpPr>
              <p:nvPr/>
            </p:nvSpPr>
            <p:spPr bwMode="auto">
              <a:xfrm>
                <a:off x="4340" y="3544"/>
                <a:ext cx="20" cy="44"/>
              </a:xfrm>
              <a:prstGeom prst="ellipse">
                <a:avLst/>
              </a:prstGeom>
              <a:solidFill>
                <a:srgbClr val="797979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5" name="Freeform 179"/>
              <p:cNvSpPr/>
              <p:nvPr/>
            </p:nvSpPr>
            <p:spPr bwMode="auto">
              <a:xfrm>
                <a:off x="3879" y="3391"/>
                <a:ext cx="108" cy="340"/>
              </a:xfrm>
              <a:custGeom>
                <a:cxnLst>
                  <a:cxn ang="0">
                    <a:pos x="0" y="0"/>
                  </a:cxn>
                  <a:cxn ang="0">
                    <a:pos x="320" y="10"/>
                  </a:cxn>
                  <a:cxn ang="0">
                    <a:pos x="324" y="1020"/>
                  </a:cxn>
                  <a:cxn ang="0">
                    <a:pos x="0" y="1020"/>
                  </a:cxn>
                  <a:cxn ang="0">
                    <a:pos x="0" y="0"/>
                  </a:cxn>
                </a:cxnLst>
                <a:rect l="0" t="0" r="r" b="b"/>
                <a:pathLst>
                  <a:path w="324" h="1020">
                    <a:moveTo>
                      <a:pt x="0" y="0"/>
                    </a:moveTo>
                    <a:lnTo>
                      <a:pt x="320" y="10"/>
                    </a:lnTo>
                    <a:lnTo>
                      <a:pt x="324" y="1020"/>
                    </a:lnTo>
                    <a:lnTo>
                      <a:pt x="0" y="10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FDFDF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276" name="Line 180"/>
              <p:cNvSpPr>
                <a:spLocks noChangeShapeType="1"/>
              </p:cNvSpPr>
              <p:nvPr/>
            </p:nvSpPr>
            <p:spPr bwMode="auto">
              <a:xfrm>
                <a:off x="3274" y="3350"/>
                <a:ext cx="1" cy="44"/>
              </a:xfrm>
              <a:prstGeom prst="line">
                <a:avLst/>
              </a:prstGeom>
              <a:noFill/>
              <a:ln w="19050">
                <a:solidFill>
                  <a:srgbClr val="797979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278" name="Text Box 182"/>
          <p:cNvSpPr txBox="1">
            <a:spLocks noChangeArrowheads="1"/>
          </p:cNvSpPr>
          <p:nvPr/>
        </p:nvSpPr>
        <p:spPr bwMode="gray">
          <a:xfrm>
            <a:off x="0" y="423069"/>
            <a:ext cx="9144000" cy="7016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一、固定资产的概念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60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098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738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04664"/>
            <a:ext cx="8991600" cy="722312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二、固定资产的分类</a:t>
            </a:r>
          </a:p>
        </p:txBody>
      </p:sp>
      <p:grpSp>
        <p:nvGrpSpPr>
          <p:cNvPr id="7" name="Organization Chart 5"/>
          <p:cNvGrpSpPr>
            <a:grpSpLocks noChangeAspect="1"/>
          </p:cNvGrpSpPr>
          <p:nvPr/>
        </p:nvGrpSpPr>
        <p:grpSpPr>
          <a:xfrm>
            <a:off x="583827" y="1268971"/>
            <a:ext cx="7954133" cy="4613996"/>
            <a:chOff x="1134" y="1176"/>
            <a:chExt cx="1441" cy="3016"/>
          </a:xfrm>
        </p:grpSpPr>
        <p:cxnSp>
          <p:nvCxnSpPr>
            <p:cNvPr id="244757" name="_s244757"/>
            <p:cNvCxnSpPr>
              <a:cxnSpLocks noChangeShapeType="1"/>
            </p:cNvCxnSpPr>
            <p:nvPr/>
          </p:nvCxnSpPr>
          <p:spPr bwMode="auto">
            <a:xfrm rot="10800000">
              <a:off x="1566" y="1176"/>
              <a:ext cx="144" cy="2880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cxnSp>
          <p:nvCxnSpPr>
            <p:cNvPr id="244753" name="_s244753"/>
            <p:cNvCxnSpPr>
              <a:cxnSpLocks noChangeShapeType="1"/>
              <a:stCxn id="20" idx="1"/>
              <a:endCxn id="15" idx="2"/>
            </p:cNvCxnSpPr>
            <p:nvPr/>
          </p:nvCxnSpPr>
          <p:spPr bwMode="auto">
            <a:xfrm rot="10800000">
              <a:off x="1566" y="1558"/>
              <a:ext cx="144" cy="2017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cxnSp>
          <p:nvCxnSpPr>
            <p:cNvPr id="244751" name="_s244751"/>
            <p:cNvCxnSpPr>
              <a:cxnSpLocks noChangeShapeType="1"/>
              <a:stCxn id="19" idx="1"/>
              <a:endCxn id="15" idx="2"/>
            </p:cNvCxnSpPr>
            <p:nvPr/>
          </p:nvCxnSpPr>
          <p:spPr bwMode="auto">
            <a:xfrm rot="10800000">
              <a:off x="1566" y="1558"/>
              <a:ext cx="144" cy="1584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cxnSp>
          <p:nvCxnSpPr>
            <p:cNvPr id="244748" name="_s244748"/>
            <p:cNvCxnSpPr>
              <a:cxnSpLocks noChangeShapeType="1"/>
              <a:stCxn id="18" idx="1"/>
              <a:endCxn id="15" idx="2"/>
            </p:cNvCxnSpPr>
            <p:nvPr/>
          </p:nvCxnSpPr>
          <p:spPr bwMode="auto">
            <a:xfrm rot="10800000">
              <a:off x="1566" y="1558"/>
              <a:ext cx="144" cy="1153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cxnSp>
          <p:nvCxnSpPr>
            <p:cNvPr id="244747" name="_s244747"/>
            <p:cNvCxnSpPr>
              <a:cxnSpLocks noChangeShapeType="1"/>
              <a:stCxn id="17" idx="1"/>
              <a:endCxn id="15" idx="2"/>
            </p:cNvCxnSpPr>
            <p:nvPr/>
          </p:nvCxnSpPr>
          <p:spPr bwMode="auto">
            <a:xfrm rot="10800000">
              <a:off x="1566" y="1558"/>
              <a:ext cx="144" cy="720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cxnSp>
          <p:nvCxnSpPr>
            <p:cNvPr id="244746" name="_s244746"/>
            <p:cNvCxnSpPr>
              <a:cxnSpLocks noChangeShapeType="1"/>
              <a:stCxn id="16" idx="1"/>
              <a:endCxn id="15" idx="2"/>
            </p:cNvCxnSpPr>
            <p:nvPr/>
          </p:nvCxnSpPr>
          <p:spPr bwMode="auto">
            <a:xfrm rot="10800000">
              <a:off x="1566" y="1558"/>
              <a:ext cx="144" cy="289"/>
            </a:xfrm>
            <a:prstGeom prst="bentConnector2">
              <a:avLst/>
            </a:prstGeom>
            <a:noFill/>
            <a:ln w="47625" cap="rnd">
              <a:solidFill>
                <a:srgbClr val="FF3300"/>
              </a:solidFill>
              <a:prstDash val="sysDot"/>
              <a:miter lim="800000"/>
            </a:ln>
          </p:spPr>
        </p:cxnSp>
        <p:sp>
          <p:nvSpPr>
            <p:cNvPr id="15" name="_s244742"/>
            <p:cNvSpPr>
              <a:spLocks noChangeArrowheads="1"/>
            </p:cNvSpPr>
            <p:nvPr/>
          </p:nvSpPr>
          <p:spPr bwMode="gray">
            <a:xfrm>
              <a:off x="1134" y="127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itchFamily="34" charset="0"/>
                  <a:ea typeface="华文行楷" pitchFamily="2" charset="-122"/>
                </a:rPr>
                <a:t>按照经济用途和使用情况综合分类</a:t>
              </a:r>
            </a:p>
          </p:txBody>
        </p:sp>
        <p:sp>
          <p:nvSpPr>
            <p:cNvPr id="16" name="_s244743"/>
            <p:cNvSpPr>
              <a:spLocks noChangeArrowheads="1"/>
            </p:cNvSpPr>
            <p:nvPr/>
          </p:nvSpPr>
          <p:spPr bwMode="gray">
            <a:xfrm>
              <a:off x="1710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000066"/>
                  </a:solidFill>
                  <a:effectLst/>
                  <a:latin typeface="Arial" pitchFamily="34" charset="0"/>
                  <a:ea typeface="华文行楷" pitchFamily="2" charset="-122"/>
                </a:rPr>
                <a:t>生产经营用固定资产</a:t>
              </a:r>
            </a:p>
          </p:txBody>
        </p:sp>
        <p:sp>
          <p:nvSpPr>
            <p:cNvPr id="17" name="_s244744"/>
            <p:cNvSpPr>
              <a:spLocks noChangeArrowheads="1"/>
            </p:cNvSpPr>
            <p:nvPr/>
          </p:nvSpPr>
          <p:spPr bwMode="gray">
            <a:xfrm>
              <a:off x="1710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6600"/>
            </a:solidFill>
            <a:ln w="9525">
              <a:solidFill>
                <a:srgbClr val="FF6600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000099"/>
                  </a:solidFill>
                  <a:effectLst/>
                  <a:latin typeface="Arial" pitchFamily="34" charset="0"/>
                  <a:ea typeface="华文行楷" pitchFamily="2" charset="-122"/>
                </a:rPr>
                <a:t>非生产经营用固定资产</a:t>
              </a:r>
            </a:p>
          </p:txBody>
        </p:sp>
        <p:sp>
          <p:nvSpPr>
            <p:cNvPr id="18" name="_s244745"/>
            <p:cNvSpPr>
              <a:spLocks noChangeArrowheads="1"/>
            </p:cNvSpPr>
            <p:nvPr/>
          </p:nvSpPr>
          <p:spPr bwMode="gray">
            <a:xfrm>
              <a:off x="1710" y="256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itchFamily="34" charset="0"/>
                  <a:ea typeface="华文行楷" pitchFamily="2" charset="-122"/>
                </a:rPr>
                <a:t>经营租出固定资产</a:t>
              </a:r>
            </a:p>
          </p:txBody>
        </p:sp>
        <p:sp>
          <p:nvSpPr>
            <p:cNvPr id="19" name="_s244750"/>
            <p:cNvSpPr>
              <a:spLocks noChangeArrowheads="1"/>
            </p:cNvSpPr>
            <p:nvPr/>
          </p:nvSpPr>
          <p:spPr bwMode="gray">
            <a:xfrm>
              <a:off x="1710" y="2998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C00000"/>
                  </a:solidFill>
                  <a:effectLst/>
                  <a:latin typeface="Arial" pitchFamily="34" charset="0"/>
                  <a:ea typeface="华文行楷" pitchFamily="2" charset="-122"/>
                </a:rPr>
                <a:t>不需用固定资产</a:t>
              </a:r>
            </a:p>
          </p:txBody>
        </p:sp>
        <p:sp>
          <p:nvSpPr>
            <p:cNvPr id="20" name="_s244752"/>
            <p:cNvSpPr>
              <a:spLocks noChangeArrowheads="1"/>
            </p:cNvSpPr>
            <p:nvPr/>
          </p:nvSpPr>
          <p:spPr bwMode="gray">
            <a:xfrm>
              <a:off x="1710" y="343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tx2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FFFF00"/>
                  </a:solidFill>
                  <a:effectLst/>
                  <a:latin typeface="Arial" pitchFamily="34" charset="0"/>
                  <a:ea typeface="华文行楷" pitchFamily="2" charset="-122"/>
                </a:rPr>
                <a:t>未使用固定资产</a:t>
              </a:r>
            </a:p>
          </p:txBody>
        </p:sp>
        <p:sp>
          <p:nvSpPr>
            <p:cNvPr id="22" name="_s244756"/>
            <p:cNvSpPr>
              <a:spLocks noChangeArrowheads="1"/>
            </p:cNvSpPr>
            <p:nvPr/>
          </p:nvSpPr>
          <p:spPr bwMode="gray">
            <a:xfrm>
              <a:off x="1711" y="390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2400" b="0" i="0" u="none" strike="noStrike" cap="none" normalizeH="0" baseline="0">
                  <a:ln>
                    <a:noFill/>
                  </a:ln>
                  <a:solidFill>
                    <a:srgbClr val="FFFF00"/>
                  </a:solidFill>
                  <a:effectLst/>
                  <a:latin typeface="Arial" pitchFamily="34" charset="0"/>
                  <a:ea typeface="华文行楷" pitchFamily="2" charset="-122"/>
                </a:rPr>
                <a:t>融资租入固定资产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162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30560"/>
            <a:ext cx="8991600" cy="8382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第二节 固定资产的初始计量</a:t>
            </a:r>
            <a:endParaRPr lang="en-US" altLang="zh-CN">
              <a:solidFill>
                <a:srgbClr val="008000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220163" name="AutoShape 3"/>
          <p:cNvSpPr>
            <a:spLocks noChangeAspect="1" noChangeArrowheads="1" noTextEdit="1"/>
          </p:cNvSpPr>
          <p:nvPr/>
        </p:nvSpPr>
        <p:spPr bwMode="gray">
          <a:xfrm flipH="1">
            <a:off x="5444729" y="3432324"/>
            <a:ext cx="909637" cy="124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  <p:sp>
        <p:nvSpPr>
          <p:cNvPr id="220164" name="Text Box 4"/>
          <p:cNvSpPr txBox="1">
            <a:spLocks noChangeArrowheads="1"/>
          </p:cNvSpPr>
          <p:nvPr/>
        </p:nvSpPr>
        <p:spPr bwMode="auto">
          <a:xfrm>
            <a:off x="971600" y="4581674"/>
            <a:ext cx="3528392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固定资产的取得方式</a:t>
            </a:r>
          </a:p>
        </p:txBody>
      </p:sp>
      <p:sp>
        <p:nvSpPr>
          <p:cNvPr id="220165" name="Freeform 5"/>
          <p:cNvSpPr/>
          <p:nvPr/>
        </p:nvSpPr>
        <p:spPr bwMode="gray">
          <a:xfrm>
            <a:off x="3295254" y="3435499"/>
            <a:ext cx="903287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tint val="63529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  <p:grpSp>
        <p:nvGrpSpPr>
          <p:cNvPr id="2" name="Group 6"/>
          <p:cNvGrpSpPr/>
          <p:nvPr/>
        </p:nvGrpSpPr>
        <p:grpSpPr>
          <a:xfrm>
            <a:off x="2701082" y="1844824"/>
            <a:ext cx="3643313" cy="1601787"/>
            <a:chOff x="1248" y="935"/>
            <a:chExt cx="2295" cy="1009"/>
          </a:xfrm>
        </p:grpSpPr>
        <p:grpSp>
          <p:nvGrpSpPr>
            <p:cNvPr id="3" name="Group 7"/>
            <p:cNvGrpSpPr/>
            <p:nvPr/>
          </p:nvGrpSpPr>
          <p:grpSpPr>
            <a:xfrm>
              <a:off x="1248" y="935"/>
              <a:ext cx="2295" cy="1009"/>
              <a:chOff x="1997" y="1314"/>
              <a:chExt cx="1889" cy="1009"/>
            </a:xfrm>
          </p:grpSpPr>
          <p:grpSp>
            <p:nvGrpSpPr>
              <p:cNvPr id="4" name="Group 8"/>
              <p:cNvGrpSpPr/>
              <p:nvPr/>
            </p:nvGrpSpPr>
            <p:grpSpPr>
              <a:xfrm>
                <a:off x="1997" y="1404"/>
                <a:ext cx="1889" cy="919"/>
                <a:chOff x="1973" y="1027"/>
                <a:chExt cx="1926" cy="937"/>
              </a:xfrm>
            </p:grpSpPr>
            <p:sp>
              <p:nvSpPr>
                <p:cNvPr id="220169" name="Oval 9"/>
                <p:cNvSpPr>
                  <a:spLocks noChangeArrowheads="1"/>
                </p:cNvSpPr>
                <p:nvPr/>
              </p:nvSpPr>
              <p:spPr bwMode="gray">
                <a:xfrm>
                  <a:off x="1994" y="105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chemeClr val="hlink">
                        <a:gamma/>
                        <a:shade val="48627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1pPr>
                  <a:lvl2pPr marL="4572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2pPr>
                  <a:lvl3pPr marL="9144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3pPr>
                  <a:lvl4pPr marL="1371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4pPr>
                  <a:lvl5pPr marL="18288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99"/>
                    </a:solidFill>
                  </a:endParaRPr>
                </a:p>
              </p:txBody>
            </p:sp>
            <p:sp>
              <p:nvSpPr>
                <p:cNvPr id="220170" name="Oval 10"/>
                <p:cNvSpPr>
                  <a:spLocks noChangeArrowheads="1"/>
                </p:cNvSpPr>
                <p:nvPr/>
              </p:nvSpPr>
              <p:spPr bwMode="gray">
                <a:xfrm>
                  <a:off x="1973" y="102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>
                        <a:gamma/>
                        <a:tint val="44314"/>
                        <a:invGamma/>
                      </a:schemeClr>
                    </a:gs>
                    <a:gs pos="100000">
                      <a:schemeClr val="hlink"/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1pPr>
                  <a:lvl2pPr marL="4572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2pPr>
                  <a:lvl3pPr marL="9144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3pPr>
                  <a:lvl4pPr marL="1371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4pPr>
                  <a:lvl5pPr marL="18288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99"/>
                    </a:solidFill>
                  </a:endParaRPr>
                </a:p>
              </p:txBody>
            </p:sp>
          </p:grpSp>
          <p:sp>
            <p:nvSpPr>
              <p:cNvPr id="220171" name="Oval 11"/>
              <p:cNvSpPr>
                <a:spLocks noChangeArrowheads="1"/>
              </p:cNvSpPr>
              <p:nvPr/>
            </p:nvSpPr>
            <p:spPr bwMode="gray">
              <a:xfrm>
                <a:off x="2086" y="1314"/>
                <a:ext cx="1691" cy="845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46275"/>
                      <a:invGamma/>
                    </a:schemeClr>
                  </a:gs>
                  <a:gs pos="100000">
                    <a:schemeClr val="accent1"/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2" name="Oval 12"/>
              <p:cNvSpPr>
                <a:spLocks noChangeArrowheads="1"/>
              </p:cNvSpPr>
              <p:nvPr/>
            </p:nvSpPr>
            <p:spPr bwMode="gray">
              <a:xfrm>
                <a:off x="2108" y="1319"/>
                <a:ext cx="1650" cy="8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34902"/>
                      <a:invGamma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3" name="Oval 13"/>
              <p:cNvSpPr>
                <a:spLocks noChangeArrowheads="1"/>
              </p:cNvSpPr>
              <p:nvPr/>
            </p:nvSpPr>
            <p:spPr bwMode="gray">
              <a:xfrm>
                <a:off x="2125" y="1327"/>
                <a:ext cx="1570" cy="770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79216"/>
                      <a:invGamma/>
                    </a:schemeClr>
                  </a:gs>
                  <a:gs pos="100000">
                    <a:schemeClr val="accent1">
                      <a:alpha val="4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0174" name="Oval 14"/>
              <p:cNvSpPr>
                <a:spLocks noChangeArrowheads="1"/>
              </p:cNvSpPr>
              <p:nvPr/>
            </p:nvSpPr>
            <p:spPr bwMode="gray">
              <a:xfrm>
                <a:off x="2208" y="1344"/>
                <a:ext cx="1382" cy="6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3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</p:grpSp>
        <p:sp>
          <p:nvSpPr>
            <p:cNvPr id="220175" name="Text Box 15"/>
            <p:cNvSpPr txBox="1">
              <a:spLocks noChangeArrowheads="1"/>
            </p:cNvSpPr>
            <p:nvPr/>
          </p:nvSpPr>
          <p:spPr bwMode="auto">
            <a:xfrm>
              <a:off x="1814" y="1049"/>
              <a:ext cx="1157" cy="327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000099"/>
                  </a:solidFill>
                  <a:ea typeface="华文行楷" pitchFamily="2" charset="-122"/>
                </a:rPr>
                <a:t>主要内容</a:t>
              </a:r>
            </a:p>
          </p:txBody>
        </p:sp>
      </p:grpSp>
      <p:sp>
        <p:nvSpPr>
          <p:cNvPr id="220176" name="Text Box 16"/>
          <p:cNvSpPr txBox="1">
            <a:spLocks noChangeArrowheads="1"/>
          </p:cNvSpPr>
          <p:nvPr/>
        </p:nvSpPr>
        <p:spPr bwMode="auto">
          <a:xfrm>
            <a:off x="4428679" y="4581674"/>
            <a:ext cx="3959745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    固定资产取 得的处理</a:t>
            </a:r>
          </a:p>
        </p:txBody>
      </p:sp>
      <p:sp>
        <p:nvSpPr>
          <p:cNvPr id="220177" name="Freeform 17"/>
          <p:cNvSpPr/>
          <p:nvPr/>
        </p:nvSpPr>
        <p:spPr bwMode="gray">
          <a:xfrm flipH="1">
            <a:off x="4947841" y="3435499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hlink"/>
              </a:gs>
              <a:gs pos="100000">
                <a:schemeClr val="hlink">
                  <a:gamma/>
                  <a:tint val="31765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20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20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2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20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64" grpId="0"/>
      <p:bldP spid="220165" grpId="0"/>
      <p:bldP spid="220176" grpId="0"/>
      <p:bldP spid="2201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04664"/>
            <a:ext cx="8991600" cy="792088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第二节 固定资产的初始计量</a:t>
            </a:r>
          </a:p>
        </p:txBody>
      </p:sp>
      <p:sp>
        <p:nvSpPr>
          <p:cNvPr id="261145" name="Rectangle 25"/>
          <p:cNvSpPr>
            <a:spLocks noChangeArrowheads="1"/>
          </p:cNvSpPr>
          <p:nvPr/>
        </p:nvSpPr>
        <p:spPr bwMode="gray">
          <a:xfrm>
            <a:off x="684213" y="1556792"/>
            <a:ext cx="7102475" cy="519113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         固定资产应当按照成本进行初始计量。 </a:t>
            </a:r>
          </a:p>
        </p:txBody>
      </p:sp>
      <p:sp>
        <p:nvSpPr>
          <p:cNvPr id="261146" name="Rectangle 26"/>
          <p:cNvSpPr>
            <a:spLocks noChangeArrowheads="1"/>
          </p:cNvSpPr>
          <p:nvPr/>
        </p:nvSpPr>
        <p:spPr bwMode="gray">
          <a:xfrm>
            <a:off x="755650" y="2207667"/>
            <a:ext cx="7704138" cy="2227263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>
                <a:latin typeface="华文行楷" pitchFamily="2" charset="-122"/>
                <a:ea typeface="华文行楷" pitchFamily="2" charset="-122"/>
              </a:rPr>
              <a:t>        固定资产的成本，是指企业购建某项固定资产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达到预定可使用状态前</a:t>
            </a:r>
            <a:r>
              <a:rPr lang="zh-CN" altLang="en-US" sz="2800">
                <a:latin typeface="华文行楷" pitchFamily="2" charset="-122"/>
                <a:ea typeface="华文行楷" pitchFamily="2" charset="-122"/>
              </a:rPr>
              <a:t>所发生的一切合理、必要的支出，这些支出包括直接发生的价款、相关税费（不包括增值税）、运杂费、包装费和安装成本等。 </a:t>
            </a:r>
          </a:p>
        </p:txBody>
      </p:sp>
      <p:sp>
        <p:nvSpPr>
          <p:cNvPr id="261147" name="Rectangle 27"/>
          <p:cNvSpPr>
            <a:spLocks noChangeArrowheads="1"/>
          </p:cNvSpPr>
          <p:nvPr/>
        </p:nvSpPr>
        <p:spPr bwMode="gray">
          <a:xfrm>
            <a:off x="755650" y="4509542"/>
            <a:ext cx="7704138" cy="94615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        固定资产取得方式：外购、自行建造、投资者投入、融资租入、接受捐赠、盘盈等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1145" grpId="0"/>
      <p:bldP spid="261146" grpId="0"/>
      <p:bldP spid="2611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2158" name="Group 14"/>
          <p:cNvGrpSpPr/>
          <p:nvPr/>
        </p:nvGrpSpPr>
        <p:grpSpPr>
          <a:xfrm>
            <a:off x="468313" y="476250"/>
            <a:ext cx="8135937" cy="864518"/>
            <a:chOff x="295" y="300"/>
            <a:chExt cx="3134" cy="432"/>
          </a:xfrm>
        </p:grpSpPr>
        <p:sp>
          <p:nvSpPr>
            <p:cNvPr id="262150" name="AutoShape 6"/>
            <p:cNvSpPr>
              <a:spLocks noChangeArrowheads="1"/>
            </p:cNvSpPr>
            <p:nvPr/>
          </p:nvSpPr>
          <p:spPr bwMode="gray">
            <a:xfrm>
              <a:off x="385" y="346"/>
              <a:ext cx="3044" cy="363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tint val="21176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2151" name="AutoShape 7"/>
            <p:cNvSpPr>
              <a:spLocks noChangeArrowheads="1"/>
            </p:cNvSpPr>
            <p:nvPr/>
          </p:nvSpPr>
          <p:spPr bwMode="gray">
            <a:xfrm>
              <a:off x="295" y="300"/>
              <a:ext cx="481" cy="432"/>
            </a:xfrm>
            <a:prstGeom prst="diamond">
              <a:avLst/>
            </a:prstGeom>
            <a:solidFill>
              <a:schemeClr val="accent2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2152" name="Text Box 8"/>
            <p:cNvSpPr txBox="1">
              <a:spLocks noChangeArrowheads="1"/>
            </p:cNvSpPr>
            <p:nvPr/>
          </p:nvSpPr>
          <p:spPr bwMode="gray">
            <a:xfrm>
              <a:off x="794" y="408"/>
              <a:ext cx="2401" cy="261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square" anchor="ctr" anchorCtr="0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800">
                  <a:solidFill>
                    <a:schemeClr val="tx1"/>
                  </a:solidFill>
                  <a:latin typeface="华文行楷" pitchFamily="2" charset="-122"/>
                  <a:ea typeface="华文行楷" pitchFamily="2" charset="-122"/>
                </a:rPr>
                <a:t>外购不需要安装的固定资产</a:t>
              </a:r>
              <a:endParaRPr lang="en-US" altLang="zh-CN" sz="2800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  <p:sp>
          <p:nvSpPr>
            <p:cNvPr id="262153" name="Text Box 9"/>
            <p:cNvSpPr txBox="1">
              <a:spLocks noChangeArrowheads="1"/>
            </p:cNvSpPr>
            <p:nvPr/>
          </p:nvSpPr>
          <p:spPr bwMode="gray">
            <a:xfrm>
              <a:off x="458" y="401"/>
              <a:ext cx="137" cy="231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 anchor="ctr" anchorCtr="1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bg1"/>
                  </a:solidFill>
                  <a:ea typeface="华文行楷" pitchFamily="2" charset="-122"/>
                </a:rPr>
                <a:t>1</a:t>
              </a:r>
            </a:p>
          </p:txBody>
        </p:sp>
      </p:grpSp>
      <p:sp>
        <p:nvSpPr>
          <p:cNvPr id="262154" name="Cloud"/>
          <p:cNvSpPr>
            <a:spLocks noChangeAspect="1" noEditPoints="1" noChangeArrowheads="1"/>
          </p:cNvSpPr>
          <p:nvPr/>
        </p:nvSpPr>
        <p:spPr bwMode="auto">
          <a:xfrm>
            <a:off x="2411413" y="1415628"/>
            <a:ext cx="6264275" cy="1800225"/>
          </a:xfrm>
          <a:custGeom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chemeClr val="bg1"/>
              </a:gs>
              <a:gs pos="100000">
                <a:schemeClr val="accent2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 anchor="ctr" anchorCtr="1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>
                <a:solidFill>
                  <a:srgbClr val="C00000"/>
                </a:solidFill>
                <a:ea typeface="华文行楷" pitchFamily="2" charset="-122"/>
              </a:rPr>
              <a:t>借：固定资产</a:t>
            </a:r>
          </a:p>
          <a:p>
            <a:pPr algn="l"/>
            <a:r>
              <a:rPr lang="zh-CN" altLang="en-US">
                <a:solidFill>
                  <a:srgbClr val="C00000"/>
                </a:solidFill>
                <a:ea typeface="华文行楷" pitchFamily="2" charset="-122"/>
              </a:rPr>
              <a:t>       应交税费</a:t>
            </a:r>
            <a:r>
              <a:rPr lang="en-US" altLang="zh-CN">
                <a:solidFill>
                  <a:srgbClr val="C00000"/>
                </a:solidFill>
                <a:ea typeface="华文行楷" pitchFamily="2" charset="-122"/>
              </a:rPr>
              <a:t>-</a:t>
            </a:r>
            <a:r>
              <a:rPr lang="zh-CN" altLang="en-US">
                <a:solidFill>
                  <a:srgbClr val="C00000"/>
                </a:solidFill>
                <a:ea typeface="华文行楷" pitchFamily="2" charset="-122"/>
              </a:rPr>
              <a:t>增（进）</a:t>
            </a:r>
          </a:p>
          <a:p>
            <a:pPr algn="l"/>
            <a:r>
              <a:rPr lang="zh-CN" altLang="en-US">
                <a:solidFill>
                  <a:srgbClr val="C00000"/>
                </a:solidFill>
                <a:ea typeface="华文行楷" pitchFamily="2" charset="-122"/>
              </a:rPr>
              <a:t>       贷：银行存款等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262155" name="Line 11"/>
          <p:cNvSpPr>
            <a:spLocks noChangeShapeType="1"/>
          </p:cNvSpPr>
          <p:nvPr/>
        </p:nvSpPr>
        <p:spPr bwMode="gray">
          <a:xfrm flipV="1">
            <a:off x="755650" y="2279228"/>
            <a:ext cx="1584325" cy="0"/>
          </a:xfrm>
          <a:prstGeom prst="line">
            <a:avLst/>
          </a:prstGeom>
          <a:noFill/>
          <a:ln w="133350">
            <a:pattFill prst="narHorz">
              <a:fgClr>
                <a:srgbClr val="333399"/>
              </a:fgClr>
              <a:bgClr>
                <a:srgbClr val="FFFFFF"/>
              </a:bgClr>
            </a:pattFill>
            <a:round/>
            <a:tailEnd type="triangle" w="med" len="med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156" name="Rectangle 12"/>
          <p:cNvSpPr>
            <a:spLocks noChangeArrowheads="1"/>
          </p:cNvSpPr>
          <p:nvPr/>
        </p:nvSpPr>
        <p:spPr bwMode="gray">
          <a:xfrm>
            <a:off x="539750" y="3360315"/>
            <a:ext cx="8207375" cy="16795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indent="200025" algn="l"/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    【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例</a:t>
            </a:r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1】3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月</a:t>
            </a:r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12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日，甲公司购入一台不需要安装就可投入使用的生产用设备，取得的增值税专用发票上注明的设备价款为</a:t>
            </a:r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800 000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元，增值税税额为</a:t>
            </a:r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104 000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元，发生的保险费为</a:t>
            </a:r>
            <a:r>
              <a:rPr lang="en-US" altLang="zh-CN" sz="2600">
                <a:solidFill>
                  <a:srgbClr val="660066"/>
                </a:solidFill>
                <a:ea typeface="华文行楷" pitchFamily="2" charset="-122"/>
              </a:rPr>
              <a:t>5 000</a:t>
            </a:r>
            <a:r>
              <a:rPr lang="zh-CN" altLang="en-US" sz="2600">
                <a:solidFill>
                  <a:srgbClr val="660066"/>
                </a:solidFill>
                <a:ea typeface="华文行楷" pitchFamily="2" charset="-122"/>
              </a:rPr>
              <a:t>元，以银行存款转账支付。</a:t>
            </a:r>
            <a:endParaRPr lang="en-US" altLang="zh-CN" sz="2600">
              <a:solidFill>
                <a:srgbClr val="660066"/>
              </a:solidFill>
              <a:ea typeface="华文行楷" pitchFamily="2" charset="-122"/>
            </a:endParaRPr>
          </a:p>
        </p:txBody>
      </p:sp>
      <p:sp>
        <p:nvSpPr>
          <p:cNvPr id="262157" name="Rectangle 13"/>
          <p:cNvSpPr>
            <a:spLocks noChangeArrowheads="1"/>
          </p:cNvSpPr>
          <p:nvPr/>
        </p:nvSpPr>
        <p:spPr bwMode="gray">
          <a:xfrm>
            <a:off x="611188" y="5089103"/>
            <a:ext cx="7993062" cy="1292662"/>
          </a:xfrm>
          <a:prstGeom prst="rect">
            <a:avLst/>
          </a:prstGeom>
          <a:gradFill rotWithShape="1">
            <a:gsLst>
              <a:gs pos="0">
                <a:srgbClr val="FFFF99">
                  <a:gamma/>
                  <a:shade val="85882"/>
                  <a:invGamma/>
                </a:srgbClr>
              </a:gs>
              <a:gs pos="50000">
                <a:srgbClr val="FFFF99"/>
              </a:gs>
              <a:gs pos="100000">
                <a:srgbClr val="FFFF99">
                  <a:gamma/>
                  <a:shade val="85882"/>
                  <a:invGamma/>
                </a:srgbClr>
              </a:gs>
            </a:gsLst>
            <a:lin ang="5400000" scaled="1"/>
          </a:gradFill>
          <a:ln w="9525" algn="ctr">
            <a:solidFill>
              <a:schemeClr val="tx1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600">
                <a:solidFill>
                  <a:srgbClr val="000099"/>
                </a:solidFill>
                <a:ea typeface="华文行楷" pitchFamily="2" charset="-122"/>
              </a:rPr>
              <a:t>借：固定资产                                           </a:t>
            </a:r>
            <a:r>
              <a:rPr lang="en-US" altLang="zh-CN" sz="2600">
                <a:solidFill>
                  <a:srgbClr val="000099"/>
                </a:solidFill>
                <a:ea typeface="华文行楷" pitchFamily="2" charset="-122"/>
              </a:rPr>
              <a:t>805 000</a:t>
            </a:r>
          </a:p>
          <a:p>
            <a:pPr algn="l"/>
            <a:r>
              <a:rPr lang="zh-CN" altLang="en-US" sz="2600">
                <a:solidFill>
                  <a:srgbClr val="000099"/>
                </a:solidFill>
                <a:ea typeface="华文行楷" pitchFamily="2" charset="-122"/>
              </a:rPr>
              <a:t>       应交税费</a:t>
            </a:r>
            <a:r>
              <a:rPr lang="en-US" altLang="zh-CN" sz="2600">
                <a:solidFill>
                  <a:srgbClr val="000099"/>
                </a:solidFill>
                <a:ea typeface="华文行楷" pitchFamily="2" charset="-122"/>
              </a:rPr>
              <a:t>—</a:t>
            </a:r>
            <a:r>
              <a:rPr lang="zh-CN" altLang="en-US" sz="2600">
                <a:solidFill>
                  <a:srgbClr val="000099"/>
                </a:solidFill>
                <a:ea typeface="华文行楷" pitchFamily="2" charset="-122"/>
              </a:rPr>
              <a:t>应交增值税（进项税额）</a:t>
            </a:r>
            <a:r>
              <a:rPr lang="en-US" altLang="zh-CN" sz="2600">
                <a:solidFill>
                  <a:srgbClr val="000099"/>
                </a:solidFill>
                <a:ea typeface="华文行楷" pitchFamily="2" charset="-122"/>
              </a:rPr>
              <a:t>104 000</a:t>
            </a:r>
          </a:p>
          <a:p>
            <a:pPr algn="l"/>
            <a:r>
              <a:rPr lang="en-US" altLang="zh-CN" sz="2600">
                <a:solidFill>
                  <a:srgbClr val="000099"/>
                </a:solidFill>
                <a:ea typeface="华文行楷" pitchFamily="2" charset="-122"/>
              </a:rPr>
              <a:t>       </a:t>
            </a:r>
            <a:r>
              <a:rPr lang="zh-CN" altLang="en-US" sz="2600">
                <a:solidFill>
                  <a:srgbClr val="000099"/>
                </a:solidFill>
                <a:ea typeface="华文行楷" pitchFamily="2" charset="-122"/>
              </a:rPr>
              <a:t>贷：银行存款                                           </a:t>
            </a:r>
            <a:r>
              <a:rPr lang="en-US" altLang="zh-CN" sz="2600">
                <a:solidFill>
                  <a:srgbClr val="000099"/>
                </a:solidFill>
                <a:ea typeface="华文行楷" pitchFamily="2" charset="-122"/>
              </a:rPr>
              <a:t>909 000</a:t>
            </a:r>
            <a:endParaRPr lang="zh-CN" altLang="en-US" sz="2600">
              <a:solidFill>
                <a:srgbClr val="000099"/>
              </a:solidFill>
              <a:ea typeface="华文行楷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2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2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2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62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2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54" grpId="0"/>
      <p:bldP spid="262155" grpId="0"/>
      <p:bldP spid="262156" grpId="0"/>
      <p:bldP spid="2621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242" name="AutoShape 10"/>
          <p:cNvSpPr>
            <a:spLocks noChangeArrowheads="1"/>
          </p:cNvSpPr>
          <p:nvPr/>
        </p:nvSpPr>
        <p:spPr bwMode="gray">
          <a:xfrm>
            <a:off x="1171699" y="663451"/>
            <a:ext cx="7072709" cy="7191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5400000" scaled="1"/>
          </a:gradFill>
          <a:ln w="12700" algn="ctr">
            <a:solidFill>
              <a:schemeClr val="bg1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243" name="AutoShape 11"/>
          <p:cNvSpPr>
            <a:spLocks noChangeArrowheads="1"/>
          </p:cNvSpPr>
          <p:nvPr/>
        </p:nvSpPr>
        <p:spPr bwMode="gray">
          <a:xfrm>
            <a:off x="666875" y="548680"/>
            <a:ext cx="1096814" cy="864096"/>
          </a:xfrm>
          <a:prstGeom prst="diamond">
            <a:avLst/>
          </a:pr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5400000" scaled="1"/>
          </a:gradFill>
          <a:ln w="25400" algn="ctr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244" name="Text Box 12"/>
          <p:cNvSpPr txBox="1">
            <a:spLocks noChangeArrowheads="1"/>
          </p:cNvSpPr>
          <p:nvPr/>
        </p:nvSpPr>
        <p:spPr bwMode="gray">
          <a:xfrm>
            <a:off x="1331641" y="764704"/>
            <a:ext cx="5112568" cy="519113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 anchorCtr="1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华文行楷" pitchFamily="2" charset="-122"/>
                <a:ea typeface="华文行楷" pitchFamily="2" charset="-122"/>
              </a:rPr>
              <a:t>外购需要安装的固定资产</a:t>
            </a:r>
          </a:p>
        </p:txBody>
      </p:sp>
      <p:sp>
        <p:nvSpPr>
          <p:cNvPr id="223245" name="Text Box 13"/>
          <p:cNvSpPr txBox="1">
            <a:spLocks noChangeArrowheads="1"/>
          </p:cNvSpPr>
          <p:nvPr/>
        </p:nvSpPr>
        <p:spPr bwMode="gray">
          <a:xfrm>
            <a:off x="971601" y="764703"/>
            <a:ext cx="426857" cy="46166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 anchorCtr="1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  <a:ea typeface="华文行楷" pitchFamily="2" charset="-122"/>
              </a:rPr>
              <a:t>2</a:t>
            </a:r>
          </a:p>
        </p:txBody>
      </p:sp>
      <p:sp>
        <p:nvSpPr>
          <p:cNvPr id="223254" name="Cloud"/>
          <p:cNvSpPr>
            <a:spLocks noChangeAspect="1" noEditPoints="1" noChangeArrowheads="1"/>
          </p:cNvSpPr>
          <p:nvPr/>
        </p:nvSpPr>
        <p:spPr bwMode="auto">
          <a:xfrm>
            <a:off x="2483769" y="2060848"/>
            <a:ext cx="5328591" cy="3168353"/>
          </a:xfrm>
          <a:custGeom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 anchor="ctr" anchorCtr="1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       先将成本计入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“</a:t>
            </a:r>
            <a:r>
              <a:rPr lang="zh-CN" altLang="en-US" sz="2800">
                <a:solidFill>
                  <a:srgbClr val="CC0066"/>
                </a:solidFill>
                <a:latin typeface="华文行楷" pitchFamily="2" charset="-122"/>
                <a:ea typeface="华文行楷" pitchFamily="2" charset="-122"/>
              </a:rPr>
              <a:t>在建工程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”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，安装完毕后，由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“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在建工程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”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转入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“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固定资产</a:t>
            </a:r>
            <a:r>
              <a:rPr lang="zh-CN" altLang="en-US" sz="2800">
                <a:solidFill>
                  <a:srgbClr val="0000FF"/>
                </a:solidFill>
                <a:latin typeface="Arial"/>
                <a:ea typeface="华文行楷" pitchFamily="2" charset="-122"/>
              </a:rPr>
              <a:t>”</a:t>
            </a:r>
            <a:endParaRPr lang="zh-CN" altLang="en-US" sz="2800">
              <a:solidFill>
                <a:srgbClr val="0000FF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223256" name="Line 24"/>
          <p:cNvSpPr>
            <a:spLocks noChangeShapeType="1"/>
          </p:cNvSpPr>
          <p:nvPr/>
        </p:nvSpPr>
        <p:spPr bwMode="gray">
          <a:xfrm flipV="1">
            <a:off x="1187625" y="3573016"/>
            <a:ext cx="1296987" cy="0"/>
          </a:xfrm>
          <a:prstGeom prst="line">
            <a:avLst/>
          </a:prstGeom>
          <a:noFill/>
          <a:ln w="92075" cmpd="tri">
            <a:solidFill>
              <a:srgbClr val="FFFF00"/>
            </a:solidFill>
            <a:round/>
            <a:tailEnd type="triangle" w="med" len="med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3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32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32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54" grpId="0" uiExpand="1" build="allAtOnce" animBg="1"/>
      <p:bldP spid="2232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95858" y="426015"/>
            <a:ext cx="8208590" cy="1785104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2】2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月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13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日，乙公司购入一台需要安装的生产用机器设备，取得的发票上注明价款为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260 000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元，增值税为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33 800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元，支付的装卸费为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3 000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元，款项已通过银行转账支付。安装设备时，领用原材料一批，其成本为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24 200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元；应支付安装人员薪酬</a:t>
            </a:r>
            <a:r>
              <a:rPr lang="en-US" altLang="zh-CN" sz="2200">
                <a:solidFill>
                  <a:srgbClr val="000099"/>
                </a:solidFill>
                <a:ea typeface="华文行楷" pitchFamily="2" charset="-122"/>
              </a:rPr>
              <a:t>4 800</a:t>
            </a:r>
            <a:r>
              <a:rPr lang="zh-CN" altLang="en-US" sz="2200">
                <a:solidFill>
                  <a:srgbClr val="000099"/>
                </a:solidFill>
                <a:ea typeface="华文行楷" pitchFamily="2" charset="-122"/>
              </a:rPr>
              <a:t>元，假定不考虑其他相关税费。 </a:t>
            </a:r>
          </a:p>
        </p:txBody>
      </p:sp>
      <p:sp>
        <p:nvSpPr>
          <p:cNvPr id="264197" name="Rectangle 5"/>
          <p:cNvSpPr>
            <a:spLocks noChangeArrowheads="1"/>
          </p:cNvSpPr>
          <p:nvPr/>
        </p:nvSpPr>
        <p:spPr bwMode="gray">
          <a:xfrm>
            <a:off x="395288" y="2235348"/>
            <a:ext cx="8569325" cy="4270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1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）支付设备价款、装卸费合计为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263 000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元（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260 000+3 000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 </a:t>
            </a: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gray">
          <a:xfrm>
            <a:off x="1042988" y="2604482"/>
            <a:ext cx="6696075" cy="1107996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借：在建工程　　　　　　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263 000</a:t>
            </a:r>
          </a:p>
          <a:p>
            <a:pPr algn="l"/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应交税费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-</a:t>
            </a:r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应交增值税（进）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33 800</a:t>
            </a:r>
          </a:p>
          <a:p>
            <a:pPr algn="l"/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　   贷：银行存款             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296 800</a:t>
            </a:r>
          </a:p>
        </p:txBody>
      </p:sp>
      <p:sp>
        <p:nvSpPr>
          <p:cNvPr id="264199" name="Rectangle 7"/>
          <p:cNvSpPr>
            <a:spLocks noChangeArrowheads="1"/>
          </p:cNvSpPr>
          <p:nvPr/>
        </p:nvSpPr>
        <p:spPr bwMode="gray">
          <a:xfrm>
            <a:off x="395288" y="3737123"/>
            <a:ext cx="8497887" cy="4270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）领用原材料、支付工资等合计为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29 000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元（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24 200+4 800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 </a:t>
            </a:r>
          </a:p>
        </p:txBody>
      </p:sp>
      <p:sp>
        <p:nvSpPr>
          <p:cNvPr id="264200" name="Rectangle 8"/>
          <p:cNvSpPr>
            <a:spLocks noChangeArrowheads="1"/>
          </p:cNvSpPr>
          <p:nvPr/>
        </p:nvSpPr>
        <p:spPr bwMode="gray">
          <a:xfrm>
            <a:off x="755650" y="4107011"/>
            <a:ext cx="7480300" cy="1096962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indent="266700" algn="l"/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借：在建工程     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29 000</a:t>
            </a:r>
          </a:p>
          <a:p>
            <a:pPr indent="266700" algn="l"/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        </a:t>
            </a:r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贷：原材料        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24 200</a:t>
            </a:r>
          </a:p>
          <a:p>
            <a:pPr indent="266700" algn="l"/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               </a:t>
            </a:r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应付职工薪酬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4 800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95288" y="5259536"/>
            <a:ext cx="8424862" cy="4270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3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）安装完后结转成本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292 000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元（</a:t>
            </a:r>
            <a:r>
              <a:rPr lang="en-US" altLang="zh-CN" sz="2200">
                <a:solidFill>
                  <a:srgbClr val="CC0000"/>
                </a:solidFill>
                <a:ea typeface="华文行楷" pitchFamily="2" charset="-122"/>
              </a:rPr>
              <a:t>263 000+29 000</a:t>
            </a:r>
            <a:r>
              <a:rPr lang="zh-CN" altLang="en-US" sz="2200">
                <a:solidFill>
                  <a:srgbClr val="CC0000"/>
                </a:solidFill>
                <a:ea typeface="华文行楷" pitchFamily="2" charset="-122"/>
              </a:rPr>
              <a:t>）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042988" y="5691336"/>
            <a:ext cx="7343775" cy="7620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借：固定资产    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292 000</a:t>
            </a:r>
          </a:p>
          <a:p>
            <a:pPr algn="l"/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200">
                <a:solidFill>
                  <a:schemeClr val="tx1"/>
                </a:solidFill>
                <a:ea typeface="华文行楷" pitchFamily="2" charset="-122"/>
              </a:rPr>
              <a:t>贷：在建工程                    </a:t>
            </a:r>
            <a:r>
              <a:rPr lang="en-US" altLang="zh-CN" sz="2200">
                <a:solidFill>
                  <a:schemeClr val="tx1"/>
                </a:solidFill>
                <a:ea typeface="华文行楷" pitchFamily="2" charset="-122"/>
              </a:rPr>
              <a:t>292 000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4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4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4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64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64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64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64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64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7" grpId="0"/>
      <p:bldP spid="264199" grpId="0"/>
      <p:bldP spid="2642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92" name="Text Box 9"/>
          <p:cNvSpPr txBox="1">
            <a:spLocks noChangeArrowheads="1"/>
          </p:cNvSpPr>
          <p:nvPr/>
        </p:nvSpPr>
        <p:spPr bwMode="auto">
          <a:xfrm>
            <a:off x="899592" y="3934048"/>
            <a:ext cx="295275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应付职工薪酬等</a:t>
            </a:r>
          </a:p>
        </p:txBody>
      </p:sp>
      <p:grpSp>
        <p:nvGrpSpPr>
          <p:cNvPr id="3" name="Group 26"/>
          <p:cNvGrpSpPr/>
          <p:nvPr/>
        </p:nvGrpSpPr>
        <p:grpSpPr>
          <a:xfrm>
            <a:off x="1332979" y="4510311"/>
            <a:ext cx="1800225" cy="1150937"/>
            <a:chOff x="930" y="3249"/>
            <a:chExt cx="1134" cy="725"/>
          </a:xfrm>
        </p:grpSpPr>
        <p:sp>
          <p:nvSpPr>
            <p:cNvPr id="16410" name="Line 10"/>
            <p:cNvSpPr>
              <a:spLocks noChangeShapeType="1"/>
            </p:cNvSpPr>
            <p:nvPr/>
          </p:nvSpPr>
          <p:spPr bwMode="auto">
            <a:xfrm flipV="1">
              <a:off x="930" y="3249"/>
              <a:ext cx="113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  <p:sp>
          <p:nvSpPr>
            <p:cNvPr id="16411" name="Line 11"/>
            <p:cNvSpPr>
              <a:spLocks noChangeShapeType="1"/>
            </p:cNvSpPr>
            <p:nvPr/>
          </p:nvSpPr>
          <p:spPr bwMode="auto">
            <a:xfrm flipH="1">
              <a:off x="1474" y="3249"/>
              <a:ext cx="0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sp>
        <p:nvSpPr>
          <p:cNvPr id="16394" name="Text Box 12"/>
          <p:cNvSpPr txBox="1">
            <a:spLocks noChangeArrowheads="1"/>
          </p:cNvSpPr>
          <p:nvPr/>
        </p:nvSpPr>
        <p:spPr bwMode="auto">
          <a:xfrm>
            <a:off x="3780904" y="2133823"/>
            <a:ext cx="19431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在建工程</a:t>
            </a:r>
          </a:p>
        </p:txBody>
      </p:sp>
      <p:grpSp>
        <p:nvGrpSpPr>
          <p:cNvPr id="4" name="Group 27"/>
          <p:cNvGrpSpPr/>
          <p:nvPr/>
        </p:nvGrpSpPr>
        <p:grpSpPr>
          <a:xfrm>
            <a:off x="3707879" y="2710086"/>
            <a:ext cx="1657350" cy="2735262"/>
            <a:chOff x="2426" y="2115"/>
            <a:chExt cx="1044" cy="1723"/>
          </a:xfrm>
        </p:grpSpPr>
        <p:sp>
          <p:nvSpPr>
            <p:cNvPr id="16408" name="Line 13"/>
            <p:cNvSpPr>
              <a:spLocks noChangeShapeType="1"/>
            </p:cNvSpPr>
            <p:nvPr/>
          </p:nvSpPr>
          <p:spPr bwMode="auto">
            <a:xfrm>
              <a:off x="2426" y="2115"/>
              <a:ext cx="10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  <p:sp>
          <p:nvSpPr>
            <p:cNvPr id="16409" name="Line 14"/>
            <p:cNvSpPr>
              <a:spLocks noChangeShapeType="1"/>
            </p:cNvSpPr>
            <p:nvPr/>
          </p:nvSpPr>
          <p:spPr bwMode="auto">
            <a:xfrm flipH="1">
              <a:off x="2971" y="2115"/>
              <a:ext cx="0" cy="172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sp>
        <p:nvSpPr>
          <p:cNvPr id="16396" name="Text Box 15"/>
          <p:cNvSpPr txBox="1">
            <a:spLocks noChangeArrowheads="1"/>
          </p:cNvSpPr>
          <p:nvPr/>
        </p:nvSpPr>
        <p:spPr bwMode="auto">
          <a:xfrm>
            <a:off x="6300267" y="2133823"/>
            <a:ext cx="165735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固定资产</a:t>
            </a:r>
          </a:p>
        </p:txBody>
      </p:sp>
      <p:grpSp>
        <p:nvGrpSpPr>
          <p:cNvPr id="5" name="Group 28"/>
          <p:cNvGrpSpPr/>
          <p:nvPr/>
        </p:nvGrpSpPr>
        <p:grpSpPr>
          <a:xfrm>
            <a:off x="6300267" y="2710086"/>
            <a:ext cx="1657350" cy="1511300"/>
            <a:chOff x="4059" y="2115"/>
            <a:chExt cx="1044" cy="952"/>
          </a:xfrm>
        </p:grpSpPr>
        <p:sp>
          <p:nvSpPr>
            <p:cNvPr id="16406" name="Line 16"/>
            <p:cNvSpPr>
              <a:spLocks noChangeShapeType="1"/>
            </p:cNvSpPr>
            <p:nvPr/>
          </p:nvSpPr>
          <p:spPr bwMode="auto">
            <a:xfrm flipV="1">
              <a:off x="4059" y="2115"/>
              <a:ext cx="10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  <p:sp>
          <p:nvSpPr>
            <p:cNvPr id="16407" name="Line 17"/>
            <p:cNvSpPr>
              <a:spLocks noChangeShapeType="1"/>
            </p:cNvSpPr>
            <p:nvPr/>
          </p:nvSpPr>
          <p:spPr bwMode="auto">
            <a:xfrm flipH="1">
              <a:off x="4558" y="2115"/>
              <a:ext cx="0" cy="9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972617" y="2133823"/>
            <a:ext cx="2303462" cy="1727200"/>
            <a:chOff x="972617" y="2133823"/>
            <a:chExt cx="2303462" cy="1727200"/>
          </a:xfrm>
        </p:grpSpPr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1332979" y="2133823"/>
              <a:ext cx="1943100" cy="51911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>
                  <a:solidFill>
                    <a:srgbClr val="C00000"/>
                  </a:solidFill>
                  <a:latin typeface="华文行楷" pitchFamily="2" charset="-122"/>
                  <a:ea typeface="华文行楷" pitchFamily="2" charset="-122"/>
                </a:rPr>
                <a:t>工程物资</a:t>
              </a:r>
            </a:p>
          </p:txBody>
        </p:sp>
        <p:grpSp>
          <p:nvGrpSpPr>
            <p:cNvPr id="2" name="Group 25"/>
            <p:cNvGrpSpPr/>
            <p:nvPr/>
          </p:nvGrpSpPr>
          <p:grpSpPr>
            <a:xfrm>
              <a:off x="1332979" y="2710086"/>
              <a:ext cx="1800225" cy="1150937"/>
              <a:chOff x="930" y="2115"/>
              <a:chExt cx="1134" cy="725"/>
            </a:xfrm>
          </p:grpSpPr>
          <p:sp>
            <p:nvSpPr>
              <p:cNvPr id="16412" name="Line 7"/>
              <p:cNvSpPr>
                <a:spLocks noChangeShapeType="1"/>
              </p:cNvSpPr>
              <p:nvPr/>
            </p:nvSpPr>
            <p:spPr bwMode="auto">
              <a:xfrm flipV="1">
                <a:off x="930" y="2115"/>
                <a:ext cx="113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  <a:latin typeface="华文行楷" pitchFamily="2" charset="-122"/>
                  <a:ea typeface="华文行楷" pitchFamily="2" charset="-122"/>
                </a:endParaRPr>
              </a:p>
            </p:txBody>
          </p:sp>
          <p:sp>
            <p:nvSpPr>
              <p:cNvPr id="16413" name="Line 8"/>
              <p:cNvSpPr>
                <a:spLocks noChangeShapeType="1"/>
              </p:cNvSpPr>
              <p:nvPr/>
            </p:nvSpPr>
            <p:spPr bwMode="auto">
              <a:xfrm flipH="1">
                <a:off x="1474" y="2115"/>
                <a:ext cx="0" cy="7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  <a:latin typeface="华文行楷" pitchFamily="2" charset="-122"/>
                  <a:ea typeface="华文行楷" pitchFamily="2" charset="-122"/>
                </a:endParaRPr>
              </a:p>
            </p:txBody>
          </p:sp>
        </p:grpSp>
        <p:sp>
          <p:nvSpPr>
            <p:cNvPr id="16398" name="Text Box 18"/>
            <p:cNvSpPr txBox="1">
              <a:spLocks noChangeArrowheads="1"/>
            </p:cNvSpPr>
            <p:nvPr/>
          </p:nvSpPr>
          <p:spPr bwMode="auto">
            <a:xfrm>
              <a:off x="972617" y="2781523"/>
              <a:ext cx="1223962" cy="51911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>
                  <a:solidFill>
                    <a:srgbClr val="000099"/>
                  </a:solidFill>
                  <a:latin typeface="华文行楷" pitchFamily="2" charset="-122"/>
                  <a:ea typeface="华文行楷" pitchFamily="2" charset="-122"/>
                  <a:sym typeface="Wingdings 2" pitchFamily="18" charset="2"/>
                </a:rPr>
                <a:t></a:t>
              </a:r>
              <a:r>
                <a:rPr lang="zh-CN" altLang="en-US" sz="2800">
                  <a:solidFill>
                    <a:srgbClr val="000099"/>
                  </a:solidFill>
                  <a:latin typeface="华文行楷" pitchFamily="2" charset="-122"/>
                  <a:ea typeface="华文行楷" pitchFamily="2" charset="-122"/>
                </a:rPr>
                <a:t>购入</a:t>
              </a:r>
            </a:p>
          </p:txBody>
        </p:sp>
      </p:grpSp>
      <p:sp>
        <p:nvSpPr>
          <p:cNvPr id="16399" name="Text Box 19"/>
          <p:cNvSpPr txBox="1">
            <a:spLocks noChangeArrowheads="1"/>
          </p:cNvSpPr>
          <p:nvPr/>
        </p:nvSpPr>
        <p:spPr bwMode="auto">
          <a:xfrm>
            <a:off x="2196579" y="2781523"/>
            <a:ext cx="12954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  <a:sym typeface="Wingdings" pitchFamily="2" charset="2"/>
              </a:rPr>
              <a:t></a:t>
            </a: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领用</a:t>
            </a:r>
          </a:p>
        </p:txBody>
      </p:sp>
      <p:sp>
        <p:nvSpPr>
          <p:cNvPr id="16400" name="Line 20"/>
          <p:cNvSpPr>
            <a:spLocks noChangeShapeType="1"/>
          </p:cNvSpPr>
          <p:nvPr/>
        </p:nvSpPr>
        <p:spPr bwMode="auto">
          <a:xfrm>
            <a:off x="3491979" y="2997423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6401" name="Text Box 21"/>
          <p:cNvSpPr txBox="1">
            <a:spLocks noChangeArrowheads="1"/>
          </p:cNvSpPr>
          <p:nvPr/>
        </p:nvSpPr>
        <p:spPr bwMode="auto">
          <a:xfrm>
            <a:off x="2052117" y="4581748"/>
            <a:ext cx="24479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  <a:sym typeface="Wingdings" pitchFamily="2" charset="2"/>
              </a:rPr>
              <a:t> </a:t>
            </a: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工资等</a:t>
            </a:r>
          </a:p>
        </p:txBody>
      </p:sp>
      <p:sp>
        <p:nvSpPr>
          <p:cNvPr id="16402" name="Line 22"/>
          <p:cNvSpPr>
            <a:spLocks noChangeShapeType="1"/>
          </p:cNvSpPr>
          <p:nvPr/>
        </p:nvSpPr>
        <p:spPr bwMode="auto">
          <a:xfrm>
            <a:off x="3349104" y="5158011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6403" name="Text Box 23"/>
          <p:cNvSpPr txBox="1">
            <a:spLocks noChangeArrowheads="1"/>
          </p:cNvSpPr>
          <p:nvPr/>
        </p:nvSpPr>
        <p:spPr bwMode="auto">
          <a:xfrm>
            <a:off x="4573067" y="2781523"/>
            <a:ext cx="12954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  <a:sym typeface="Wingdings" pitchFamily="2" charset="2"/>
              </a:rPr>
              <a:t></a:t>
            </a:r>
            <a:r>
              <a:rPr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完工</a:t>
            </a:r>
          </a:p>
        </p:txBody>
      </p:sp>
      <p:sp>
        <p:nvSpPr>
          <p:cNvPr id="16404" name="Line 24"/>
          <p:cNvSpPr>
            <a:spLocks noChangeShapeType="1"/>
          </p:cNvSpPr>
          <p:nvPr/>
        </p:nvSpPr>
        <p:spPr bwMode="auto">
          <a:xfrm>
            <a:off x="5868467" y="2997423"/>
            <a:ext cx="7937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6405" name="Text Box 31"/>
          <p:cNvSpPr txBox="1">
            <a:spLocks noChangeArrowheads="1"/>
          </p:cNvSpPr>
          <p:nvPr/>
        </p:nvSpPr>
        <p:spPr bwMode="auto">
          <a:xfrm>
            <a:off x="4788967" y="3284761"/>
            <a:ext cx="2087562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（工程成本）</a:t>
            </a:r>
          </a:p>
        </p:txBody>
      </p:sp>
      <p:sp>
        <p:nvSpPr>
          <p:cNvPr id="31" name="AutoShape 10"/>
          <p:cNvSpPr>
            <a:spLocks noChangeArrowheads="1"/>
          </p:cNvSpPr>
          <p:nvPr/>
        </p:nvSpPr>
        <p:spPr bwMode="gray">
          <a:xfrm>
            <a:off x="1171699" y="663451"/>
            <a:ext cx="7072709" cy="7191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5400000" scaled="1"/>
          </a:gradFill>
          <a:ln w="12700" algn="ctr">
            <a:solidFill>
              <a:schemeClr val="bg1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AutoShape 11"/>
          <p:cNvSpPr>
            <a:spLocks noChangeArrowheads="1"/>
          </p:cNvSpPr>
          <p:nvPr/>
        </p:nvSpPr>
        <p:spPr bwMode="gray">
          <a:xfrm>
            <a:off x="666875" y="548680"/>
            <a:ext cx="1096814" cy="864096"/>
          </a:xfrm>
          <a:prstGeom prst="diamond">
            <a:avLst/>
          </a:pr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5400000" scaled="1"/>
          </a:gradFill>
          <a:ln w="25400" algn="ctr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Text Box 12"/>
          <p:cNvSpPr txBox="1">
            <a:spLocks noChangeArrowheads="1"/>
          </p:cNvSpPr>
          <p:nvPr/>
        </p:nvSpPr>
        <p:spPr bwMode="gray">
          <a:xfrm>
            <a:off x="1331641" y="764704"/>
            <a:ext cx="4320479" cy="519113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 anchorCtr="1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华文行楷" pitchFamily="2" charset="-122"/>
                <a:ea typeface="华文行楷" pitchFamily="2" charset="-122"/>
              </a:rPr>
              <a:t>自行建造的固定资产</a:t>
            </a:r>
          </a:p>
        </p:txBody>
      </p:sp>
      <p:sp>
        <p:nvSpPr>
          <p:cNvPr id="34" name="Text Box 13"/>
          <p:cNvSpPr txBox="1">
            <a:spLocks noChangeArrowheads="1"/>
          </p:cNvSpPr>
          <p:nvPr/>
        </p:nvSpPr>
        <p:spPr bwMode="gray">
          <a:xfrm>
            <a:off x="971601" y="764703"/>
            <a:ext cx="426857" cy="46166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 anchorCtr="1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  <a:ea typeface="华文行楷" pitchFamily="2" charset="-122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2" grpId="0"/>
      <p:bldP spid="16394" grpId="0"/>
      <p:bldP spid="16396" grpId="0"/>
      <p:bldP spid="16399" grpId="0"/>
      <p:bldP spid="16400" grpId="0"/>
      <p:bldP spid="16401" grpId="0"/>
      <p:bldP spid="16402" grpId="0"/>
      <p:bldP spid="16403" grpId="0"/>
      <p:bldP spid="16404" grpId="0"/>
      <p:bldP spid="1640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313623"/>
            <a:ext cx="8424862" cy="5555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购入工程物资时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755576" y="4867067"/>
            <a:ext cx="7776864" cy="1514261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借：工程物资                        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323 500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应交税费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—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应交增值税（进项税额）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41 600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贷：银行存款                 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365 100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4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4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4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4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64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64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64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20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452253"/>
            <a:ext cx="8424862" cy="56630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工程领用工程物资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187624" y="5100762"/>
            <a:ext cx="7199759" cy="104028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借：在建工程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323 500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贷：工程物资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323 500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457639"/>
            <a:ext cx="8424862" cy="5555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工程领用本企业自制产品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187624" y="5100762"/>
            <a:ext cx="7199759" cy="104028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借：在建工程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2 400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贷：库存商品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2 400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359718"/>
            <a:ext cx="8424862" cy="56630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应付自建工程人员工资，以及辅助生产车间费用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187624" y="4869160"/>
            <a:ext cx="7199759" cy="150348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借：在建工程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152 000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贷：应付职工薪酬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118 000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生产成本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34 000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64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437112"/>
            <a:ext cx="8424862" cy="5555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工程完工，退回剩余物资，作为原材料入库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403648" y="5079798"/>
            <a:ext cx="6983735" cy="104028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借：原材料  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8 000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贷：在建工程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8 000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6" name="Rectangle 4"/>
          <p:cNvSpPr>
            <a:spLocks noChangeArrowheads="1"/>
          </p:cNvSpPr>
          <p:nvPr/>
        </p:nvSpPr>
        <p:spPr bwMode="gray">
          <a:xfrm>
            <a:off x="323528" y="404664"/>
            <a:ext cx="8496944" cy="387336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【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例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3】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甲企业自行建造一生产车间生产流水线： 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购入为工程准备的物资一批，买价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320 000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元，增值税额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41 600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元，运杂费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3 500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元，以银行存款支付；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由于工程需要，工程领用全部工程物资；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并领用本企业生产的电机一台，生产成本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2 400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FF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应付自建工程人员工资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118 000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元，辅助生产车间为工程提供水、电、运输劳务等费用</a:t>
            </a:r>
            <a:r>
              <a:rPr lang="en-US" altLang="zh-CN" sz="2800">
                <a:solidFill>
                  <a:srgbClr val="000099"/>
                </a:solidFill>
                <a:ea typeface="华文行楷" pitchFamily="2" charset="-122"/>
              </a:rPr>
              <a:t>34 000</a:t>
            </a:r>
            <a:r>
              <a:rPr lang="zh-CN" altLang="en-US" sz="2800">
                <a:solidFill>
                  <a:srgbClr val="000099"/>
                </a:solidFill>
                <a:ea typeface="华文行楷" pitchFamily="2" charset="-122"/>
              </a:rPr>
              <a:t>元；</a:t>
            </a:r>
            <a:endParaRPr lang="en-US" altLang="zh-CN" sz="2800">
              <a:solidFill>
                <a:srgbClr val="000099"/>
              </a:solidFill>
              <a:ea typeface="华文行楷" pitchFamily="2" charset="-122"/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5.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工程已完工，退回剩余物资</a:t>
            </a:r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8 000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元作为原材料入库。 </a:t>
            </a:r>
          </a:p>
        </p:txBody>
      </p:sp>
      <p:sp>
        <p:nvSpPr>
          <p:cNvPr id="264201" name="Rectangle 9"/>
          <p:cNvSpPr>
            <a:spLocks noChangeArrowheads="1"/>
          </p:cNvSpPr>
          <p:nvPr/>
        </p:nvSpPr>
        <p:spPr bwMode="gray">
          <a:xfrm>
            <a:off x="323528" y="4431726"/>
            <a:ext cx="8424862" cy="56630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10000"/>
              </a:lnSpc>
            </a:pPr>
            <a:r>
              <a:rPr lang="en-US" altLang="zh-CN" sz="2800">
                <a:solidFill>
                  <a:srgbClr val="CC0000"/>
                </a:solidFill>
                <a:ea typeface="华文行楷" pitchFamily="2" charset="-122"/>
              </a:rPr>
              <a:t>6.</a:t>
            </a:r>
            <a:r>
              <a:rPr lang="zh-CN" altLang="en-US" sz="2800">
                <a:solidFill>
                  <a:srgbClr val="CC0000"/>
                </a:solidFill>
                <a:ea typeface="华文行楷" pitchFamily="2" charset="-122"/>
              </a:rPr>
              <a:t>生产流水线达到可使用状态</a:t>
            </a:r>
          </a:p>
        </p:txBody>
      </p:sp>
      <p:sp>
        <p:nvSpPr>
          <p:cNvPr id="264202" name="Rectangle 10"/>
          <p:cNvSpPr>
            <a:spLocks noChangeArrowheads="1"/>
          </p:cNvSpPr>
          <p:nvPr/>
        </p:nvSpPr>
        <p:spPr bwMode="gray">
          <a:xfrm>
            <a:off x="1403648" y="5079798"/>
            <a:ext cx="6983735" cy="104028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借：固定资产  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469 900</a:t>
            </a: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ea typeface="华文行楷" pitchFamily="2" charset="-122"/>
              </a:rPr>
              <a:t>贷：在建工程                    </a:t>
            </a:r>
            <a:r>
              <a:rPr lang="en-US" altLang="zh-CN" sz="2800">
                <a:solidFill>
                  <a:schemeClr val="tx1"/>
                </a:solidFill>
                <a:ea typeface="华文行楷" pitchFamily="2" charset="-122"/>
              </a:rPr>
              <a:t>469 900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4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64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9388" y="908050"/>
            <a:ext cx="7162800" cy="5715000"/>
          </a:xfrm>
        </p:spPr>
        <p:txBody>
          <a:bodyPr/>
          <a:lstStyle/>
          <a:p>
            <a:endParaRPr lang="zh-CN" altLang="en-US">
              <a:latin typeface="华文行楷" pitchFamily="2" charset="-122"/>
              <a:ea typeface="华文行楷" pitchFamily="2" charset="-122"/>
            </a:endParaRPr>
          </a:p>
          <a:p>
            <a:endParaRPr lang="zh-CN" altLang="en-US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263172" name="Cloud"/>
          <p:cNvSpPr>
            <a:spLocks noChangeAspect="1" noEditPoints="1" noChangeArrowheads="1"/>
          </p:cNvSpPr>
          <p:nvPr/>
        </p:nvSpPr>
        <p:spPr bwMode="auto">
          <a:xfrm>
            <a:off x="2339975" y="1051794"/>
            <a:ext cx="6408738" cy="2232025"/>
          </a:xfrm>
          <a:custGeom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33CCCC"/>
              </a:gs>
              <a:gs pos="50000">
                <a:srgbClr val="FFFFFF"/>
              </a:gs>
              <a:gs pos="100000">
                <a:srgbClr val="33CCCC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 anchor="ctr" anchorCtr="1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借：固定资产（双方协商价）</a:t>
            </a:r>
          </a:p>
          <a:p>
            <a:pPr algn="l"/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        贷：实收资本</a:t>
            </a:r>
          </a:p>
        </p:txBody>
      </p:sp>
      <p:sp>
        <p:nvSpPr>
          <p:cNvPr id="263173" name="Line 5"/>
          <p:cNvSpPr>
            <a:spLocks noChangeShapeType="1"/>
          </p:cNvSpPr>
          <p:nvPr/>
        </p:nvSpPr>
        <p:spPr bwMode="gray">
          <a:xfrm>
            <a:off x="684213" y="2348781"/>
            <a:ext cx="1657350" cy="0"/>
          </a:xfrm>
          <a:prstGeom prst="line">
            <a:avLst/>
          </a:prstGeom>
          <a:noFill/>
          <a:ln w="85725" cmpd="tri">
            <a:pattFill prst="narHorz">
              <a:fgClr>
                <a:srgbClr val="33CCCC"/>
              </a:fgClr>
              <a:bgClr>
                <a:srgbClr val="FFFFFF"/>
              </a:bgClr>
            </a:pattFill>
            <a:round/>
            <a:tailEnd type="triangle" w="med" len="med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186" name="Group 18"/>
          <p:cNvGrpSpPr/>
          <p:nvPr/>
        </p:nvGrpSpPr>
        <p:grpSpPr>
          <a:xfrm>
            <a:off x="323850" y="332656"/>
            <a:ext cx="6534150" cy="657225"/>
            <a:chOff x="261" y="476"/>
            <a:chExt cx="4116" cy="414"/>
          </a:xfrm>
        </p:grpSpPr>
        <p:sp>
          <p:nvSpPr>
            <p:cNvPr id="263175" name="AutoShape 7"/>
            <p:cNvSpPr>
              <a:spLocks noChangeArrowheads="1"/>
            </p:cNvSpPr>
            <p:nvPr/>
          </p:nvSpPr>
          <p:spPr bwMode="gray">
            <a:xfrm>
              <a:off x="374" y="511"/>
              <a:ext cx="4003" cy="379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tint val="21176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3176" name="AutoShape 8"/>
            <p:cNvSpPr>
              <a:spLocks noChangeArrowheads="1"/>
            </p:cNvSpPr>
            <p:nvPr/>
          </p:nvSpPr>
          <p:spPr bwMode="gray">
            <a:xfrm>
              <a:off x="261" y="476"/>
              <a:ext cx="635" cy="409"/>
            </a:xfrm>
            <a:prstGeom prst="diamond">
              <a:avLst/>
            </a:prstGeom>
            <a:solidFill>
              <a:schemeClr val="hlink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3178" name="Text Box 10"/>
            <p:cNvSpPr txBox="1">
              <a:spLocks noChangeArrowheads="1"/>
            </p:cNvSpPr>
            <p:nvPr/>
          </p:nvSpPr>
          <p:spPr bwMode="gray">
            <a:xfrm>
              <a:off x="930" y="543"/>
              <a:ext cx="2821" cy="327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latin typeface="华文行楷" pitchFamily="2" charset="-122"/>
                  <a:ea typeface="华文行楷" pitchFamily="2" charset="-122"/>
                </a:rPr>
                <a:t>接受投资者投入的固定资产</a:t>
              </a:r>
            </a:p>
          </p:txBody>
        </p:sp>
        <p:sp>
          <p:nvSpPr>
            <p:cNvPr id="263179" name="Text Box 11"/>
            <p:cNvSpPr txBox="1">
              <a:spLocks noChangeArrowheads="1"/>
            </p:cNvSpPr>
            <p:nvPr/>
          </p:nvSpPr>
          <p:spPr bwMode="gray">
            <a:xfrm>
              <a:off x="457" y="559"/>
              <a:ext cx="223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tx1"/>
                  </a:solidFill>
                  <a:ea typeface="华文行楷" pitchFamily="2" charset="-122"/>
                </a:rPr>
                <a:t>4</a:t>
              </a:r>
            </a:p>
          </p:txBody>
        </p:sp>
      </p:grpSp>
      <p:sp>
        <p:nvSpPr>
          <p:cNvPr id="263180" name="Cloud"/>
          <p:cNvSpPr>
            <a:spLocks noChangeAspect="1" noEditPoints="1" noChangeArrowheads="1"/>
          </p:cNvSpPr>
          <p:nvPr/>
        </p:nvSpPr>
        <p:spPr bwMode="auto">
          <a:xfrm>
            <a:off x="2268538" y="4220444"/>
            <a:ext cx="6408737" cy="2232025"/>
          </a:xfrm>
          <a:custGeom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008000"/>
              </a:gs>
              <a:gs pos="50000">
                <a:srgbClr val="008000">
                  <a:gamma/>
                  <a:tint val="13725"/>
                  <a:invGamma/>
                </a:srgbClr>
              </a:gs>
              <a:gs pos="100000">
                <a:srgbClr val="008000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 anchor="ctr" anchorCtr="1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借：固定资产（评估价值）</a:t>
            </a:r>
          </a:p>
          <a:p>
            <a:pPr algn="l"/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          贷：营业外收入</a:t>
            </a:r>
          </a:p>
        </p:txBody>
      </p:sp>
      <p:sp>
        <p:nvSpPr>
          <p:cNvPr id="263181" name="Line 13"/>
          <p:cNvSpPr>
            <a:spLocks noChangeShapeType="1"/>
          </p:cNvSpPr>
          <p:nvPr/>
        </p:nvSpPr>
        <p:spPr bwMode="gray">
          <a:xfrm>
            <a:off x="755650" y="5588869"/>
            <a:ext cx="1657350" cy="0"/>
          </a:xfrm>
          <a:prstGeom prst="line">
            <a:avLst/>
          </a:prstGeom>
          <a:noFill/>
          <a:ln w="117475" cmpd="tri">
            <a:solidFill>
              <a:srgbClr val="008000"/>
            </a:solidFill>
            <a:round/>
            <a:tailEnd type="triangle" w="med" len="med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187" name="Group 19"/>
          <p:cNvGrpSpPr/>
          <p:nvPr/>
        </p:nvGrpSpPr>
        <p:grpSpPr>
          <a:xfrm>
            <a:off x="468313" y="3428281"/>
            <a:ext cx="6534150" cy="657225"/>
            <a:chOff x="216" y="2064"/>
            <a:chExt cx="4116" cy="414"/>
          </a:xfrm>
        </p:grpSpPr>
        <p:sp>
          <p:nvSpPr>
            <p:cNvPr id="263182" name="AutoShape 14"/>
            <p:cNvSpPr>
              <a:spLocks noChangeArrowheads="1"/>
            </p:cNvSpPr>
            <p:nvPr/>
          </p:nvSpPr>
          <p:spPr bwMode="gray">
            <a:xfrm>
              <a:off x="329" y="2099"/>
              <a:ext cx="4003" cy="379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008000"/>
                </a:gs>
                <a:gs pos="50000">
                  <a:srgbClr val="008000">
                    <a:gamma/>
                    <a:tint val="25098"/>
                    <a:invGamma/>
                  </a:srgbClr>
                </a:gs>
                <a:gs pos="100000">
                  <a:srgbClr val="008000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3183" name="AutoShape 15"/>
            <p:cNvSpPr>
              <a:spLocks noChangeArrowheads="1"/>
            </p:cNvSpPr>
            <p:nvPr/>
          </p:nvSpPr>
          <p:spPr bwMode="gray">
            <a:xfrm>
              <a:off x="216" y="2064"/>
              <a:ext cx="635" cy="409"/>
            </a:xfrm>
            <a:prstGeom prst="diamond">
              <a:avLst/>
            </a:prstGeom>
            <a:gradFill rotWithShape="1">
              <a:gsLst>
                <a:gs pos="0">
                  <a:srgbClr val="008000"/>
                </a:gs>
                <a:gs pos="50000">
                  <a:srgbClr val="008000">
                    <a:gamma/>
                    <a:tint val="53725"/>
                    <a:invGamma/>
                  </a:srgbClr>
                </a:gs>
                <a:gs pos="100000">
                  <a:srgbClr val="008000"/>
                </a:gs>
              </a:gsLst>
              <a:lin ang="5400000" scaled="1"/>
            </a:gra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3184" name="Text Box 16"/>
            <p:cNvSpPr txBox="1">
              <a:spLocks noChangeArrowheads="1"/>
            </p:cNvSpPr>
            <p:nvPr/>
          </p:nvSpPr>
          <p:spPr bwMode="gray">
            <a:xfrm>
              <a:off x="885" y="2131"/>
              <a:ext cx="2821" cy="327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800">
                  <a:latin typeface="华文行楷" pitchFamily="2" charset="-122"/>
                  <a:ea typeface="华文行楷" pitchFamily="2" charset="-122"/>
                </a:rPr>
                <a:t>接受捐赠的固定资产</a:t>
              </a:r>
            </a:p>
          </p:txBody>
        </p:sp>
        <p:sp>
          <p:nvSpPr>
            <p:cNvPr id="263185" name="Text Box 17"/>
            <p:cNvSpPr txBox="1">
              <a:spLocks noChangeArrowheads="1"/>
            </p:cNvSpPr>
            <p:nvPr/>
          </p:nvSpPr>
          <p:spPr bwMode="gray">
            <a:xfrm>
              <a:off x="412" y="2147"/>
              <a:ext cx="223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tx1"/>
                  </a:solidFill>
                  <a:ea typeface="华文行楷" pitchFamily="2" charset="-122"/>
                </a:rPr>
                <a:t>5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3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3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3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3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3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3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2" grpId="0"/>
      <p:bldP spid="263173" grpId="0"/>
      <p:bldP spid="263180" grpId="0"/>
      <p:bldP spid="2631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258" name="Picture 2" descr="woman_leading_meeting_hg_clr">
            <a:hlinkClick r:id="rId3" action="ppaction://hlinksldjump?num=3"/>
          </p:cNvPr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739063" y="4581525"/>
            <a:ext cx="1404937" cy="2276475"/>
          </a:xfrm>
          <a:prstGeom prst="rect">
            <a:avLst/>
          </a:prstGeom>
          <a:noFill/>
        </p:spPr>
      </p:pic>
      <p:sp>
        <p:nvSpPr>
          <p:cNvPr id="224259" name="Text Box 3"/>
          <p:cNvSpPr txBox="1">
            <a:spLocks noChangeArrowheads="1"/>
          </p:cNvSpPr>
          <p:nvPr/>
        </p:nvSpPr>
        <p:spPr bwMode="gray">
          <a:xfrm>
            <a:off x="7670800" y="2006600"/>
            <a:ext cx="274638" cy="3048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400">
                <a:solidFill>
                  <a:srgbClr val="FFFFFF"/>
                </a:solidFill>
                <a:latin typeface="华文行楷" pitchFamily="2" charset="-122"/>
                <a:ea typeface="华文行楷" pitchFamily="2" charset="-122"/>
              </a:rPr>
              <a:t>3</a:t>
            </a:r>
          </a:p>
        </p:txBody>
      </p:sp>
      <p:sp>
        <p:nvSpPr>
          <p:cNvPr id="224260" name="AutoShape 4"/>
          <p:cNvSpPr>
            <a:spLocks noChangeArrowheads="1"/>
          </p:cNvSpPr>
          <p:nvPr/>
        </p:nvSpPr>
        <p:spPr bwMode="auto">
          <a:xfrm flipH="1">
            <a:off x="250825" y="476250"/>
            <a:ext cx="7921625" cy="5761038"/>
          </a:xfrm>
          <a:prstGeom prst="cloudCallout">
            <a:avLst>
              <a:gd name="adj1" fmla="val -45093"/>
              <a:gd name="adj2" fmla="val 44681"/>
            </a:avLst>
          </a:prstGeom>
          <a:gradFill rotWithShape="1">
            <a:gsLst>
              <a:gs pos="0">
                <a:srgbClr val="99CC00"/>
              </a:gs>
              <a:gs pos="50000">
                <a:schemeClr val="bg1"/>
              </a:gs>
              <a:gs pos="100000">
                <a:srgbClr val="99CC00"/>
              </a:gs>
            </a:gsLst>
            <a:lin ang="5400000" scaled="1"/>
          </a:gradFill>
          <a:ln w="9525">
            <a:noFill/>
            <a:round/>
          </a:ln>
          <a:effectLst/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algn="l" eaLnBrk="1" hangingPunct="1">
              <a:lnSpc>
                <a:spcPct val="90000"/>
              </a:lnSpc>
            </a:pPr>
            <a:r>
              <a:rPr lang="zh-CN" altLang="en-US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              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取得了固定资产之后，将固定资产投入使用，在使用固定资产的过程中，固定资产虽然</a:t>
            </a:r>
            <a:r>
              <a:rPr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形态没有变化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，但是它在使用的过程中变旧，</a:t>
            </a:r>
            <a:r>
              <a:rPr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性能降低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。虽然这种损耗并没有实际发生支出，但是企业必须根据权责发生制的要求，将这种损耗转移到企业的成本费用中去，这就是</a:t>
            </a:r>
            <a:r>
              <a:rPr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折旧</a:t>
            </a:r>
            <a:r>
              <a:rPr lang="zh-CN" altLang="en-US" sz="28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24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60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306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30560"/>
            <a:ext cx="8991600" cy="766192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第三节 固定资产折旧</a:t>
            </a: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gray">
          <a:xfrm>
            <a:off x="5376143" y="3314228"/>
            <a:ext cx="268288" cy="4572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00099"/>
                </a:solidFill>
              </a:rPr>
              <a:t> </a:t>
            </a:r>
          </a:p>
        </p:txBody>
      </p:sp>
      <p:sp>
        <p:nvSpPr>
          <p:cNvPr id="226312" name="Rectangle 8"/>
          <p:cNvSpPr>
            <a:spLocks noChangeArrowheads="1"/>
          </p:cNvSpPr>
          <p:nvPr/>
        </p:nvSpPr>
        <p:spPr bwMode="gray">
          <a:xfrm>
            <a:off x="2556743" y="1742603"/>
            <a:ext cx="4751388" cy="5794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折旧的概念</a:t>
            </a:r>
            <a:endParaRPr lang="zh-CN" altLang="en-US" sz="3200">
              <a:solidFill>
                <a:srgbClr val="000099"/>
              </a:solidFill>
            </a:endParaRPr>
          </a:p>
        </p:txBody>
      </p:sp>
      <p:pic>
        <p:nvPicPr>
          <p:cNvPr id="226314" name="Picture 10" descr="j029323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709268" y="4550891"/>
            <a:ext cx="1116013" cy="822325"/>
          </a:xfrm>
          <a:prstGeom prst="rect">
            <a:avLst/>
          </a:prstGeom>
          <a:noFill/>
        </p:spPr>
      </p:pic>
      <p:pic>
        <p:nvPicPr>
          <p:cNvPr id="226315" name="Picture 11" descr="j029323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475656" y="1669578"/>
            <a:ext cx="1116012" cy="822325"/>
          </a:xfrm>
          <a:prstGeom prst="rect">
            <a:avLst/>
          </a:prstGeom>
          <a:noFill/>
        </p:spPr>
      </p:pic>
      <p:pic>
        <p:nvPicPr>
          <p:cNvPr id="226316" name="Picture 12" descr="j029323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124943" y="2606203"/>
            <a:ext cx="1116013" cy="822325"/>
          </a:xfrm>
          <a:prstGeom prst="rect">
            <a:avLst/>
          </a:prstGeom>
          <a:noFill/>
        </p:spPr>
      </p:pic>
      <p:pic>
        <p:nvPicPr>
          <p:cNvPr id="226317" name="Picture 13" descr="j029323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845668" y="3614266"/>
            <a:ext cx="1116013" cy="822325"/>
          </a:xfrm>
          <a:prstGeom prst="rect">
            <a:avLst/>
          </a:prstGeom>
          <a:noFill/>
        </p:spPr>
      </p:pic>
      <p:sp>
        <p:nvSpPr>
          <p:cNvPr id="226318" name="Rectangle 14"/>
          <p:cNvSpPr>
            <a:spLocks noChangeArrowheads="1"/>
          </p:cNvSpPr>
          <p:nvPr/>
        </p:nvSpPr>
        <p:spPr bwMode="gray">
          <a:xfrm>
            <a:off x="3780706" y="3713659"/>
            <a:ext cx="2447925" cy="5794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折旧的方法</a:t>
            </a:r>
          </a:p>
        </p:txBody>
      </p:sp>
      <p:sp>
        <p:nvSpPr>
          <p:cNvPr id="226319" name="Rectangle 15"/>
          <p:cNvSpPr>
            <a:spLocks noChangeArrowheads="1"/>
          </p:cNvSpPr>
          <p:nvPr/>
        </p:nvSpPr>
        <p:spPr bwMode="gray">
          <a:xfrm>
            <a:off x="4788768" y="4695353"/>
            <a:ext cx="3028950" cy="5794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折旧的账务处理</a:t>
            </a:r>
          </a:p>
        </p:txBody>
      </p:sp>
      <p:sp>
        <p:nvSpPr>
          <p:cNvPr id="226320" name="Rectangle 16"/>
          <p:cNvSpPr>
            <a:spLocks noChangeArrowheads="1"/>
          </p:cNvSpPr>
          <p:nvPr/>
        </p:nvSpPr>
        <p:spPr bwMode="gray">
          <a:xfrm>
            <a:off x="3203848" y="2750666"/>
            <a:ext cx="2216150" cy="57943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ea typeface="华文行楷" pitchFamily="2" charset="-122"/>
              </a:rPr>
              <a:t>折旧的范围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30560"/>
            <a:ext cx="8991600" cy="694184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一、折旧的概念</a:t>
            </a:r>
          </a:p>
        </p:txBody>
      </p:sp>
      <p:pic>
        <p:nvPicPr>
          <p:cNvPr id="227332" name="Picture 4" descr="woman_leading_meeting_hg_clr">
            <a:hlinkClick r:id="rId3" action="ppaction://hlinksldjump?num=3"/>
          </p:cNvPr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027988" y="5300663"/>
            <a:ext cx="1116012" cy="1341437"/>
          </a:xfrm>
          <a:prstGeom prst="rect">
            <a:avLst/>
          </a:prstGeom>
          <a:noFill/>
        </p:spPr>
      </p:pic>
      <p:sp>
        <p:nvSpPr>
          <p:cNvPr id="227338" name="Rectangle 10"/>
          <p:cNvSpPr>
            <a:spLocks noChangeArrowheads="1"/>
          </p:cNvSpPr>
          <p:nvPr/>
        </p:nvSpPr>
        <p:spPr bwMode="gray">
          <a:xfrm>
            <a:off x="900113" y="1268413"/>
            <a:ext cx="7704137" cy="1373187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kumimoji="1"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        固定资产折旧是指在固定资产使用寿命内，按照确定的方法对</a:t>
            </a:r>
            <a:r>
              <a:rPr kumimoji="1"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应计折旧额（原值</a:t>
            </a:r>
            <a:r>
              <a:rPr kumimoji="1" lang="en-US" altLang="zh-CN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-</a:t>
            </a:r>
            <a:r>
              <a:rPr kumimoji="1" lang="zh-CN" altLang="en-US" sz="28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残值）</a:t>
            </a:r>
            <a:r>
              <a:rPr kumimoji="1" lang="zh-CN" altLang="en-US" sz="2800">
                <a:solidFill>
                  <a:srgbClr val="000099"/>
                </a:solidFill>
                <a:latin typeface="华文行楷" pitchFamily="2" charset="-122"/>
                <a:ea typeface="华文行楷" pitchFamily="2" charset="-122"/>
              </a:rPr>
              <a:t>进行系统分摊。</a:t>
            </a:r>
          </a:p>
        </p:txBody>
      </p:sp>
      <p:sp>
        <p:nvSpPr>
          <p:cNvPr id="227339" name="Rectangle 11"/>
          <p:cNvSpPr>
            <a:spLocks noChangeArrowheads="1"/>
          </p:cNvSpPr>
          <p:nvPr/>
        </p:nvSpPr>
        <p:spPr bwMode="gray">
          <a:xfrm>
            <a:off x="971550" y="2636838"/>
            <a:ext cx="4572000" cy="2227262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36600"/>
                </a:solidFill>
                <a:ea typeface="华文行楷" pitchFamily="2" charset="-122"/>
              </a:rPr>
              <a:t>影响折旧金额的因素有：</a:t>
            </a:r>
          </a:p>
          <a:p>
            <a:pPr algn="l"/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1.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固定资产的原值</a:t>
            </a:r>
          </a:p>
          <a:p>
            <a:pPr algn="l"/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2.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固定资产的残值</a:t>
            </a:r>
          </a:p>
          <a:p>
            <a:pPr algn="l"/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3.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固定资产的使用年限</a:t>
            </a:r>
          </a:p>
          <a:p>
            <a:pPr algn="l"/>
            <a:r>
              <a:rPr lang="en-US" altLang="zh-CN" sz="2800">
                <a:solidFill>
                  <a:srgbClr val="0000FF"/>
                </a:solidFill>
                <a:ea typeface="华文行楷" pitchFamily="2" charset="-122"/>
              </a:rPr>
              <a:t>4.</a:t>
            </a:r>
            <a:r>
              <a:rPr lang="zh-CN" altLang="en-US" sz="2800">
                <a:solidFill>
                  <a:srgbClr val="0000FF"/>
                </a:solidFill>
                <a:ea typeface="华文行楷" pitchFamily="2" charset="-122"/>
              </a:rPr>
              <a:t>固定资产的减值准备</a:t>
            </a:r>
          </a:p>
        </p:txBody>
      </p:sp>
      <p:sp>
        <p:nvSpPr>
          <p:cNvPr id="227341" name="AutoShape 13"/>
          <p:cNvSpPr>
            <a:spLocks noChangeArrowheads="1"/>
          </p:cNvSpPr>
          <p:nvPr/>
        </p:nvSpPr>
        <p:spPr bwMode="auto">
          <a:xfrm>
            <a:off x="611188" y="4797425"/>
            <a:ext cx="6840537" cy="1727200"/>
          </a:xfrm>
          <a:prstGeom prst="cloudCallout">
            <a:avLst>
              <a:gd name="adj1" fmla="val 57819"/>
              <a:gd name="adj2" fmla="val 35662"/>
            </a:avLst>
          </a:prstGeom>
          <a:solidFill>
            <a:srgbClr val="FFFF00"/>
          </a:solidFill>
          <a:ln w="9525">
            <a:noFill/>
            <a:round/>
          </a:ln>
          <a:effectLst/>
        </p:spPr>
        <p:txBody>
          <a:bodyPr anchor="ctr" anchorCtr="1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algn="l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CC0066"/>
                </a:solidFill>
                <a:latin typeface="华文行楷" pitchFamily="2" charset="-122"/>
                <a:ea typeface="华文行楷" pitchFamily="2" charset="-122"/>
              </a:rPr>
              <a:t>            按照可比性原则的要求，残值和使用年限一经确定，不得随意更改。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27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7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227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38" grpId="0"/>
      <p:bldP spid="227339" grpId="0"/>
      <p:bldP spid="227341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404664"/>
            <a:ext cx="8991600" cy="792088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008000"/>
                </a:solidFill>
                <a:latin typeface="华文行楷" pitchFamily="2" charset="-122"/>
                <a:ea typeface="华文行楷" pitchFamily="2" charset="-122"/>
              </a:rPr>
              <a:t>二、折旧的范围</a:t>
            </a:r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9512" y="1412776"/>
            <a:ext cx="8569325" cy="5212134"/>
          </a:xfrm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ea typeface="宋体" pitchFamily="2" charset="-122"/>
              </a:rPr>
              <a:t>    </a:t>
            </a:r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应对</a:t>
            </a:r>
            <a:r>
              <a:rPr lang="zh-CN" altLang="en-US">
                <a:solidFill>
                  <a:srgbClr val="CC0066"/>
                </a:solidFill>
                <a:latin typeface="华文行楷" pitchFamily="2" charset="-122"/>
                <a:ea typeface="华文行楷" pitchFamily="2" charset="-122"/>
              </a:rPr>
              <a:t>所有</a:t>
            </a:r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的固定资产计提折旧，</a:t>
            </a:r>
            <a:r>
              <a:rPr lang="zh-CN" altLang="en-US">
                <a:solidFill>
                  <a:srgbClr val="CC0066"/>
                </a:solidFill>
                <a:latin typeface="华文行楷" pitchFamily="2" charset="-122"/>
                <a:ea typeface="华文行楷" pitchFamily="2" charset="-122"/>
              </a:rPr>
              <a:t>除了</a:t>
            </a:r>
            <a:r>
              <a:rPr lang="zh-CN" altLang="en-US">
                <a:solidFill>
                  <a:schemeClr val="tx1"/>
                </a:solidFill>
                <a:latin typeface="华文行楷" pitchFamily="2" charset="-122"/>
                <a:ea typeface="华文行楷" pitchFamily="2" charset="-122"/>
              </a:rPr>
              <a:t>下列情况：</a:t>
            </a:r>
          </a:p>
        </p:txBody>
      </p:sp>
      <p:grpSp>
        <p:nvGrpSpPr>
          <p:cNvPr id="228401" name="Group 49"/>
          <p:cNvGrpSpPr/>
          <p:nvPr/>
        </p:nvGrpSpPr>
        <p:grpSpPr>
          <a:xfrm>
            <a:off x="1708378" y="3716536"/>
            <a:ext cx="6443663" cy="1008062"/>
            <a:chOff x="1180" y="2984"/>
            <a:chExt cx="4059" cy="635"/>
          </a:xfrm>
        </p:grpSpPr>
        <p:sp>
          <p:nvSpPr>
            <p:cNvPr id="228372" name="AutoShape 20"/>
            <p:cNvSpPr>
              <a:spLocks noChangeArrowheads="1"/>
            </p:cNvSpPr>
            <p:nvPr/>
          </p:nvSpPr>
          <p:spPr bwMode="gray">
            <a:xfrm>
              <a:off x="1507" y="3094"/>
              <a:ext cx="3732" cy="424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chemeClr val="folHlink">
                    <a:gamma/>
                    <a:tint val="21176"/>
                    <a:invGamma/>
                  </a:schemeClr>
                </a:gs>
                <a:gs pos="100000">
                  <a:schemeClr val="folHlink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</a:endParaRPr>
            </a:p>
          </p:txBody>
        </p:sp>
        <p:sp>
          <p:nvSpPr>
            <p:cNvPr id="228373" name="AutoShape 21"/>
            <p:cNvSpPr>
              <a:spLocks noChangeArrowheads="1"/>
            </p:cNvSpPr>
            <p:nvPr/>
          </p:nvSpPr>
          <p:spPr bwMode="gray">
            <a:xfrm>
              <a:off x="1180" y="2984"/>
              <a:ext cx="589" cy="635"/>
            </a:xfrm>
            <a:prstGeom prst="diamond">
              <a:avLst/>
            </a:prstGeom>
            <a:solidFill>
              <a:schemeClr val="folHlink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</a:endParaRPr>
            </a:p>
          </p:txBody>
        </p:sp>
        <p:sp>
          <p:nvSpPr>
            <p:cNvPr id="228374" name="Text Box 22"/>
            <p:cNvSpPr txBox="1">
              <a:spLocks noChangeArrowheads="1"/>
            </p:cNvSpPr>
            <p:nvPr/>
          </p:nvSpPr>
          <p:spPr bwMode="gray">
            <a:xfrm>
              <a:off x="1704" y="3146"/>
              <a:ext cx="2946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20000"/>
                </a:spcBef>
                <a:buSzPct val="300000"/>
              </a:pPr>
              <a:r>
                <a:rPr lang="zh-CN" altLang="en-US">
                  <a:solidFill>
                    <a:srgbClr val="000099"/>
                  </a:solidFill>
                  <a:ea typeface="华文行楷" pitchFamily="2" charset="-122"/>
                </a:rPr>
                <a:t>已提足折旧，仍在用的固定资产</a:t>
              </a:r>
            </a:p>
          </p:txBody>
        </p:sp>
        <p:sp>
          <p:nvSpPr>
            <p:cNvPr id="228375" name="Text Box 23"/>
            <p:cNvSpPr txBox="1">
              <a:spLocks noChangeArrowheads="1"/>
            </p:cNvSpPr>
            <p:nvPr/>
          </p:nvSpPr>
          <p:spPr bwMode="gray">
            <a:xfrm>
              <a:off x="1382" y="3158"/>
              <a:ext cx="224" cy="291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99"/>
                  </a:solidFill>
                </a:rPr>
                <a:t>3</a:t>
              </a:r>
            </a:p>
          </p:txBody>
        </p:sp>
      </p:grpSp>
      <p:grpSp>
        <p:nvGrpSpPr>
          <p:cNvPr id="228402" name="Group 50"/>
          <p:cNvGrpSpPr/>
          <p:nvPr/>
        </p:nvGrpSpPr>
        <p:grpSpPr>
          <a:xfrm>
            <a:off x="2284641" y="4652690"/>
            <a:ext cx="6443662" cy="1008062"/>
            <a:chOff x="1474" y="3566"/>
            <a:chExt cx="4059" cy="635"/>
          </a:xfrm>
        </p:grpSpPr>
        <p:grpSp>
          <p:nvGrpSpPr>
            <p:cNvPr id="228391" name="Group 39"/>
            <p:cNvGrpSpPr/>
            <p:nvPr/>
          </p:nvGrpSpPr>
          <p:grpSpPr>
            <a:xfrm>
              <a:off x="1474" y="3566"/>
              <a:ext cx="4059" cy="635"/>
              <a:chOff x="1474" y="3566"/>
              <a:chExt cx="4059" cy="635"/>
            </a:xfrm>
          </p:grpSpPr>
          <p:sp>
            <p:nvSpPr>
              <p:cNvPr id="228377" name="AutoShape 25"/>
              <p:cNvSpPr>
                <a:spLocks noChangeArrowheads="1"/>
              </p:cNvSpPr>
              <p:nvPr/>
            </p:nvSpPr>
            <p:spPr bwMode="gray">
              <a:xfrm>
                <a:off x="1801" y="3676"/>
                <a:ext cx="3732" cy="424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CC99FF"/>
                  </a:gs>
                  <a:gs pos="50000">
                    <a:srgbClr val="F5EAFF"/>
                  </a:gs>
                  <a:gs pos="100000">
                    <a:srgbClr val="CC99FF"/>
                  </a:gs>
                </a:gsLst>
                <a:lin ang="5400000" scaled="1"/>
              </a:gradFill>
              <a:ln w="12700" algn="ctr">
                <a:solidFill>
                  <a:schemeClr val="bg1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79" name="Text Box 27"/>
              <p:cNvSpPr txBox="1">
                <a:spLocks noChangeArrowheads="1"/>
              </p:cNvSpPr>
              <p:nvPr/>
            </p:nvSpPr>
            <p:spPr bwMode="gray">
              <a:xfrm>
                <a:off x="1998" y="3728"/>
                <a:ext cx="2946" cy="288"/>
              </a:xfrm>
              <a:prstGeom prst="rect">
                <a:avLst/>
              </a:prstGeom>
              <a:gradFill rotWithShape="1">
                <a:gsLst>
                  <a:gs pos="0">
                    <a:srgbClr val="CC99FF"/>
                  </a:gs>
                  <a:gs pos="50000">
                    <a:schemeClr val="bg1"/>
                  </a:gs>
                  <a:gs pos="100000">
                    <a:srgbClr val="CC99FF"/>
                  </a:gs>
                </a:gsLst>
                <a:lin ang="5400000" scaled="1"/>
              </a:gradFill>
              <a:ln w="9525" algn="ctr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l" eaLnBrk="1" hangingPunct="1">
                  <a:spcBef>
                    <a:spcPct val="20000"/>
                  </a:spcBef>
                  <a:buSzPct val="300000"/>
                </a:pPr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78" name="AutoShape 26"/>
              <p:cNvSpPr>
                <a:spLocks noChangeArrowheads="1"/>
              </p:cNvSpPr>
              <p:nvPr/>
            </p:nvSpPr>
            <p:spPr bwMode="gray">
              <a:xfrm>
                <a:off x="1474" y="3566"/>
                <a:ext cx="589" cy="635"/>
              </a:xfrm>
              <a:prstGeom prst="diamond">
                <a:avLst/>
              </a:prstGeom>
              <a:solidFill>
                <a:srgbClr val="CC99FF"/>
              </a:solidFill>
              <a:ln w="25400" algn="ctr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80" name="Text Box 28"/>
              <p:cNvSpPr txBox="1">
                <a:spLocks noChangeArrowheads="1"/>
              </p:cNvSpPr>
              <p:nvPr/>
            </p:nvSpPr>
            <p:spPr bwMode="gray">
              <a:xfrm>
                <a:off x="1655" y="3761"/>
                <a:ext cx="206" cy="288"/>
              </a:xfrm>
              <a:prstGeom prst="rect">
                <a:avLst/>
              </a:prstGeom>
              <a:gradFill rotWithShape="1">
                <a:gsLst>
                  <a:gs pos="0">
                    <a:srgbClr val="CC99FF"/>
                  </a:gs>
                  <a:gs pos="50000">
                    <a:schemeClr val="bg1"/>
                  </a:gs>
                  <a:gs pos="100000">
                    <a:srgbClr val="CC99FF"/>
                  </a:gs>
                </a:gsLst>
                <a:lin ang="5400000" scaled="1"/>
              </a:gradFill>
              <a:ln w="9525" algn="ctr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rgbClr val="000099"/>
                    </a:solidFill>
                  </a:rPr>
                  <a:t>4</a:t>
                </a:r>
              </a:p>
            </p:txBody>
          </p:sp>
        </p:grpSp>
        <p:sp>
          <p:nvSpPr>
            <p:cNvPr id="228383" name="Rectangle 31"/>
            <p:cNvSpPr>
              <a:spLocks noChangeArrowheads="1"/>
            </p:cNvSpPr>
            <p:nvPr/>
          </p:nvSpPr>
          <p:spPr bwMode="gray">
            <a:xfrm>
              <a:off x="2041" y="3747"/>
              <a:ext cx="3188" cy="288"/>
            </a:xfrm>
            <a:prstGeom prst="rect">
              <a:avLst/>
            </a:prstGeom>
            <a:gradFill rotWithShape="1">
              <a:gsLst>
                <a:gs pos="0">
                  <a:srgbClr val="CC99FF"/>
                </a:gs>
                <a:gs pos="50000">
                  <a:schemeClr val="bg1"/>
                </a:gs>
                <a:gs pos="100000">
                  <a:srgbClr val="CC99FF"/>
                </a:gs>
              </a:gsLst>
              <a:lin ang="5400000" scaled="1"/>
            </a:gradFill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000099"/>
                  </a:solidFill>
                  <a:ea typeface="华文行楷" pitchFamily="2" charset="-122"/>
                </a:rPr>
                <a:t>未提足折旧但是提前报废的固定资产</a:t>
              </a:r>
            </a:p>
          </p:txBody>
        </p:sp>
      </p:grpSp>
      <p:grpSp>
        <p:nvGrpSpPr>
          <p:cNvPr id="228410" name="Group 58"/>
          <p:cNvGrpSpPr/>
          <p:nvPr/>
        </p:nvGrpSpPr>
        <p:grpSpPr>
          <a:xfrm>
            <a:off x="736605" y="2132285"/>
            <a:ext cx="6443662" cy="792163"/>
            <a:chOff x="463" y="1752"/>
            <a:chExt cx="4059" cy="499"/>
          </a:xfrm>
        </p:grpSpPr>
        <p:grpSp>
          <p:nvGrpSpPr>
            <p:cNvPr id="228398" name="Group 46"/>
            <p:cNvGrpSpPr/>
            <p:nvPr/>
          </p:nvGrpSpPr>
          <p:grpSpPr>
            <a:xfrm>
              <a:off x="463" y="1752"/>
              <a:ext cx="4059" cy="499"/>
              <a:chOff x="463" y="1752"/>
              <a:chExt cx="4059" cy="499"/>
            </a:xfrm>
          </p:grpSpPr>
          <p:sp>
            <p:nvSpPr>
              <p:cNvPr id="228362" name="AutoShape 10"/>
              <p:cNvSpPr>
                <a:spLocks noChangeArrowheads="1"/>
              </p:cNvSpPr>
              <p:nvPr/>
            </p:nvSpPr>
            <p:spPr bwMode="gray">
              <a:xfrm>
                <a:off x="790" y="1839"/>
                <a:ext cx="3732" cy="332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chemeClr val="accent1"/>
                  </a:gs>
                  <a:gs pos="50000">
                    <a:schemeClr val="accent1">
                      <a:gamma/>
                      <a:tint val="21176"/>
                      <a:invGamma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  <a:ln w="12700" algn="ctr">
                <a:solidFill>
                  <a:schemeClr val="bg1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63" name="AutoShape 11"/>
              <p:cNvSpPr>
                <a:spLocks noChangeArrowheads="1"/>
              </p:cNvSpPr>
              <p:nvPr/>
            </p:nvSpPr>
            <p:spPr bwMode="gray">
              <a:xfrm>
                <a:off x="463" y="1752"/>
                <a:ext cx="589" cy="499"/>
              </a:xfrm>
              <a:prstGeom prst="diamond">
                <a:avLst/>
              </a:prstGeom>
              <a:solidFill>
                <a:schemeClr val="accent1"/>
              </a:solidFill>
              <a:ln w="25400" algn="ctr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64" name="Text Box 12"/>
              <p:cNvSpPr txBox="1">
                <a:spLocks noChangeArrowheads="1"/>
              </p:cNvSpPr>
              <p:nvPr/>
            </p:nvSpPr>
            <p:spPr bwMode="gray">
              <a:xfrm>
                <a:off x="987" y="1879"/>
                <a:ext cx="2946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algn="l"/>
                <a:endParaRPr lang="en-US" altLang="zh-CN">
                  <a:solidFill>
                    <a:srgbClr val="000099"/>
                  </a:solidFill>
                </a:endParaRPr>
              </a:p>
            </p:txBody>
          </p:sp>
          <p:sp>
            <p:nvSpPr>
              <p:cNvPr id="228365" name="Text Box 13"/>
              <p:cNvSpPr txBox="1">
                <a:spLocks noChangeArrowheads="1"/>
              </p:cNvSpPr>
              <p:nvPr/>
            </p:nvSpPr>
            <p:spPr bwMode="gray">
              <a:xfrm>
                <a:off x="644" y="1856"/>
                <a:ext cx="223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en-US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rgbClr val="000099"/>
                    </a:solidFill>
                  </a:rPr>
                  <a:t>1</a:t>
                </a:r>
              </a:p>
            </p:txBody>
          </p:sp>
        </p:grpSp>
        <p:sp>
          <p:nvSpPr>
            <p:cNvPr id="228388" name="Rectangle 36"/>
            <p:cNvSpPr>
              <a:spLocks noChangeArrowheads="1"/>
            </p:cNvSpPr>
            <p:nvPr/>
          </p:nvSpPr>
          <p:spPr bwMode="gray">
            <a:xfrm>
              <a:off x="1052" y="1875"/>
              <a:ext cx="1844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000099"/>
                  </a:solidFill>
                  <a:ea typeface="华文行楷" pitchFamily="2" charset="-122"/>
                </a:rPr>
                <a:t>经营租入的固定资产</a:t>
              </a:r>
            </a:p>
          </p:txBody>
        </p:sp>
      </p:grpSp>
      <p:grpSp>
        <p:nvGrpSpPr>
          <p:cNvPr id="228400" name="Group 48"/>
          <p:cNvGrpSpPr/>
          <p:nvPr/>
        </p:nvGrpSpPr>
        <p:grpSpPr>
          <a:xfrm>
            <a:off x="1203553" y="2924944"/>
            <a:ext cx="6443663" cy="863600"/>
            <a:chOff x="764" y="2373"/>
            <a:chExt cx="4059" cy="544"/>
          </a:xfrm>
        </p:grpSpPr>
        <p:sp>
          <p:nvSpPr>
            <p:cNvPr id="228367" name="AutoShape 15"/>
            <p:cNvSpPr>
              <a:spLocks noChangeArrowheads="1"/>
            </p:cNvSpPr>
            <p:nvPr/>
          </p:nvSpPr>
          <p:spPr bwMode="gray">
            <a:xfrm>
              <a:off x="1091" y="2467"/>
              <a:ext cx="3732" cy="363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tint val="21176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</a:endParaRPr>
            </a:p>
          </p:txBody>
        </p:sp>
        <p:sp>
          <p:nvSpPr>
            <p:cNvPr id="228368" name="AutoShape 16"/>
            <p:cNvSpPr>
              <a:spLocks noChangeArrowheads="1"/>
            </p:cNvSpPr>
            <p:nvPr/>
          </p:nvSpPr>
          <p:spPr bwMode="gray">
            <a:xfrm>
              <a:off x="764" y="2373"/>
              <a:ext cx="589" cy="544"/>
            </a:xfrm>
            <a:prstGeom prst="diamond">
              <a:avLst/>
            </a:prstGeom>
            <a:solidFill>
              <a:schemeClr val="hlink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99"/>
                </a:solidFill>
              </a:endParaRPr>
            </a:p>
          </p:txBody>
        </p:sp>
        <p:sp>
          <p:nvSpPr>
            <p:cNvPr id="228369" name="Text Box 17"/>
            <p:cNvSpPr txBox="1">
              <a:spLocks noChangeArrowheads="1"/>
            </p:cNvSpPr>
            <p:nvPr/>
          </p:nvSpPr>
          <p:spPr bwMode="gray">
            <a:xfrm>
              <a:off x="1288" y="2512"/>
              <a:ext cx="2946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>
                  <a:solidFill>
                    <a:srgbClr val="000099"/>
                  </a:solidFill>
                  <a:ea typeface="华文行楷" pitchFamily="2" charset="-122"/>
                </a:rPr>
                <a:t>因为更新改造停用的固定资产</a:t>
              </a:r>
              <a:endParaRPr lang="en-US" altLang="zh-CN">
                <a:solidFill>
                  <a:srgbClr val="000099"/>
                </a:solidFill>
                <a:ea typeface="华文行楷" pitchFamily="2" charset="-122"/>
              </a:endParaRPr>
            </a:p>
          </p:txBody>
        </p:sp>
        <p:sp>
          <p:nvSpPr>
            <p:cNvPr id="228399" name="Text Box 47"/>
            <p:cNvSpPr txBox="1">
              <a:spLocks noChangeArrowheads="1"/>
            </p:cNvSpPr>
            <p:nvPr/>
          </p:nvSpPr>
          <p:spPr bwMode="gray">
            <a:xfrm>
              <a:off x="930" y="2523"/>
              <a:ext cx="223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99"/>
                  </a:solidFill>
                </a:rPr>
                <a:t>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500"/>
                                        <p:tgtEl>
                                          <p:spTgt spid="22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28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2840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28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20" name="Text Box 8"/>
          <p:cNvSpPr txBox="1">
            <a:spLocks noChangeArrowheads="1"/>
          </p:cNvSpPr>
          <p:nvPr/>
        </p:nvSpPr>
        <p:spPr bwMode="gray">
          <a:xfrm>
            <a:off x="2051050" y="3860800"/>
            <a:ext cx="3816350" cy="8255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endParaRPr lang="zh-CN" altLang="en-US" sz="1600">
              <a:solidFill>
                <a:srgbClr val="990000"/>
              </a:solidFill>
            </a:endParaRPr>
          </a:p>
          <a:p>
            <a:pPr algn="l"/>
            <a:endParaRPr lang="zh-CN" altLang="en-US" sz="1600">
              <a:solidFill>
                <a:srgbClr val="990000"/>
              </a:solidFill>
            </a:endParaRPr>
          </a:p>
          <a:p>
            <a:pPr algn="l"/>
            <a:r>
              <a:rPr lang="zh-CN" altLang="en-US" sz="1600">
                <a:solidFill>
                  <a:srgbClr val="990000"/>
                </a:solidFill>
              </a:rPr>
              <a:t>      </a:t>
            </a:r>
            <a:endParaRPr lang="zh-CN" altLang="en-US" sz="1600"/>
          </a:p>
        </p:txBody>
      </p:sp>
      <p:pic>
        <p:nvPicPr>
          <p:cNvPr id="192521" name="Picture 9" descr="woman_leading_meeting_hg_clr">
            <a:hlinkClick r:id="rId3" action="ppaction://hlinksldjump?num=3"/>
          </p:cNvPr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812088" y="5013325"/>
            <a:ext cx="1331912" cy="1844675"/>
          </a:xfrm>
          <a:prstGeom prst="rect">
            <a:avLst/>
          </a:prstGeom>
          <a:noFill/>
        </p:spPr>
      </p:pic>
      <p:sp>
        <p:nvSpPr>
          <p:cNvPr id="192518" name="AutoShape 6"/>
          <p:cNvSpPr>
            <a:spLocks noChangeArrowheads="1"/>
          </p:cNvSpPr>
          <p:nvPr/>
        </p:nvSpPr>
        <p:spPr bwMode="auto">
          <a:xfrm>
            <a:off x="323850" y="476250"/>
            <a:ext cx="8280400" cy="4751388"/>
          </a:xfrm>
          <a:prstGeom prst="cloudCallout">
            <a:avLst>
              <a:gd name="adj1" fmla="val 41162"/>
              <a:gd name="adj2" fmla="val 68611"/>
            </a:avLst>
          </a:prstGeom>
          <a:solidFill>
            <a:srgbClr val="FFFF00"/>
          </a:solidFill>
          <a:ln w="9525">
            <a:noFill/>
            <a:round/>
          </a:ln>
          <a:effectLst/>
        </p:spPr>
        <p:txBody>
          <a:bodyPr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342900" indent="-342900" algn="l" eaLnBrk="1" hangingPunct="1">
              <a:lnSpc>
                <a:spcPct val="90000"/>
              </a:lnSpc>
            </a:pPr>
            <a:r>
              <a:rPr lang="zh-CN" altLang="en-US" sz="3200">
                <a:solidFill>
                  <a:srgbClr val="000066"/>
                </a:solidFill>
                <a:latin typeface="华文行楷" pitchFamily="2" charset="-122"/>
                <a:ea typeface="华文行楷" pitchFamily="2" charset="-122"/>
              </a:rPr>
              <a:t>           </a:t>
            </a:r>
            <a:r>
              <a:rPr lang="zh-CN" altLang="en-US" sz="3200">
                <a:solidFill>
                  <a:srgbClr val="0000FF"/>
                </a:solidFill>
                <a:latin typeface="华文行楷" pitchFamily="2" charset="-122"/>
                <a:ea typeface="华文行楷" pitchFamily="2" charset="-122"/>
              </a:rPr>
              <a:t>注意折旧的时间范围：</a:t>
            </a:r>
          </a:p>
          <a:p>
            <a:pPr marL="342900" indent="-342900" algn="l" eaLnBrk="1" hangingPunct="1">
              <a:lnSpc>
                <a:spcPct val="90000"/>
              </a:lnSpc>
            </a:pPr>
            <a:r>
              <a:rPr lang="zh-CN" altLang="en-US" sz="3200">
                <a:solidFill>
                  <a:srgbClr val="CC0000"/>
                </a:solidFill>
                <a:latin typeface="华文行楷" pitchFamily="2" charset="-122"/>
                <a:ea typeface="华文行楷" pitchFamily="2" charset="-122"/>
              </a:rPr>
              <a:t>           当月增加的固定资产当月不计提折旧，从下个月开始计提折旧；</a:t>
            </a:r>
          </a:p>
          <a:p>
            <a:pPr marL="342900" indent="-342900" algn="l" eaLnBrk="1" hangingPunct="1">
              <a:lnSpc>
                <a:spcPct val="90000"/>
              </a:lnSpc>
            </a:pPr>
            <a:r>
              <a:rPr lang="zh-CN" altLang="en-US" sz="3200">
                <a:solidFill>
                  <a:srgbClr val="000066"/>
                </a:solidFill>
                <a:latin typeface="华文行楷" pitchFamily="2" charset="-122"/>
                <a:ea typeface="华文行楷" pitchFamily="2" charset="-122"/>
              </a:rPr>
              <a:t>           </a:t>
            </a:r>
            <a:r>
              <a:rPr lang="zh-CN" altLang="en-US" sz="3200">
                <a:solidFill>
                  <a:srgbClr val="006600"/>
                </a:solidFill>
                <a:latin typeface="华文行楷" pitchFamily="2" charset="-122"/>
                <a:ea typeface="华文行楷" pitchFamily="2" charset="-122"/>
              </a:rPr>
              <a:t>当月减少的固定资产当月仍然计提折旧，下月开始停止计提折旧。</a:t>
            </a:r>
          </a:p>
        </p:txBody>
      </p:sp>
      <p:sp>
        <p:nvSpPr>
          <p:cNvPr id="192535" name="Rectangle 2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en-US" sz="3600">
                <a:ea typeface="宋体" pitchFamily="2" charset="-122"/>
              </a:rPr>
            </a:br>
            <a:endParaRPr lang="zh-CN" altLang="en-US" sz="360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925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925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https://d.book118.com/266233025121010054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old_mogul">
  <a:themeElements>
    <a:clrScheme name="bold_mogu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old_mogul">
      <a:majorFont>
        <a:latin typeface="Impact"/>
        <a:ea typeface="Impact"/>
        <a:cs typeface="Arial"/>
      </a:majorFont>
      <a:minorFont>
        <a:latin typeface="Eras Bold ITC"/>
        <a:ea typeface="Eras Bold IT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bold_mogu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_mogu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_mogu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_mogu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_mogu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_mogu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_mogu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187</Paragraphs>
  <Slides>26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5">
      <vt:lpstr>Arial</vt:lpstr>
      <vt:lpstr>Calibri</vt:lpstr>
      <vt:lpstr>Impact</vt:lpstr>
      <vt:lpstr>Eras Bold ITC</vt:lpstr>
      <vt:lpstr>宋体</vt:lpstr>
      <vt:lpstr>华文行楷</vt:lpstr>
      <vt:lpstr>Wingdings 2</vt:lpstr>
      <vt:lpstr>Wingdings</vt:lpstr>
      <vt:lpstr>Office Theme</vt:lpstr>
      <vt:lpstr>PowerPoint Presentation</vt:lpstr>
      <vt:lpstr>固定资产</vt:lpstr>
      <vt:lpstr>固定资产</vt:lpstr>
      <vt:lpstr>引入案例</vt:lpstr>
      <vt:lpstr>第一节 固定资产的概述</vt:lpstr>
      <vt:lpstr>PowerPoint Presentation</vt:lpstr>
      <vt:lpstr>二、固定资产的分类</vt:lpstr>
      <vt:lpstr>第二节 固定资产的初始计量</vt:lpstr>
      <vt:lpstr>第二节 固定资产的初始计量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第三节 固定资产折旧</vt:lpstr>
      <vt:lpstr>一、折旧的概念</vt:lpstr>
      <vt:lpstr>二、折旧的范围</vt:lpstr>
      <vt:lpstr/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2024-09-21T15:02:08.417</cp:lastPrinted>
  <dcterms:created xsi:type="dcterms:W3CDTF">2024-09-21T07:02:08Z</dcterms:created>
  <dcterms:modified xsi:type="dcterms:W3CDTF">2024-09-21T07:02:10Z</dcterms:modified>
</cp:coreProperties>
</file>