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4" r:id="rId27"/>
  </p:sldIdLst>
  <p:sldSz cx="12192000" cy="6858000"/>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tags" Target="tags/tag1.xml" /><Relationship Id="rId29" Type="http://schemas.openxmlformats.org/officeDocument/2006/relationships/presProps" Target="presProps.xml" /><Relationship Id="rId3" Type="http://schemas.openxmlformats.org/officeDocument/2006/relationships/slideMaster" Target="slideMasters/slideMaster3.xml" /><Relationship Id="rId30" Type="http://schemas.openxmlformats.org/officeDocument/2006/relationships/viewProps" Target="viewProps.xml" /><Relationship Id="rId31" Type="http://schemas.openxmlformats.org/officeDocument/2006/relationships/theme" Target="theme/theme1.xml" /><Relationship Id="rId32"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EAA86E9C-32C0-4D1B-8F16-513BF98AC87A}"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2" name="PlaceHolder 1"/>
          <p:cNvSpPr>
            <a:spLocks noGrp="1"/>
          </p:cNvSpPr>
          <p:nvPr>
            <p:ph type="sldImg"/>
          </p:nvPr>
        </p:nvSpPr>
        <p:spPr>
          <a:xfrm>
            <a:off x="685800" y="1143000"/>
            <a:ext cx="5486040" cy="3085920"/>
          </a:xfrm>
          <a:prstGeom prst="rect">
            <a:avLst/>
          </a:prstGeom>
          <a:ln w="0">
            <a:noFill/>
          </a:ln>
        </p:spPr>
      </p:sp>
      <p:sp>
        <p:nvSpPr>
          <p:cNvPr id="373"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4"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5" name="PlaceHolder 1"/>
          <p:cNvSpPr>
            <a:spLocks noGrp="1"/>
          </p:cNvSpPr>
          <p:nvPr>
            <p:ph type="sldImg"/>
          </p:nvPr>
        </p:nvSpPr>
        <p:spPr>
          <a:xfrm>
            <a:off x="685800" y="1143000"/>
            <a:ext cx="5486040" cy="3085920"/>
          </a:xfrm>
          <a:prstGeom prst="rect">
            <a:avLst/>
          </a:prstGeom>
          <a:ln w="0">
            <a:noFill/>
          </a:ln>
        </p:spPr>
      </p:sp>
      <p:sp>
        <p:nvSpPr>
          <p:cNvPr id="376"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7"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8" name="PlaceHolder 1"/>
          <p:cNvSpPr>
            <a:spLocks noGrp="1"/>
          </p:cNvSpPr>
          <p:nvPr>
            <p:ph type="sldImg"/>
          </p:nvPr>
        </p:nvSpPr>
        <p:spPr>
          <a:xfrm>
            <a:off x="685800" y="1143000"/>
            <a:ext cx="5486040" cy="3085920"/>
          </a:xfrm>
          <a:prstGeom prst="rect">
            <a:avLst/>
          </a:prstGeom>
          <a:ln w="0">
            <a:noFill/>
          </a:ln>
        </p:spPr>
      </p:sp>
      <p:sp>
        <p:nvSpPr>
          <p:cNvPr id="379"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0"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1" name="PlaceHolder 1"/>
          <p:cNvSpPr>
            <a:spLocks noGrp="1"/>
          </p:cNvSpPr>
          <p:nvPr>
            <p:ph type="sldImg"/>
          </p:nvPr>
        </p:nvSpPr>
        <p:spPr>
          <a:xfrm>
            <a:off x="685800" y="1143000"/>
            <a:ext cx="5486040" cy="3085920"/>
          </a:xfrm>
          <a:prstGeom prst="rect">
            <a:avLst/>
          </a:prstGeom>
          <a:ln w="0">
            <a:noFill/>
          </a:ln>
        </p:spPr>
      </p:sp>
      <p:sp>
        <p:nvSpPr>
          <p:cNvPr id="382"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3"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4" name="PlaceHolder 1"/>
          <p:cNvSpPr>
            <a:spLocks noGrp="1"/>
          </p:cNvSpPr>
          <p:nvPr>
            <p:ph type="sldImg"/>
          </p:nvPr>
        </p:nvSpPr>
        <p:spPr>
          <a:xfrm>
            <a:off x="685800" y="1143000"/>
            <a:ext cx="5486040" cy="3085920"/>
          </a:xfrm>
          <a:prstGeom prst="rect">
            <a:avLst/>
          </a:prstGeom>
          <a:ln w="0">
            <a:noFill/>
          </a:ln>
        </p:spPr>
      </p:sp>
      <p:sp>
        <p:nvSpPr>
          <p:cNvPr id="385"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6"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7" name="PlaceHolder 1"/>
          <p:cNvSpPr>
            <a:spLocks noGrp="1"/>
          </p:cNvSpPr>
          <p:nvPr>
            <p:ph type="sldImg"/>
          </p:nvPr>
        </p:nvSpPr>
        <p:spPr>
          <a:xfrm>
            <a:off x="685800" y="1143000"/>
            <a:ext cx="5486040" cy="3085920"/>
          </a:xfrm>
          <a:prstGeom prst="rect">
            <a:avLst/>
          </a:prstGeom>
          <a:ln w="0">
            <a:noFill/>
          </a:ln>
        </p:spPr>
      </p:sp>
      <p:sp>
        <p:nvSpPr>
          <p:cNvPr id="388"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9"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BAB4944-71F6-4A68-9E2D-03C5295B98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8DCDEE-BF3C-4B97-8609-E8FB39CEE3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4221ACA-BB31-4F9C-ACF4-B5E807D3BE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6333C2C-239E-4DFD-BA93-B50B6866F5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BF6A8E1-42CB-455B-A9F2-C9477C1A400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5C0940F-B831-47DD-96AC-883ED33DA6E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84E4086-C444-4603-BC56-47131517E56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2826F4-D6AA-4F08-9E9F-C2F59D5B8E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E4EFAF-F9A5-4A48-A8B1-4A0F120795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69C69A-F5A3-4863-B1EE-4C37ABEED3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AECAF1-7311-44B6-AD6F-7387C70475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CC46CA28-941C-4599-AA63-50ED07A89F2F}"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7B0DBAFD-1D4E-4FDB-B96D-C651D64719C5}"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3.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6243025150010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建筑设计的美学理念</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63828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1800" b="0" strike="noStrike" spc="-1">
                <a:solidFill>
                  <a:schemeClr val="dk1"/>
                </a:solidFill>
                <a:latin typeface="Arial"/>
                <a:ea typeface="微软雅黑"/>
              </a:rPr>
              <a:t>制作人：</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老师 </a:t>
            </a: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1</a:t>
            </a:r>
            <a:r>
              <a:rPr lang="zh-CN" sz="2400" b="0" strike="noStrike" spc="-1">
                <a:solidFill>
                  <a:schemeClr val="accent1"/>
                </a:solidFill>
                <a:latin typeface="微软雅黑"/>
                <a:ea typeface="微软雅黑"/>
              </a:rPr>
              <a:t>章  建筑设计的美学理念</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2</a:t>
            </a:r>
            <a:r>
              <a:rPr lang="zh-CN" sz="2400" b="0" strike="noStrike" spc="-1">
                <a:solidFill>
                  <a:schemeClr val="accent1"/>
                </a:solidFill>
                <a:latin typeface="微软雅黑"/>
                <a:ea typeface="微软雅黑"/>
              </a:rPr>
              <a:t>章  美学元素在建筑设计中的运用</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3</a:t>
            </a:r>
            <a:r>
              <a:rPr lang="zh-CN" sz="2400" b="0" strike="noStrike" spc="-1">
                <a:solidFill>
                  <a:schemeClr val="accent1"/>
                </a:solidFill>
                <a:latin typeface="微软雅黑"/>
                <a:ea typeface="微软雅黑"/>
              </a:rPr>
              <a:t>章  不同美学流派对建筑设计的影响</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4</a:t>
            </a:r>
            <a:r>
              <a:rPr lang="zh-CN" sz="2400" b="0" strike="noStrike" spc="-1">
                <a:solidFill>
                  <a:schemeClr val="accent1"/>
                </a:solidFill>
                <a:latin typeface="微软雅黑"/>
                <a:ea typeface="微软雅黑"/>
              </a:rPr>
              <a:t>章  美学与可持续建筑设计的结合</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5</a:t>
            </a:r>
            <a:r>
              <a:rPr lang="zh-CN" sz="2400" b="0" strike="noStrike" spc="-1">
                <a:solidFill>
                  <a:schemeClr val="accent1"/>
                </a:solidFill>
                <a:latin typeface="微软雅黑"/>
                <a:ea typeface="微软雅黑"/>
              </a:rPr>
              <a:t>章  美学在建筑设计中的实践</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6</a:t>
            </a:r>
            <a:r>
              <a:rPr lang="zh-CN" sz="2400" b="0" strike="noStrike" spc="-1">
                <a:solidFill>
                  <a:schemeClr val="accent1"/>
                </a:solidFill>
                <a:latin typeface="微软雅黑"/>
                <a:ea typeface="微软雅黑"/>
              </a:rPr>
              <a:t>章  总结与展望</a:t>
            </a:r>
            <a:endParaRPr lang="en-US" sz="2400" b="0" strike="noStrike" spc="-1">
              <a:solidFill>
                <a:srgbClr val="000000"/>
              </a:solidFill>
              <a:latin typeface="Arial"/>
            </a:endParaRPr>
          </a:p>
          <a:p>
            <a:pPr defTabSz="914400">
              <a:lnSpc>
                <a:spcPct val="100000"/>
              </a:lnSpc>
            </a:pPr>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7</a:t>
            </a:r>
            <a:r>
              <a:rPr lang="zh-CN" sz="2400" b="0" strike="noStrike" spc="-1">
                <a:solidFill>
                  <a:schemeClr val="accent1"/>
                </a:solidFill>
                <a:latin typeface="微软雅黑"/>
                <a:ea typeface="微软雅黑"/>
              </a:rPr>
              <a:t>章  结语</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建筑设计的美学理念</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美学与建筑设计</a:t>
            </a:r>
            <a:endParaRPr lang="en-US" sz="2200" b="0" strike="noStrike" spc="-1">
              <a:solidFill>
                <a:srgbClr val="000000"/>
              </a:solidFill>
              <a:latin typeface="Arial"/>
            </a:endParaRPr>
          </a:p>
        </p:txBody>
      </p:sp>
      <p:sp>
        <p:nvSpPr>
          <p:cNvPr id="82"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美学与建筑设计密不可分，通过色彩、纹理、比例、对称和空间的运用，建筑师能够创造出富有美感的建筑作品，体现出建筑美学的独特魅力。</a:t>
            </a:r>
            <a:endParaRPr lang="en-US" sz="14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美学是研究美的哲学学科，而建筑设计将美学理念应用于建筑创作的过程中，探讨如何在建筑设计中体现美学的重要性。</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美学元素</a:t>
            </a:r>
            <a:endParaRPr lang="en-US" sz="3600" b="0" strike="noStrike" spc="-1">
              <a:solidFill>
                <a:schemeClr val="dk1"/>
              </a:solidFill>
              <a:latin typeface="Arial"/>
            </a:endParaRPr>
          </a:p>
        </p:txBody>
      </p:sp>
      <p:sp>
        <p:nvSpPr>
          <p:cNvPr id="85"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色彩在建筑设计中扮演着重要角色，能够影响建筑的氛围和表达方式。</a:t>
            </a:r>
            <a:endParaRPr lang="en-US" sz="1400" b="0" strike="noStrike" spc="-1">
              <a:solidFill>
                <a:srgbClr val="000000"/>
              </a:solidFill>
              <a:latin typeface="Arial"/>
            </a:endParaRPr>
          </a:p>
        </p:txBody>
      </p:sp>
      <p:sp>
        <p:nvSpPr>
          <p:cNvPr id="86"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色彩</a:t>
            </a:r>
            <a:endParaRPr lang="en-US" sz="1800" b="0" strike="noStrike" spc="-1">
              <a:solidFill>
                <a:srgbClr val="000000"/>
              </a:solidFill>
              <a:latin typeface="Arial"/>
            </a:endParaRPr>
          </a:p>
        </p:txBody>
      </p:sp>
      <p:sp>
        <p:nvSpPr>
          <p:cNvPr id="87"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纹理是建筑表面形态的特征，通过纹理的变化，可以增加建筑的视觉趣味。</a:t>
            </a:r>
            <a:endParaRPr lang="en-US" sz="1400" b="0" strike="noStrike" spc="-1">
              <a:solidFill>
                <a:srgbClr val="000000"/>
              </a:solidFill>
              <a:latin typeface="Arial"/>
            </a:endParaRPr>
          </a:p>
        </p:txBody>
      </p:sp>
      <p:sp>
        <p:nvSpPr>
          <p:cNvPr id="88"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纹理</a:t>
            </a:r>
            <a:endParaRPr lang="en-US" sz="1800" b="0" strike="noStrike" spc="-1">
              <a:solidFill>
                <a:srgbClr val="000000"/>
              </a:solidFill>
              <a:latin typeface="Arial"/>
            </a:endParaRPr>
          </a:p>
        </p:txBody>
      </p:sp>
      <p:sp>
        <p:nvSpPr>
          <p:cNvPr id="89"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建筑比例的合理运用能够使建筑物更加和谐统一，给人一种美感。</a:t>
            </a:r>
            <a:endParaRPr lang="en-US" sz="1400" b="0" strike="noStrike" spc="-1">
              <a:solidFill>
                <a:srgbClr val="000000"/>
              </a:solidFill>
              <a:latin typeface="Arial"/>
            </a:endParaRPr>
          </a:p>
        </p:txBody>
      </p:sp>
      <p:sp>
        <p:nvSpPr>
          <p:cNvPr id="90"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比例</a:t>
            </a:r>
            <a:endParaRPr lang="en-US" sz="1800" b="0" strike="noStrike" spc="-1">
              <a:solidFill>
                <a:srgbClr val="000000"/>
              </a:solidFill>
              <a:latin typeface="Arial"/>
            </a:endParaRPr>
          </a:p>
        </p:txBody>
      </p:sp>
      <p:sp>
        <p:nvSpPr>
          <p:cNvPr id="91"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对称是建筑设计中常用的美学手法，能够使建筑更加稳重和谐。</a:t>
            </a:r>
            <a:endParaRPr lang="en-US" sz="1400" b="0" strike="noStrike" spc="-1">
              <a:solidFill>
                <a:srgbClr val="000000"/>
              </a:solidFill>
              <a:latin typeface="Arial"/>
            </a:endParaRPr>
          </a:p>
        </p:txBody>
      </p:sp>
      <p:sp>
        <p:nvSpPr>
          <p:cNvPr id="92"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对称</a:t>
            </a:r>
            <a:endParaRPr lang="en-US" sz="18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美学流派</a:t>
            </a:r>
            <a:endParaRPr lang="en-US" sz="3600" b="0" strike="noStrike" spc="-1">
              <a:solidFill>
                <a:schemeClr val="dk1"/>
              </a:solidFill>
              <a:latin typeface="Arial"/>
            </a:endParaRPr>
          </a:p>
        </p:txBody>
      </p:sp>
      <p:sp>
        <p:nvSpPr>
          <p:cNvPr id="94"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强调对传统的继承和发展，追求建筑的永恒之美。</a:t>
            </a:r>
            <a:endParaRPr lang="en-US" sz="1400" b="0" strike="noStrike" spc="-1">
              <a:solidFill>
                <a:srgbClr val="000000"/>
              </a:solidFill>
              <a:latin typeface="Arial"/>
            </a:endParaRPr>
          </a:p>
        </p:txBody>
      </p:sp>
      <p:sp>
        <p:nvSpPr>
          <p:cNvPr id="95"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古典主义</a:t>
            </a:r>
            <a:endParaRPr lang="en-US" sz="1800" b="0" strike="noStrike" spc="-1">
              <a:solidFill>
                <a:srgbClr val="000000"/>
              </a:solidFill>
              <a:latin typeface="Arial"/>
            </a:endParaRPr>
          </a:p>
        </p:txBody>
      </p:sp>
      <p:sp>
        <p:nvSpPr>
          <p:cNvPr id="96"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强调现代建筑技术和创新的融合，追求功能性与美学的完美结合。</a:t>
            </a:r>
            <a:endParaRPr lang="en-US" sz="1400" b="0" strike="noStrike" spc="-1">
              <a:solidFill>
                <a:srgbClr val="000000"/>
              </a:solidFill>
              <a:latin typeface="Arial"/>
            </a:endParaRPr>
          </a:p>
        </p:txBody>
      </p:sp>
      <p:sp>
        <p:nvSpPr>
          <p:cNvPr id="97"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当代主义</a:t>
            </a:r>
            <a:endParaRPr lang="en-US" sz="1800" b="0" strike="noStrike" spc="-1">
              <a:solidFill>
                <a:srgbClr val="000000"/>
              </a:solidFill>
              <a:latin typeface="Arial"/>
            </a:endParaRPr>
          </a:p>
        </p:txBody>
      </p:sp>
      <p:sp>
        <p:nvSpPr>
          <p:cNvPr id="98"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强调建筑的多样性和后现代主义风格的特征，追求超现实表现。</a:t>
            </a:r>
            <a:endParaRPr lang="en-US" sz="1400" b="0" strike="noStrike" spc="-1">
              <a:solidFill>
                <a:srgbClr val="000000"/>
              </a:solidFill>
              <a:latin typeface="Arial"/>
            </a:endParaRPr>
          </a:p>
        </p:txBody>
      </p:sp>
      <p:sp>
        <p:nvSpPr>
          <p:cNvPr id="99"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后现代主义</a:t>
            </a:r>
            <a:endParaRPr lang="en-US" sz="1800" b="0" strike="noStrike" spc="-1">
              <a:solidFill>
                <a:srgbClr val="000000"/>
              </a:solidFill>
              <a:latin typeface="Arial"/>
            </a:endParaRPr>
          </a:p>
        </p:txBody>
      </p:sp>
      <p:sp>
        <p:nvSpPr>
          <p:cNvPr id="100"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强调功能性和实用性，以简约的形式表现建筑美学。</a:t>
            </a:r>
            <a:endParaRPr lang="en-US" sz="1400" b="0" strike="noStrike" spc="-1">
              <a:solidFill>
                <a:srgbClr val="000000"/>
              </a:solidFill>
              <a:latin typeface="Arial"/>
            </a:endParaRPr>
          </a:p>
        </p:txBody>
      </p:sp>
      <p:sp>
        <p:nvSpPr>
          <p:cNvPr id="101"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新功能主义</a:t>
            </a:r>
            <a:endParaRPr lang="en-US" sz="18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3"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美学与功能性的平衡</a:t>
            </a:r>
            <a:endParaRPr lang="en-US" sz="2200" b="0" strike="noStrike" spc="-1">
              <a:solidFill>
                <a:srgbClr val="000000"/>
              </a:solidFill>
              <a:latin typeface="Arial"/>
            </a:endParaRPr>
          </a:p>
        </p:txBody>
      </p:sp>
      <p:sp>
        <p:nvSpPr>
          <p:cNvPr id="104"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在建筑设计中，不仅要考虑美学要求，还需兼顾建筑的功能性需求。如何在建筑设计中取得功能性和美学的平衡是建筑师们不断探索的课题。成功案例如高迪的巴特罗之家便是功能性与美学完美结合的典范。</a:t>
            </a:r>
            <a:endParaRPr lang="en-US" sz="1400" b="0" strike="noStrike" spc="-1">
              <a:solidFill>
                <a:srgbClr val="000000"/>
              </a:solidFill>
              <a:latin typeface="Arial"/>
            </a:endParaRPr>
          </a:p>
        </p:txBody>
      </p:sp>
      <p:sp>
        <p:nvSpPr>
          <p:cNvPr id="10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成功案例分析：高迪的巴特罗之家</a:t>
            </a:r>
            <a:endParaRPr lang="en-US" sz="3600" b="0" strike="noStrike" spc="-1">
              <a:solidFill>
                <a:schemeClr val="dk1"/>
              </a:solidFill>
              <a:latin typeface="Arial"/>
            </a:endParaRPr>
          </a:p>
        </p:txBody>
      </p:sp>
      <p:sp>
        <p:nvSpPr>
          <p:cNvPr id="107"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建筑外观充满了曲线和弧形，展现出高迪独特的建筑风格。</a:t>
            </a:r>
            <a:endParaRPr lang="en-US" sz="1400" b="0" strike="noStrike" spc="-1">
              <a:solidFill>
                <a:srgbClr val="000000"/>
              </a:solidFill>
              <a:latin typeface="Arial"/>
            </a:endParaRPr>
          </a:p>
        </p:txBody>
      </p:sp>
      <p:sp>
        <p:nvSpPr>
          <p:cNvPr id="108"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独特造型</a:t>
            </a:r>
            <a:endParaRPr lang="en-US" sz="1800" b="0" strike="noStrike" spc="-1">
              <a:solidFill>
                <a:srgbClr val="000000"/>
              </a:solidFill>
              <a:latin typeface="Arial"/>
            </a:endParaRPr>
          </a:p>
        </p:txBody>
      </p:sp>
      <p:sp>
        <p:nvSpPr>
          <p:cNvPr id="109"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色彩斑斓的玻璃窗体现出高迪对于色彩的独特运用。</a:t>
            </a:r>
            <a:endParaRPr lang="en-US" sz="1400" b="0" strike="noStrike" spc="-1">
              <a:solidFill>
                <a:srgbClr val="000000"/>
              </a:solidFill>
              <a:latin typeface="Arial"/>
            </a:endParaRPr>
          </a:p>
        </p:txBody>
      </p:sp>
      <p:sp>
        <p:nvSpPr>
          <p:cNvPr id="110"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色彩运用</a:t>
            </a:r>
            <a:endParaRPr lang="en-US" sz="1800" b="0" strike="noStrike" spc="-1">
              <a:solidFill>
                <a:srgbClr val="000000"/>
              </a:solidFill>
              <a:latin typeface="Arial"/>
            </a:endParaRPr>
          </a:p>
        </p:txBody>
      </p:sp>
      <p:sp>
        <p:nvSpPr>
          <p:cNvPr id="111"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内部空间布局合理，共同营造出舒适的居住氛围。</a:t>
            </a:r>
            <a:endParaRPr lang="en-US" sz="1400" b="0" strike="noStrike" spc="-1">
              <a:solidFill>
                <a:srgbClr val="000000"/>
              </a:solidFill>
              <a:latin typeface="Arial"/>
            </a:endParaRPr>
          </a:p>
        </p:txBody>
      </p:sp>
      <p:sp>
        <p:nvSpPr>
          <p:cNvPr id="112"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空间设计</a:t>
            </a:r>
            <a:endParaRPr lang="en-US" sz="1800" b="0" strike="noStrike" spc="-1">
              <a:solidFill>
                <a:srgbClr val="000000"/>
              </a:solidFill>
              <a:latin typeface="Arial"/>
            </a:endParaRPr>
          </a:p>
        </p:txBody>
      </p:sp>
      <p:sp>
        <p:nvSpPr>
          <p:cNvPr id="113"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建筑不仅美观，还考虑了居住者的实际生活需求，体现了高迪对功能性的重视。</a:t>
            </a:r>
            <a:endParaRPr lang="en-US" sz="1400" b="0" strike="noStrike" spc="-1">
              <a:solidFill>
                <a:srgbClr val="000000"/>
              </a:solidFill>
              <a:latin typeface="Arial"/>
            </a:endParaRPr>
          </a:p>
        </p:txBody>
      </p:sp>
      <p:sp>
        <p:nvSpPr>
          <p:cNvPr id="114"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功能性体现</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6"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美学元素在建筑设计中的运用</a:t>
            </a:r>
            <a:endParaRPr lang="en-US" sz="3600" b="0" strike="noStrike" spc="-1">
              <a:solidFill>
                <a:schemeClr val="dk1"/>
              </a:solidFill>
              <a:latin typeface="Arial"/>
            </a:endParaRPr>
          </a:p>
        </p:txBody>
      </p:sp>
      <p:sp>
        <p:nvSpPr>
          <p:cNvPr id="11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9"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色彩在建筑设计中的重要性</a:t>
            </a:r>
            <a:endParaRPr lang="en-US" sz="2200" b="0" strike="noStrike" spc="-1">
              <a:solidFill>
                <a:srgbClr val="000000"/>
              </a:solidFill>
              <a:latin typeface="Arial"/>
            </a:endParaRPr>
          </a:p>
        </p:txBody>
      </p:sp>
      <p:sp>
        <p:nvSpPr>
          <p:cNvPr id="120"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色彩是建筑设计中不可或缺的元素，它可以影响人们的情绪和感知。通过合理运用色彩，可以塑造建筑的氛围，使建筑更具吸引力和表现力。在不同文化背景下，色彩还承载着不同的象征意义，因此在设计中需要考虑文化因素。许多著名建筑都展现了色彩设计的精彩案例，为建筑界的色彩运用树立了典范。</a:t>
            </a:r>
            <a:endParaRPr lang="en-US" sz="1400" b="0" strike="noStrike" spc="-1">
              <a:solidFill>
                <a:srgbClr val="000000"/>
              </a:solidFill>
              <a:latin typeface="Arial"/>
            </a:endParaRPr>
          </a:p>
        </p:txBody>
      </p:sp>
      <p:sp>
        <p:nvSpPr>
          <p:cNvPr id="12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2"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纹理对建筑设计的影响</a:t>
            </a:r>
            <a:endParaRPr lang="en-US" sz="3600" b="0" strike="noStrike" spc="-1">
              <a:solidFill>
                <a:schemeClr val="dk1"/>
              </a:solidFill>
              <a:latin typeface="Arial"/>
            </a:endParaRPr>
          </a:p>
        </p:txBody>
      </p:sp>
      <p:sp>
        <p:nvSpPr>
          <p:cNvPr id="123"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纹理赋予建筑独特的外观特点</a:t>
            </a:r>
            <a:endParaRPr lang="en-US" sz="1400" b="0" strike="noStrike" spc="-1">
              <a:solidFill>
                <a:srgbClr val="000000"/>
              </a:solidFill>
              <a:latin typeface="Arial"/>
            </a:endParaRPr>
          </a:p>
        </p:txBody>
      </p:sp>
      <p:sp>
        <p:nvSpPr>
          <p:cNvPr id="124"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外观效果</a:t>
            </a:r>
            <a:endParaRPr lang="en-US" sz="1800" b="0" strike="noStrike" spc="-1">
              <a:solidFill>
                <a:srgbClr val="000000"/>
              </a:solidFill>
              <a:latin typeface="Arial"/>
            </a:endParaRPr>
          </a:p>
        </p:txBody>
      </p:sp>
      <p:sp>
        <p:nvSpPr>
          <p:cNvPr id="125"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不同材料的纹理特点影响建筑整体风格</a:t>
            </a:r>
            <a:endParaRPr lang="en-US" sz="1400" b="0" strike="noStrike" spc="-1">
              <a:solidFill>
                <a:srgbClr val="000000"/>
              </a:solidFill>
              <a:latin typeface="Arial"/>
            </a:endParaRPr>
          </a:p>
        </p:txBody>
      </p:sp>
      <p:sp>
        <p:nvSpPr>
          <p:cNvPr id="126"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材料选择</a:t>
            </a:r>
            <a:endParaRPr lang="en-US" sz="1800" b="0" strike="noStrike" spc="-1">
              <a:solidFill>
                <a:srgbClr val="000000"/>
              </a:solidFill>
              <a:latin typeface="Arial"/>
            </a:endParaRPr>
          </a:p>
        </p:txBody>
      </p:sp>
      <p:sp>
        <p:nvSpPr>
          <p:cNvPr id="127"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现代建筑设计中纹理被赋予新的意义和功能</a:t>
            </a:r>
            <a:endParaRPr lang="en-US" sz="1400" b="0" strike="noStrike" spc="-1">
              <a:solidFill>
                <a:srgbClr val="000000"/>
              </a:solidFill>
              <a:latin typeface="Arial"/>
            </a:endParaRPr>
          </a:p>
        </p:txBody>
      </p:sp>
      <p:sp>
        <p:nvSpPr>
          <p:cNvPr id="128"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创新运用</a:t>
            </a:r>
            <a:endParaRPr lang="en-US" sz="1800" b="0" strike="noStrike" spc="-1">
              <a:solidFill>
                <a:srgbClr val="000000"/>
              </a:solidFill>
              <a:latin typeface="Arial"/>
            </a:endParaRPr>
          </a:p>
        </p:txBody>
      </p:sp>
      <p:sp>
        <p:nvSpPr>
          <p:cNvPr id="129"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30"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2"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比例</a:t>
            </a:r>
            <a:endParaRPr lang="en-US" sz="1800" b="0" strike="noStrike" spc="-1">
              <a:solidFill>
                <a:srgbClr val="000000"/>
              </a:solidFill>
              <a:latin typeface="Arial"/>
            </a:endParaRPr>
          </a:p>
        </p:txBody>
      </p:sp>
      <p:sp>
        <p:nvSpPr>
          <p:cNvPr id="133" name="content.2.content"/>
          <p:cNvSpPr/>
          <p:nvPr/>
        </p:nvSpPr>
        <p:spPr>
          <a:xfrm>
            <a:off x="3676680" y="2511360"/>
            <a:ext cx="2067120" cy="291924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影响建筑整体的视觉效果</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体现设计师的审美观</a:t>
            </a:r>
            <a:endParaRPr lang="en-US" sz="1200" b="0" strike="noStrike" spc="-1">
              <a:solidFill>
                <a:srgbClr val="000000"/>
              </a:solidFill>
              <a:latin typeface="Arial"/>
            </a:endParaRPr>
          </a:p>
        </p:txBody>
      </p:sp>
      <p:sp>
        <p:nvSpPr>
          <p:cNvPr id="13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5" name="content.3.title"/>
          <p:cNvSpPr/>
          <p:nvPr/>
        </p:nvSpPr>
        <p:spPr>
          <a:xfrm>
            <a:off x="6460560" y="21114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设计案例</a:t>
            </a:r>
            <a:endParaRPr lang="en-US" sz="1800" b="0" strike="noStrike" spc="-1">
              <a:solidFill>
                <a:srgbClr val="000000"/>
              </a:solidFill>
              <a:latin typeface="Arial"/>
            </a:endParaRPr>
          </a:p>
        </p:txBody>
      </p:sp>
      <p:sp>
        <p:nvSpPr>
          <p:cNvPr id="136" name="content.3.content"/>
          <p:cNvSpPr/>
          <p:nvPr/>
        </p:nvSpPr>
        <p:spPr>
          <a:xfrm>
            <a:off x="6424200" y="2511360"/>
            <a:ext cx="209592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著名建筑中对称与比例的成功运用</a:t>
            </a:r>
            <a:endParaRPr lang="en-US" sz="1200" b="0" strike="noStrike" spc="-1">
              <a:solidFill>
                <a:srgbClr val="000000"/>
              </a:solidFill>
              <a:latin typeface="Arial"/>
            </a:endParaRPr>
          </a:p>
        </p:txBody>
      </p:sp>
      <p:sp>
        <p:nvSpPr>
          <p:cNvPr id="13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8"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39" name="content.4.content"/>
          <p:cNvSpPr/>
          <p:nvPr/>
        </p:nvSpPr>
        <p:spPr>
          <a:xfrm>
            <a:off x="9177480" y="2511360"/>
            <a:ext cx="207684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14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对称与比例在建筑中的意义</a:t>
            </a:r>
            <a:endParaRPr lang="en-US" sz="3600" b="0" strike="noStrike" spc="-1">
              <a:solidFill>
                <a:schemeClr val="dk1"/>
              </a:solidFill>
              <a:latin typeface="Arial"/>
            </a:endParaRPr>
          </a:p>
        </p:txBody>
      </p:sp>
      <p:sp>
        <p:nvSpPr>
          <p:cNvPr id="14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2"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对称</a:t>
            </a:r>
            <a:endParaRPr lang="en-US" sz="1800" b="0" strike="noStrike" spc="-1">
              <a:solidFill>
                <a:srgbClr val="000000"/>
              </a:solidFill>
              <a:latin typeface="Arial"/>
            </a:endParaRPr>
          </a:p>
        </p:txBody>
      </p:sp>
      <p:sp>
        <p:nvSpPr>
          <p:cNvPr id="143" name="content.1.content"/>
          <p:cNvSpPr/>
          <p:nvPr/>
        </p:nvSpPr>
        <p:spPr>
          <a:xfrm>
            <a:off x="882000" y="2511360"/>
            <a:ext cx="2082960" cy="298728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在建筑中创造平衡和和谐感</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反映建筑的美学追求</a:t>
            </a:r>
            <a:endParaRPr lang="en-US" sz="1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4"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空间设计的原则和技巧</a:t>
            </a:r>
            <a:endParaRPr lang="en-US" sz="3600" b="0" strike="noStrike" spc="-1">
              <a:solidFill>
                <a:schemeClr val="dk1"/>
              </a:solidFill>
              <a:latin typeface="Arial"/>
            </a:endParaRPr>
          </a:p>
        </p:txBody>
      </p:sp>
      <p:sp>
        <p:nvSpPr>
          <p:cNvPr id="145"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空间设计需满足建筑的使用需求</a:t>
            </a:r>
            <a:endParaRPr lang="en-US" sz="1400" b="0" strike="noStrike" spc="-1">
              <a:solidFill>
                <a:srgbClr val="000000"/>
              </a:solidFill>
              <a:latin typeface="Arial"/>
            </a:endParaRPr>
          </a:p>
        </p:txBody>
      </p:sp>
      <p:sp>
        <p:nvSpPr>
          <p:cNvPr id="146"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功能性</a:t>
            </a:r>
            <a:endParaRPr lang="en-US" sz="2000" b="0" strike="noStrike" spc="-1">
              <a:solidFill>
                <a:srgbClr val="000000"/>
              </a:solidFill>
              <a:latin typeface="Arial"/>
            </a:endParaRPr>
          </a:p>
        </p:txBody>
      </p:sp>
      <p:sp>
        <p:nvSpPr>
          <p:cNvPr id="147"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48"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49"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现代建筑师在空间设计上的突破性尝试</a:t>
            </a:r>
            <a:endParaRPr lang="en-US" sz="1400" b="0" strike="noStrike" spc="-1">
              <a:solidFill>
                <a:srgbClr val="000000"/>
              </a:solidFill>
              <a:latin typeface="Arial"/>
            </a:endParaRPr>
          </a:p>
        </p:txBody>
      </p:sp>
      <p:sp>
        <p:nvSpPr>
          <p:cNvPr id="150"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创新案例</a:t>
            </a:r>
            <a:endParaRPr lang="en-US" sz="2000" b="0" strike="noStrike" spc="-1">
              <a:solidFill>
                <a:srgbClr val="000000"/>
              </a:solidFill>
              <a:latin typeface="Arial"/>
            </a:endParaRPr>
          </a:p>
        </p:txBody>
      </p:sp>
      <p:sp>
        <p:nvSpPr>
          <p:cNvPr id="15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2"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设计中要考虑空间流线和人流走向</a:t>
            </a:r>
            <a:endParaRPr lang="en-US" sz="1400" b="0" strike="noStrike" spc="-1">
              <a:solidFill>
                <a:srgbClr val="000000"/>
              </a:solidFill>
              <a:latin typeface="Arial"/>
            </a:endParaRPr>
          </a:p>
        </p:txBody>
      </p:sp>
      <p:sp>
        <p:nvSpPr>
          <p:cNvPr id="153"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流畅性</a:t>
            </a:r>
            <a:endParaRPr lang="en-US" sz="20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4"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现代建筑中的纹理创新</a:t>
            </a:r>
            <a:endParaRPr lang="en-US" sz="3600" b="0" strike="noStrike" spc="-1">
              <a:solidFill>
                <a:schemeClr val="dk1"/>
              </a:solidFill>
              <a:latin typeface="Arial"/>
            </a:endParaRPr>
          </a:p>
        </p:txBody>
      </p:sp>
      <p:sp>
        <p:nvSpPr>
          <p:cNvPr id="155"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利用技术手段创造出独特的建筑表面效果</a:t>
            </a:r>
            <a:endParaRPr lang="en-US" sz="1400" b="0" strike="noStrike" spc="-1">
              <a:solidFill>
                <a:srgbClr val="000000"/>
              </a:solidFill>
              <a:latin typeface="Arial"/>
            </a:endParaRPr>
          </a:p>
        </p:txBody>
      </p:sp>
      <p:sp>
        <p:nvSpPr>
          <p:cNvPr id="156"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数字纹理</a:t>
            </a:r>
            <a:endParaRPr lang="en-US" sz="1800" b="0" strike="noStrike" spc="-1">
              <a:solidFill>
                <a:srgbClr val="000000"/>
              </a:solidFill>
              <a:latin typeface="Arial"/>
            </a:endParaRPr>
          </a:p>
        </p:txBody>
      </p:sp>
      <p:sp>
        <p:nvSpPr>
          <p:cNvPr id="157"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模仿自然界纹理的建筑设计趋势</a:t>
            </a:r>
            <a:endParaRPr lang="en-US" sz="1400" b="0" strike="noStrike" spc="-1">
              <a:solidFill>
                <a:srgbClr val="000000"/>
              </a:solidFill>
              <a:latin typeface="Arial"/>
            </a:endParaRPr>
          </a:p>
        </p:txBody>
      </p:sp>
      <p:sp>
        <p:nvSpPr>
          <p:cNvPr id="158"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自然纹理</a:t>
            </a:r>
            <a:endParaRPr lang="en-US" sz="1800" b="0" strike="noStrike" spc="-1">
              <a:solidFill>
                <a:srgbClr val="000000"/>
              </a:solidFill>
              <a:latin typeface="Arial"/>
            </a:endParaRPr>
          </a:p>
        </p:txBody>
      </p:sp>
      <p:sp>
        <p:nvSpPr>
          <p:cNvPr id="159"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光线投射在建筑上形成独特的纹理效果</a:t>
            </a:r>
            <a:endParaRPr lang="en-US" sz="1400" b="0" strike="noStrike" spc="-1">
              <a:solidFill>
                <a:srgbClr val="000000"/>
              </a:solidFill>
              <a:latin typeface="Arial"/>
            </a:endParaRPr>
          </a:p>
        </p:txBody>
      </p:sp>
      <p:sp>
        <p:nvSpPr>
          <p:cNvPr id="160"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光影纹理</a:t>
            </a:r>
            <a:endParaRPr lang="en-US" sz="1800" b="0" strike="noStrike" spc="-1">
              <a:solidFill>
                <a:srgbClr val="000000"/>
              </a:solidFill>
              <a:latin typeface="Arial"/>
            </a:endParaRPr>
          </a:p>
        </p:txBody>
      </p:sp>
      <p:sp>
        <p:nvSpPr>
          <p:cNvPr id="161"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62"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3"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建筑设计中的色彩应用</a:t>
            </a:r>
            <a:endParaRPr lang="en-US" sz="3600" b="0" strike="noStrike" spc="-1">
              <a:solidFill>
                <a:schemeClr val="dk1"/>
              </a:solidFill>
              <a:latin typeface="Arial"/>
            </a:endParaRPr>
          </a:p>
        </p:txBody>
      </p:sp>
      <p:sp>
        <p:nvSpPr>
          <p:cNvPr id="164" name="content"/>
          <p:cNvSpPr/>
          <p:nvPr/>
        </p:nvSpPr>
        <p:spPr>
          <a:xfrm>
            <a:off x="138096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色彩在建筑设计中扮演着重要的角色，不仅可以增加建筑的视觉吸引力，还能反映出建筑主人的个性与情感。设计师需要考虑色彩的搭配和运用，以创造出独特而令人印象深刻的建筑作品。</a:t>
            </a:r>
            <a:endParaRPr lang="en-US" sz="16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6"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不同美学流派对建筑设计的影响</a:t>
            </a:r>
            <a:endParaRPr lang="en-US" sz="3600" b="0" strike="noStrike" spc="-1">
              <a:solidFill>
                <a:schemeClr val="dk1"/>
              </a:solidFill>
              <a:latin typeface="Arial"/>
            </a:endParaRPr>
          </a:p>
        </p:txBody>
      </p:sp>
      <p:sp>
        <p:nvSpPr>
          <p:cNvPr id="16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8"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9"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古典主义在当代建筑设计中的影响</a:t>
            </a:r>
            <a:endParaRPr lang="en-US" sz="1800" b="0" strike="noStrike" spc="-1">
              <a:solidFill>
                <a:srgbClr val="000000"/>
              </a:solidFill>
              <a:latin typeface="Arial"/>
            </a:endParaRPr>
          </a:p>
        </p:txBody>
      </p:sp>
      <p:sp>
        <p:nvSpPr>
          <p:cNvPr id="170" name="content.2.content"/>
          <p:cNvSpPr/>
          <p:nvPr/>
        </p:nvSpPr>
        <p:spPr>
          <a:xfrm>
            <a:off x="3676680" y="2511360"/>
            <a:ext cx="2067120" cy="291924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古典元素的再现</a:t>
            </a:r>
            <a:endParaRPr lang="en-US" sz="1200" b="0" strike="noStrike" spc="-1">
              <a:solidFill>
                <a:srgbClr val="000000"/>
              </a:solidFill>
              <a:latin typeface="Arial"/>
            </a:endParaRPr>
          </a:p>
          <a:p>
            <a:r>
              <a:rPr lang="zh-CN" sz="1200" b="0" strike="noStrike" spc="-1">
                <a:solidFill>
                  <a:schemeClr val="dk1">
                    <a:lumMod val="85000"/>
                    <a:lumOff val="15000"/>
                  </a:schemeClr>
                </a:solidFill>
                <a:latin typeface="微软雅黑"/>
                <a:ea typeface="微软雅黑"/>
              </a:rPr>
              <a:t>建筑整体格局的思考</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对历史建筑的尊重</a:t>
            </a:r>
            <a:endParaRPr lang="en-US" sz="1200" b="0" strike="noStrike" spc="-1">
              <a:solidFill>
                <a:srgbClr val="000000"/>
              </a:solidFill>
              <a:latin typeface="Arial"/>
            </a:endParaRPr>
          </a:p>
        </p:txBody>
      </p:sp>
      <p:sp>
        <p:nvSpPr>
          <p:cNvPr id="171"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2" name="content.3.title"/>
          <p:cNvSpPr/>
          <p:nvPr/>
        </p:nvSpPr>
        <p:spPr>
          <a:xfrm>
            <a:off x="6460560" y="21114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古典主义建筑案例分析</a:t>
            </a:r>
            <a:endParaRPr lang="en-US" sz="1800" b="0" strike="noStrike" spc="-1">
              <a:solidFill>
                <a:srgbClr val="000000"/>
              </a:solidFill>
              <a:latin typeface="Arial"/>
            </a:endParaRPr>
          </a:p>
        </p:txBody>
      </p:sp>
      <p:sp>
        <p:nvSpPr>
          <p:cNvPr id="173" name="content.3.content"/>
          <p:cNvSpPr/>
          <p:nvPr/>
        </p:nvSpPr>
        <p:spPr>
          <a:xfrm>
            <a:off x="6424200" y="2511360"/>
            <a:ext cx="2095920" cy="8658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巴洛克风格宫殿</a:t>
            </a:r>
            <a:endParaRPr lang="en-US" sz="1200" b="0" strike="noStrike" spc="-1">
              <a:solidFill>
                <a:srgbClr val="000000"/>
              </a:solidFill>
              <a:latin typeface="Arial"/>
            </a:endParaRPr>
          </a:p>
          <a:p>
            <a:r>
              <a:rPr lang="zh-CN" sz="1200" b="0" strike="noStrike" spc="-1">
                <a:solidFill>
                  <a:schemeClr val="dk1">
                    <a:lumMod val="85000"/>
                    <a:lumOff val="15000"/>
                  </a:schemeClr>
                </a:solidFill>
                <a:latin typeface="微软雅黑"/>
                <a:ea typeface="微软雅黑"/>
              </a:rPr>
              <a:t>古希腊神庙</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巴黎圣母院</a:t>
            </a:r>
            <a:endParaRPr lang="en-US" sz="1200" b="0" strike="noStrike" spc="-1">
              <a:solidFill>
                <a:srgbClr val="000000"/>
              </a:solidFill>
              <a:latin typeface="Arial"/>
            </a:endParaRPr>
          </a:p>
        </p:txBody>
      </p:sp>
      <p:sp>
        <p:nvSpPr>
          <p:cNvPr id="174"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5"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76" name="content.4.content"/>
          <p:cNvSpPr/>
          <p:nvPr/>
        </p:nvSpPr>
        <p:spPr>
          <a:xfrm>
            <a:off x="9177480" y="2511360"/>
            <a:ext cx="207684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17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古典主义</a:t>
            </a:r>
            <a:endParaRPr lang="en-US" sz="3600" b="0" strike="noStrike" spc="-1">
              <a:solidFill>
                <a:schemeClr val="dk1"/>
              </a:solidFill>
              <a:latin typeface="Arial"/>
            </a:endParaRPr>
          </a:p>
        </p:txBody>
      </p:sp>
      <p:sp>
        <p:nvSpPr>
          <p:cNvPr id="178"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9"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古典主义建筑的特点</a:t>
            </a:r>
            <a:endParaRPr lang="en-US" sz="1800" b="0" strike="noStrike" spc="-1">
              <a:solidFill>
                <a:srgbClr val="000000"/>
              </a:solidFill>
              <a:latin typeface="Arial"/>
            </a:endParaRPr>
          </a:p>
        </p:txBody>
      </p:sp>
      <p:sp>
        <p:nvSpPr>
          <p:cNvPr id="180" name="content.1.content"/>
          <p:cNvSpPr/>
          <p:nvPr/>
        </p:nvSpPr>
        <p:spPr>
          <a:xfrm>
            <a:off x="882000" y="2511360"/>
            <a:ext cx="2082960" cy="298728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注重对称美</a:t>
            </a:r>
            <a:endParaRPr lang="en-US" sz="1200" b="0" strike="noStrike" spc="-1">
              <a:solidFill>
                <a:srgbClr val="000000"/>
              </a:solidFill>
              <a:latin typeface="Arial"/>
            </a:endParaRPr>
          </a:p>
          <a:p>
            <a:r>
              <a:rPr lang="zh-CN" sz="1200" b="0" strike="noStrike" spc="-1">
                <a:solidFill>
                  <a:schemeClr val="dk1">
                    <a:lumMod val="85000"/>
                    <a:lumOff val="15000"/>
                  </a:schemeClr>
                </a:solidFill>
                <a:latin typeface="微软雅黑"/>
                <a:ea typeface="微软雅黑"/>
              </a:rPr>
              <a:t>使用柱廊和拱门</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重视装饰性细节</a:t>
            </a:r>
            <a:endParaRPr lang="en-US" sz="1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1"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当代主义</a:t>
            </a:r>
            <a:endParaRPr lang="en-US" sz="3600" b="0" strike="noStrike" spc="-1">
              <a:solidFill>
                <a:schemeClr val="dk1"/>
              </a:solidFill>
              <a:latin typeface="Arial"/>
            </a:endParaRPr>
          </a:p>
        </p:txBody>
      </p:sp>
      <p:sp>
        <p:nvSpPr>
          <p:cNvPr id="182"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简约现代化设计</a:t>
            </a:r>
            <a:endParaRPr lang="en-US" sz="1400" b="0" strike="noStrike" spc="-1">
              <a:solidFill>
                <a:srgbClr val="000000"/>
              </a:solidFill>
              <a:latin typeface="Arial"/>
            </a:endParaRPr>
          </a:p>
        </p:txBody>
      </p:sp>
      <p:sp>
        <p:nvSpPr>
          <p:cNvPr id="183"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当代主义建筑的特点</a:t>
            </a:r>
            <a:endParaRPr lang="en-US" sz="2000" b="0" strike="noStrike" spc="-1">
              <a:solidFill>
                <a:srgbClr val="000000"/>
              </a:solidFill>
              <a:latin typeface="Arial"/>
            </a:endParaRPr>
          </a:p>
        </p:txBody>
      </p:sp>
      <p:sp>
        <p:nvSpPr>
          <p:cNvPr id="184"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85"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86"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人性化设计理念</a:t>
            </a:r>
            <a:endParaRPr lang="en-US" sz="1400" b="0" strike="noStrike" spc="-1">
              <a:solidFill>
                <a:srgbClr val="000000"/>
              </a:solidFill>
              <a:latin typeface="Arial"/>
            </a:endParaRPr>
          </a:p>
        </p:txBody>
      </p:sp>
      <p:sp>
        <p:nvSpPr>
          <p:cNvPr id="187"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当代主义对建筑设计的新思路</a:t>
            </a:r>
            <a:endParaRPr lang="en-US" sz="2000" b="0" strike="noStrike" spc="-1">
              <a:solidFill>
                <a:srgbClr val="000000"/>
              </a:solidFill>
              <a:latin typeface="Arial"/>
            </a:endParaRPr>
          </a:p>
        </p:txBody>
      </p:sp>
      <p:sp>
        <p:nvSpPr>
          <p:cNvPr id="18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89"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格雷厄姆</a:t>
            </a:r>
            <a:r>
              <a:rPr lang="en-US" sz="1400" b="0" strike="noStrike" spc="-1">
                <a:solidFill>
                  <a:schemeClr val="dk1">
                    <a:lumMod val="85000"/>
                    <a:lumOff val="15000"/>
                  </a:schemeClr>
                </a:solidFill>
                <a:latin typeface="微软雅黑"/>
                <a:ea typeface="微软雅黑"/>
              </a:rPr>
              <a:t>·</a:t>
            </a:r>
            <a:r>
              <a:rPr lang="zh-CN" sz="1400" b="0" strike="noStrike" spc="-1">
                <a:solidFill>
                  <a:schemeClr val="dk1">
                    <a:lumMod val="85000"/>
                    <a:lumOff val="15000"/>
                  </a:schemeClr>
                </a:solidFill>
                <a:latin typeface="微软雅黑"/>
                <a:ea typeface="微软雅黑"/>
              </a:rPr>
              <a:t>邦德的</a:t>
            </a:r>
            <a:r>
              <a:rPr lang="en-US" sz="1400" b="0" strike="noStrike" spc="-1">
                <a:solidFill>
                  <a:schemeClr val="dk1">
                    <a:lumMod val="85000"/>
                    <a:lumOff val="15000"/>
                  </a:schemeClr>
                </a:solidFill>
                <a:latin typeface="微软雅黑"/>
                <a:ea typeface="微软雅黑"/>
              </a:rPr>
              <a:t>Empire State Building</a:t>
            </a:r>
            <a:endParaRPr lang="en-US" sz="1400" b="0" strike="noStrike" spc="-1">
              <a:solidFill>
                <a:srgbClr val="000000"/>
              </a:solidFill>
              <a:latin typeface="Arial"/>
            </a:endParaRPr>
          </a:p>
        </p:txBody>
      </p:sp>
      <p:sp>
        <p:nvSpPr>
          <p:cNvPr id="190"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当代主义建筑师的代表作品</a:t>
            </a:r>
            <a:endParaRPr lang="en-US" sz="20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1"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后现代主义</a:t>
            </a:r>
            <a:endParaRPr lang="en-US" sz="3600" b="0" strike="noStrike" spc="-1">
              <a:solidFill>
                <a:schemeClr val="dk1"/>
              </a:solidFill>
              <a:latin typeface="Arial"/>
            </a:endParaRPr>
          </a:p>
        </p:txBody>
      </p:sp>
      <p:sp>
        <p:nvSpPr>
          <p:cNvPr id="192"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混合风格与多元文化</a:t>
            </a:r>
            <a:endParaRPr lang="en-US" sz="1400" b="0" strike="noStrike" spc="-1">
              <a:solidFill>
                <a:srgbClr val="000000"/>
              </a:solidFill>
              <a:latin typeface="Arial"/>
            </a:endParaRPr>
          </a:p>
        </p:txBody>
      </p:sp>
      <p:sp>
        <p:nvSpPr>
          <p:cNvPr id="193"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后现代主义建筑的特点</a:t>
            </a:r>
            <a:endParaRPr lang="en-US" sz="1800" b="0" strike="noStrike" spc="-1">
              <a:solidFill>
                <a:srgbClr val="000000"/>
              </a:solidFill>
              <a:latin typeface="Arial"/>
            </a:endParaRPr>
          </a:p>
        </p:txBody>
      </p:sp>
      <p:sp>
        <p:nvSpPr>
          <p:cNvPr id="194"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拼贴风格、未来主义等</a:t>
            </a:r>
            <a:endParaRPr lang="en-US" sz="1400" b="0" strike="noStrike" spc="-1">
              <a:solidFill>
                <a:srgbClr val="000000"/>
              </a:solidFill>
              <a:latin typeface="Arial"/>
            </a:endParaRPr>
          </a:p>
        </p:txBody>
      </p:sp>
      <p:sp>
        <p:nvSpPr>
          <p:cNvPr id="195"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后现代主义建筑风格的多样性</a:t>
            </a:r>
            <a:endParaRPr lang="en-US" sz="1800" b="0" strike="noStrike" spc="-1">
              <a:solidFill>
                <a:srgbClr val="000000"/>
              </a:solidFill>
              <a:latin typeface="Arial"/>
            </a:endParaRPr>
          </a:p>
        </p:txBody>
      </p:sp>
      <p:sp>
        <p:nvSpPr>
          <p:cNvPr id="196"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打破传统表现形式</a:t>
            </a:r>
            <a:endParaRPr lang="en-US" sz="1400" b="0" strike="noStrike" spc="-1">
              <a:solidFill>
                <a:srgbClr val="000000"/>
              </a:solidFill>
              <a:latin typeface="Arial"/>
            </a:endParaRPr>
          </a:p>
        </p:txBody>
      </p:sp>
      <p:sp>
        <p:nvSpPr>
          <p:cNvPr id="197"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后现代主义建筑中的反传统设计元素</a:t>
            </a:r>
            <a:endParaRPr lang="en-US" sz="1800" b="0" strike="noStrike" spc="-1">
              <a:solidFill>
                <a:srgbClr val="000000"/>
              </a:solidFill>
              <a:latin typeface="Arial"/>
            </a:endParaRPr>
          </a:p>
        </p:txBody>
      </p:sp>
      <p:sp>
        <p:nvSpPr>
          <p:cNvPr id="198"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99"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1"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新功能主义</a:t>
            </a:r>
            <a:endParaRPr lang="en-US" sz="2200" b="0" strike="noStrike" spc="-1">
              <a:solidFill>
                <a:srgbClr val="000000"/>
              </a:solidFill>
              <a:latin typeface="Arial"/>
            </a:endParaRPr>
          </a:p>
        </p:txBody>
      </p:sp>
      <p:sp>
        <p:nvSpPr>
          <p:cNvPr id="202"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新功能主义的核心理念是建筑应当服务于功能，强调实用性与现代化设计的结合。其设计原则包括简洁、功能分区明确、材料的真实性和直观性。代表作品有芬兰阿尔瓦</a:t>
            </a:r>
            <a:r>
              <a:rPr lang="en-US" sz="1400" b="0" strike="noStrike" spc="148">
                <a:solidFill>
                  <a:schemeClr val="dk1"/>
                </a:solidFill>
                <a:latin typeface="Arial"/>
                <a:ea typeface="微软雅黑"/>
              </a:rPr>
              <a:t>·</a:t>
            </a:r>
            <a:r>
              <a:rPr lang="zh-CN" sz="1400" b="0" strike="noStrike" spc="148">
                <a:solidFill>
                  <a:schemeClr val="dk1"/>
                </a:solidFill>
                <a:latin typeface="Arial"/>
                <a:ea typeface="微软雅黑"/>
              </a:rPr>
              <a:t>阿尔托的芬兰赫尔辛基大厦。</a:t>
            </a:r>
            <a:endParaRPr lang="en-US" sz="1400" b="0" strike="noStrike" spc="-1">
              <a:solidFill>
                <a:srgbClr val="000000"/>
              </a:solidFill>
              <a:latin typeface="Arial"/>
            </a:endParaRPr>
          </a:p>
        </p:txBody>
      </p:sp>
      <p:sp>
        <p:nvSpPr>
          <p:cNvPr id="20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05"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第四章 美学与可持续建筑设计的结合</a:t>
            </a:r>
            <a:endParaRPr lang="en-US" sz="3600" b="0" strike="noStrike" spc="-1">
              <a:solidFill>
                <a:schemeClr val="dk1"/>
              </a:solidFill>
              <a:latin typeface="Arial"/>
            </a:endParaRPr>
          </a:p>
        </p:txBody>
      </p:sp>
      <p:sp>
        <p:nvSpPr>
          <p:cNvPr id="20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8"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绿色建筑与美学</a:t>
            </a:r>
            <a:endParaRPr lang="en-US" sz="2200" b="0" strike="noStrike" spc="-1">
              <a:solidFill>
                <a:srgbClr val="000000"/>
              </a:solidFill>
              <a:latin typeface="Arial"/>
            </a:endParaRPr>
          </a:p>
        </p:txBody>
      </p:sp>
      <p:sp>
        <p:nvSpPr>
          <p:cNvPr id="209"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绿色建筑是以减少对环境影响为目标的建筑设计。在绿色建筑设计中，考虑美学因素至关重要，如如何通过设计展现自然之美，实现绿色与美学的完美结合。</a:t>
            </a:r>
            <a:endParaRPr lang="en-US" sz="1400" b="0" strike="noStrike" spc="-1">
              <a:solidFill>
                <a:srgbClr val="000000"/>
              </a:solidFill>
              <a:latin typeface="Arial"/>
            </a:endParaRPr>
          </a:p>
        </p:txBody>
      </p:sp>
      <p:sp>
        <p:nvSpPr>
          <p:cNvPr id="21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https://d.book118.com/266243025150010102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142</Paragraphs>
  <Slides>23</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23</vt:i4>
      </vt:variant>
    </vt:vector>
  </HeadingPairs>
  <TitlesOfParts>
    <vt:vector baseType="lpstr" size="31">
      <vt:lpstr>Arial</vt:lpstr>
      <vt:lpstr>Calibri</vt:lpstr>
      <vt:lpstr>微软雅黑</vt:lpstr>
      <vt:lpstr>Times New Roman</vt:lpstr>
      <vt:lpstr>Wingdings</vt:lpstr>
      <vt:lpstr>Symbol</vt:lpstr>
      <vt:lpstr>DejaVu Sans</vt:lpstr>
      <vt:lpstr>Office Theme</vt:lpstr>
      <vt:lpstr>建筑设计的美学理念</vt:lpstr>
      <vt:lpstr>目录</vt:lpstr>
      <vt:lpstr>第1章 建筑设计的美学理念</vt:lpstr>
      <vt:lpstr>美学是研究美的哲学学科，而建筑设计将美学理念应用于建筑创作的过程中，探讨如何在建筑设计中体现美学的重要性。</vt:lpstr>
      <vt:lpstr>美学元素</vt:lpstr>
      <vt:lpstr>美学流派</vt:lpstr>
      <vt:lpstr> </vt:lpstr>
      <vt:lpstr>成功案例分析：高迪的巴特罗之家</vt:lpstr>
      <vt:lpstr>第2章 美学元素在建筑设计中的运用</vt:lpstr>
      <vt:lpstr> </vt:lpstr>
      <vt:lpstr>纹理对建筑设计的影响</vt:lpstr>
      <vt:lpstr>对称与比例在建筑中的意义</vt:lpstr>
      <vt:lpstr>空间设计的原则和技巧</vt:lpstr>
      <vt:lpstr>现代建筑中的纹理创新</vt:lpstr>
      <vt:lpstr>建筑设计中的色彩应用</vt:lpstr>
      <vt:lpstr>第3章 不同美学流派对建筑设计的影响</vt:lpstr>
      <vt:lpstr>古典主义</vt:lpstr>
      <vt:lpstr>当代主义</vt:lpstr>
      <vt:lpstr>后现代主义</vt:lpstr>
      <vt:lpstr> </vt:lpstr>
      <vt:lpstr>第四章 美学与可持续建筑设计的结合</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2024-09-27T13:42:57.788</cp:lastPrinted>
  <dcterms:created xsi:type="dcterms:W3CDTF">2024-09-27T05:42:57Z</dcterms:created>
  <dcterms:modified xsi:type="dcterms:W3CDTF">2024-09-27T05:42:59Z</dcterms:modified>
</cp:coreProperties>
</file>