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C732D5-8C7E-4757-9E90-E683AE2A6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AC7F6-1C15-4927-8620-6125599B4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587360-0281-47E2-AECB-787039244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01BBCA-3C10-4232-8CB9-C68BE9B8F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DE1C96-999F-4716-AD95-6447A9A469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95C77A-702A-48E9-8B3E-32D720F66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529385-C972-40B9-9080-01B4B6D6BC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187F88-031E-4232-ABAE-1BF45694ED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30123C-B4F2-49D7-8898-1EA782776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474ACB-EA8F-4FB6-9B4D-97634BCA0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376A30-EE11-4F4D-9460-C224EC2E8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141450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基层民主与管理：理论与实践\n## 1.基层民主与管理的概念及重要性\n### 1.1基层民主与管理的定义与内涵\n### 1.2基层民主与管理的基本原则\n### 1.3基层民主与管理的重要性及作用\n## 2.基层民主与管理的实践案例分析\n### 2.1国内外基层民主与管理的成功案例\n### 2.2基层民主与管理案例的关键要素分析\n### 2.3基层民主与管理案例的启示与借鉴\n## 3.基层民主与管理的挑战与问题\n### 3.1基层民主与管理面临的制度困境\n### 3.2基层民主与管理面临的技术与资源挑战\n### 3.3基层民主与管理面临的社会环境问题\n## 4.加强基层民主与管理的对策建议\n### 4.1完善基层民主与管理的制度设计\n### 4.2提升基层民主与管理的技术水平与资源利用\n### 4.3营造基层民主与管理的良好社会环境\n## 5.基层民主与管理的未来发展趋势\n### 5.1基层民主与管理的发展趋势展望\n### 5.2基层民主与管理创新的必要性及方向\n### 5.3基层民主与管理在未来社会治理中的作用与价值\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6000"/>
              <a:t>基层民主与管理：理论与实践</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2}"/>
        <p:cNvGrpSpPr/>
        <p:nvPr/>
      </p:nvGrpSpPr>
      <p:grpSpPr>
        <a:xfrm>
          <a:off x="0" y="0"/>
          <a:ext cx="0" cy="0"/>
        </a:xfrm>
      </p:grpSpPr>
      <p:sp>
        <p:nvSpPr>
          <p:cNvPr id="8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基层民主与管理的概念及重要性</a:t>
            </a:r>
            <a:endParaRPr/>
          </a:p>
        </p:txBody>
      </p:sp>
      <p:sp>
        <p:nvSpPr>
          <p:cNvPr id="8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3}"/>
        <p:cNvGrpSpPr/>
        <p:nvPr/>
      </p:nvGrpSpPr>
      <p:grpSpPr>
        <a:xfrm>
          <a:off x="0" y="0"/>
          <a:ext cx="0" cy="0"/>
        </a:xfrm>
      </p:grpSpPr>
      <p:grpSp>
        <p:nvGrpSpPr>
          <p:cNvPr id="11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4" name=""/>
            <p:cNvGrpSpPr/>
            <p:nvPr/>
          </p:nvGrpSpPr>
          <p:grpSpPr>
            <a:xfrm>
              <a:off x="685801" y="3146904"/>
              <a:ext cx="4207178" cy="3287791"/>
              <a:chOff x="685801" y="3146904"/>
              <a:chExt cx="4207178" cy="3287791"/>
            </a:xfrm>
          </p:grpSpPr>
          <p:sp>
            <p:nvSpPr>
              <p:cNvPr id="11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基层民主管理是指基层民众在基层政权和基层组织中的民主参与和自主管理</a:t>
                </a:r>
                <a:endParaRPr kumimoji="1" lang="en-US" altLang="zh-CN" sz="1800" b="1">
                  <a:solidFill>
                    <a:schemeClr val="bg1"/>
                  </a:solidFill>
                  <a:latin typeface="+mj-ea"/>
                  <a:ea typeface="+mj-ea"/>
                </a:endParaRPr>
              </a:p>
            </p:txBody>
          </p:sp>
          <p:sp>
            <p:nvSpPr>
              <p:cNvPr id="11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基层民众：包括社区居民、村民、职工等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基层政权：包括乡镇政府、街道办事处等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基层组织：包括村委会、居委会、企业等</a:t>
                </a:r>
                <a:endParaRPr/>
              </a:p>
            </p:txBody>
          </p:sp>
        </p:grpSp>
        <p:grpSp>
          <p:nvGrpSpPr>
            <p:cNvPr id="117" name=""/>
            <p:cNvGrpSpPr/>
            <p:nvPr/>
          </p:nvGrpSpPr>
          <p:grpSpPr>
            <a:xfrm>
              <a:off x="4408278" y="3146904"/>
              <a:ext cx="3798485" cy="3287791"/>
              <a:chOff x="4408278" y="3146904"/>
              <a:chExt cx="3798485" cy="3287791"/>
            </a:xfrm>
          </p:grpSpPr>
          <p:sp>
            <p:nvSpPr>
              <p:cNvPr id="11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基层民主管理的核心是民主和管理</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民主：体现在民众的</a:t>
                </a:r>
                <a:r>
                  <a:rPr lang="zh-CN" sz="1400" b="1">
                    <a:solidFill>
                      <a:schemeClr val="tx1">
                        <a:lumMod val="50000"/>
                        <a:lumOff val="50000"/>
                        <a:alpha val="100000"/>
                      </a:schemeClr>
                    </a:solidFill>
                    <a:latin typeface="微软雅黑"/>
                    <a:ea typeface="微软雅黑"/>
                  </a:rPr>
                  <a:t>参与</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决策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管理：体现在基层组织和基层政权的</a:t>
                </a:r>
                <a:r>
                  <a:rPr lang="zh-CN" sz="1400" b="1">
                    <a:solidFill>
                      <a:schemeClr val="tx1">
                        <a:lumMod val="50000"/>
                        <a:lumOff val="50000"/>
                        <a:alpha val="100000"/>
                      </a:schemeClr>
                    </a:solidFill>
                    <a:latin typeface="微软雅黑"/>
                    <a:ea typeface="微软雅黑"/>
                  </a:rPr>
                  <a:t>运作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实施</a:t>
                </a:r>
                <a:endParaRPr/>
              </a:p>
            </p:txBody>
          </p:sp>
        </p:grpSp>
        <p:grpSp>
          <p:nvGrpSpPr>
            <p:cNvPr id="120" name=""/>
            <p:cNvGrpSpPr/>
            <p:nvPr/>
          </p:nvGrpSpPr>
          <p:grpSpPr>
            <a:xfrm>
              <a:off x="7707715" y="3146904"/>
              <a:ext cx="3798485" cy="3287791"/>
              <a:chOff x="7707715" y="3146904"/>
              <a:chExt cx="3798485" cy="3287791"/>
            </a:xfrm>
          </p:grpSpPr>
          <p:sp>
            <p:nvSpPr>
              <p:cNvPr id="12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基层民主管理的方式包括选举、协商、监督等</a:t>
                </a:r>
                <a:endParaRPr kumimoji="1" lang="en-US" altLang="zh-CN" sz="1800" b="1">
                  <a:solidFill>
                    <a:schemeClr val="bg1"/>
                  </a:solidFill>
                  <a:latin typeface="+mj-ea"/>
                  <a:ea typeface="+mj-ea"/>
                </a:endParaRPr>
              </a:p>
            </p:txBody>
          </p:sp>
          <p:sp>
            <p:nvSpPr>
              <p:cNvPr id="12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选举：民众通过选举基层政权和组织的负责人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协商：民众参与基层政策和决策的制定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监督：民众对基层政权和组织的运行进行监督</a:t>
                </a:r>
                <a:endParaRPr/>
              </a:p>
            </p:txBody>
          </p:sp>
        </p:grpSp>
      </p:grpSp>
      <p:sp>
        <p:nvSpPr>
          <p:cNvPr id="12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基层民主与管理的定义与内涵</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3}"/>
        <p:cNvGrpSpPr/>
        <p:nvPr/>
      </p:nvGrpSpPr>
      <p:grpSpPr>
        <a:xfrm>
          <a:off x="0" y="0"/>
          <a:ext cx="0" cy="0"/>
        </a:xfrm>
      </p:grpSpPr>
      <p:grpSp>
        <p:nvGrpSpPr>
          <p:cNvPr id="125"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26" name=""/>
            <p:cNvGrpSpPr/>
            <p:nvPr/>
          </p:nvGrpSpPr>
          <p:grpSpPr>
            <a:xfrm>
              <a:off x="996217" y="2144759"/>
              <a:ext cx="2880000" cy="4458640"/>
              <a:chOff x="996217" y="2144759"/>
              <a:chExt cx="2880000" cy="4458640"/>
            </a:xfrm>
          </p:grpSpPr>
          <p:sp>
            <p:nvSpPr>
              <p:cNvPr id="127"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民主原则：尊重和保障基层民众的民主权利，实现民众的广泛参与</a:t>
                </a:r>
                <a:endParaRPr kumimoji="1" lang="en-US" altLang="zh-CN" sz="2200" b="1">
                  <a:solidFill>
                    <a:schemeClr val="bg1"/>
                  </a:solidFill>
                  <a:latin typeface="+mj-ea"/>
                  <a:ea typeface="+mj-ea"/>
                </a:endParaRPr>
              </a:p>
            </p:txBody>
          </p:sp>
          <p:sp>
            <p:nvSpPr>
              <p:cNvPr id="128"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民主权利：包括选举、表达、监督等权利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广泛参与：包括政治、经济、社会等方面的参与</a:t>
                </a:r>
                <a:endParaRPr/>
              </a:p>
            </p:txBody>
          </p:sp>
          <p:sp>
            <p:nvSpPr>
              <p:cNvPr id="129"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30" name=""/>
            <p:cNvGrpSpPr/>
            <p:nvPr/>
          </p:nvGrpSpPr>
          <p:grpSpPr>
            <a:xfrm>
              <a:off x="4656000" y="2144759"/>
              <a:ext cx="2880000" cy="4458640"/>
              <a:chOff x="4656000" y="2144759"/>
              <a:chExt cx="2880000" cy="4458640"/>
            </a:xfrm>
          </p:grpSpPr>
          <p:sp>
            <p:nvSpPr>
              <p:cNvPr id="131"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平等原则：保障基层民众在民主管理中的平等地位</a:t>
                </a:r>
                <a:endParaRPr kumimoji="1" lang="en-US" altLang="zh-CN" sz="2200" b="1">
                  <a:solidFill>
                    <a:schemeClr val="bg1"/>
                  </a:solidFill>
                  <a:latin typeface="+mj-ea"/>
                  <a:ea typeface="+mj-ea"/>
                </a:endParaRPr>
              </a:p>
            </p:txBody>
          </p:sp>
          <p:sp>
            <p:nvSpPr>
              <p:cNvPr id="132"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平等地位：不受性别、种族、年龄、财产等方面的限制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平等参与：每个人都有权参与基层民主管理</a:t>
                </a:r>
                <a:endParaRPr/>
              </a:p>
            </p:txBody>
          </p:sp>
          <p:sp>
            <p:nvSpPr>
              <p:cNvPr id="133"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34" name=""/>
            <p:cNvGrpSpPr/>
            <p:nvPr/>
          </p:nvGrpSpPr>
          <p:grpSpPr>
            <a:xfrm>
              <a:off x="8315783" y="2144759"/>
              <a:ext cx="2880000" cy="4458640"/>
              <a:chOff x="8315783" y="2144759"/>
              <a:chExt cx="2880000" cy="4458640"/>
            </a:xfrm>
          </p:grpSpPr>
          <p:sp>
            <p:nvSpPr>
              <p:cNvPr id="135"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法治原则：基层民主管理要遵循国家法律法规和地方法规</a:t>
                </a:r>
                <a:endParaRPr kumimoji="1" lang="en-US" altLang="zh-CN" sz="2200" b="1">
                  <a:solidFill>
                    <a:schemeClr val="bg1"/>
                  </a:solidFill>
                  <a:latin typeface="+mj-ea"/>
                  <a:ea typeface="+mj-ea"/>
                </a:endParaRPr>
              </a:p>
            </p:txBody>
          </p:sp>
          <p:sp>
            <p:nvSpPr>
              <p:cNvPr id="136"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国家法律法规：如宪法、选举法、组织法等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地方法规：如基层民主管理的实施细则、办法等</a:t>
                </a:r>
                <a:endParaRPr/>
              </a:p>
            </p:txBody>
          </p:sp>
          <p:sp>
            <p:nvSpPr>
              <p:cNvPr id="137"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38"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基层民主与管理的基本原则</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pic>
        <p:nvPicPr>
          <p:cNvPr id="140"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41"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42" name="Group 2"/>
            <p:cNvGrpSpPr/>
            <p:nvPr/>
          </p:nvGrpSpPr>
          <p:grpSpPr>
            <a:xfrm>
              <a:off x="5982796" y="3116804"/>
              <a:ext cx="5783287" cy="1610798"/>
              <a:chOff x="5982796" y="3116804"/>
              <a:chExt cx="5783287" cy="1610798"/>
            </a:xfrm>
          </p:grpSpPr>
          <p:sp>
            <p:nvSpPr>
              <p:cNvPr id="143"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基层民主与管理是社会治理的重要组成部分</a:t>
                </a:r>
                <a:endParaRPr/>
              </a:p>
            </p:txBody>
          </p:sp>
          <p:sp>
            <p:nvSpPr>
              <p:cNvPr id="144"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反映民众需求：基层民主管理能够及时反映民众的意见和需求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促进社会和谐：基层民主管理有助于化解社会矛盾和冲突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提高治理效能：基层民主管理能够提高基层政权的治理效能</a:t>
                </a:r>
                <a:endParaRPr/>
              </a:p>
            </p:txBody>
          </p:sp>
        </p:grpSp>
        <p:grpSp>
          <p:nvGrpSpPr>
            <p:cNvPr id="145" name="Group 5"/>
            <p:cNvGrpSpPr/>
            <p:nvPr/>
          </p:nvGrpSpPr>
          <p:grpSpPr>
            <a:xfrm>
              <a:off x="5982796" y="4769459"/>
              <a:ext cx="5783287" cy="1610798"/>
              <a:chOff x="5982796" y="4769459"/>
              <a:chExt cx="5783287" cy="1610798"/>
            </a:xfrm>
          </p:grpSpPr>
          <p:sp>
            <p:nvSpPr>
              <p:cNvPr id="146"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基层民主与管理有助于保障民众权益</a:t>
                </a:r>
                <a:endParaRPr/>
              </a:p>
            </p:txBody>
          </p:sp>
          <p:sp>
            <p:nvSpPr>
              <p:cNvPr id="147"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政治权益：如选举权和被选举权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经济权益：如财产权、发展权等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社会权益：如教育、医疗、社保等权益</a:t>
                </a:r>
                <a:endParaRPr/>
              </a:p>
            </p:txBody>
          </p:sp>
        </p:grpSp>
        <p:grpSp>
          <p:nvGrpSpPr>
            <p:cNvPr id="148" name="Group 407"/>
            <p:cNvGrpSpPr/>
            <p:nvPr/>
          </p:nvGrpSpPr>
          <p:grpSpPr>
            <a:xfrm>
              <a:off x="5982796" y="1468163"/>
              <a:ext cx="5700871" cy="1610798"/>
              <a:chOff x="5982796" y="1468163"/>
              <a:chExt cx="5700871" cy="1610798"/>
            </a:xfrm>
          </p:grpSpPr>
          <p:sp>
            <p:nvSpPr>
              <p:cNvPr id="149"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基层民主与管理有助于培养公民意识</a:t>
                </a:r>
                <a:endParaRPr/>
              </a:p>
            </p:txBody>
          </p:sp>
          <p:sp>
            <p:nvSpPr>
              <p:cNvPr id="150"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增强民主意识：基层民主管理让民众参与决策，培养民主意识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增强法治意识：基层民主管理遵循法治原则，培养法治意识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增强社会责任感：基层民主管理让民众参与社会治理，培养社会责任感</a:t>
                </a:r>
                <a:endParaRPr/>
              </a:p>
            </p:txBody>
          </p:sp>
        </p:grpSp>
      </p:grpSp>
      <p:sp>
        <p:nvSpPr>
          <p:cNvPr id="1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基层民主与管理的重要性及作用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2" name="" descr="{&quot;isTemplate&quot;:true,&quot;type&quot;:2}"/>
        <p:cNvGrpSpPr/>
        <p:nvPr/>
      </p:nvGrpSpPr>
      <p:grpSpPr>
        <a:xfrm>
          <a:off x="0" y="0"/>
          <a:ext cx="0" cy="0"/>
        </a:xfrm>
      </p:grpSpPr>
      <p:sp>
        <p:nvSpPr>
          <p:cNvPr id="153"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基层民主与管理的实践案例分析</a:t>
            </a:r>
            <a:endParaRPr/>
          </a:p>
        </p:txBody>
      </p:sp>
      <p:sp>
        <p:nvSpPr>
          <p:cNvPr id="154"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descr="{&quot;isTemplate&quot;:true,&quot;type&quot;:3}"/>
        <p:cNvGrpSpPr/>
        <p:nvPr/>
      </p:nvGrpSpPr>
      <p:grpSpPr>
        <a:xfrm>
          <a:off x="0" y="0"/>
          <a:ext cx="0" cy="0"/>
        </a:xfrm>
      </p:grpSpPr>
      <p:pic>
        <p:nvPicPr>
          <p:cNvPr id="1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8" name="Group 598"/>
            <p:cNvGrpSpPr/>
            <p:nvPr/>
          </p:nvGrpSpPr>
          <p:grpSpPr>
            <a:xfrm>
              <a:off x="763829" y="1414808"/>
              <a:ext cx="6972294" cy="2337649"/>
              <a:chOff x="763829" y="1414808"/>
              <a:chExt cx="6972294" cy="2337649"/>
            </a:xfrm>
          </p:grpSpPr>
          <p:sp>
            <p:nvSpPr>
              <p:cNvPr id="1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国内案例：广州市天河区城中村改造</a:t>
                </a:r>
                <a:endParaRPr/>
              </a:p>
            </p:txBody>
          </p:sp>
          <p:sp>
            <p:nvSpPr>
              <p:cNvPr id="1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改造背景：城市化进程中，城中村基础设施落后，居住环境差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改造过程：政府主导，民众参与，通过民主协商制定改造方案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改造成果：改善了居住环境，提高了民众生活质量</a:t>
                </a:r>
                <a:endParaRPr/>
              </a:p>
            </p:txBody>
          </p:sp>
          <p:sp>
            <p:nvSpPr>
              <p:cNvPr id="1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5" name="Group 591"/>
            <p:cNvGrpSpPr/>
            <p:nvPr/>
          </p:nvGrpSpPr>
          <p:grpSpPr>
            <a:xfrm>
              <a:off x="689593" y="3949139"/>
              <a:ext cx="7078256" cy="2128975"/>
              <a:chOff x="689593" y="3949139"/>
              <a:chExt cx="7078256" cy="2128975"/>
            </a:xfrm>
          </p:grpSpPr>
          <p:sp>
            <p:nvSpPr>
              <p:cNvPr id="1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国外案例：印度村民自治</a:t>
                </a:r>
                <a:endParaRPr/>
              </a:p>
            </p:txBody>
          </p:sp>
          <p:sp>
            <p:nvSpPr>
              <p:cNvPr id="1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自治背景：印度基层政权薄弱，村民自治有助于提高治理效能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自治过程：村民通过选举、协商、监督等方式参与村庄管理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自治成果：提高了村庄治理水平，促进了农村经济发展</a:t>
                </a:r>
                <a:endParaRPr/>
              </a:p>
            </p:txBody>
          </p:sp>
          <p:sp>
            <p:nvSpPr>
              <p:cNvPr id="1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国内外基层民主与管理的成功案例</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5" name=""/>
            <p:cNvGrpSpPr/>
            <p:nvPr/>
          </p:nvGrpSpPr>
          <p:grpSpPr>
            <a:xfrm>
              <a:off x="685801" y="3146904"/>
              <a:ext cx="4207178" cy="3287791"/>
              <a:chOff x="685801" y="3146904"/>
              <a:chExt cx="4207178" cy="3287791"/>
            </a:xfrm>
          </p:grpSpPr>
          <p:sp>
            <p:nvSpPr>
              <p:cNvPr id="17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政府支持：政府在基层民主管理中发挥引导和支持作用</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政策支持：制定相关政策，为基层民主管理提供法律保障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资金支持：提供资金支持，为基层民主管理提供物质保障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技术支持：提供技术支持，为基层民主管理提供技术保障</a:t>
                </a:r>
                <a:endParaRPr/>
              </a:p>
            </p:txBody>
          </p:sp>
        </p:grpSp>
        <p:grpSp>
          <p:nvGrpSpPr>
            <p:cNvPr id="178" name=""/>
            <p:cNvGrpSpPr/>
            <p:nvPr/>
          </p:nvGrpSpPr>
          <p:grpSpPr>
            <a:xfrm>
              <a:off x="4408278" y="3146904"/>
              <a:ext cx="3798485" cy="3287791"/>
              <a:chOff x="4408278" y="3146904"/>
              <a:chExt cx="3798485" cy="3287791"/>
            </a:xfrm>
          </p:grpSpPr>
          <p:sp>
            <p:nvSpPr>
              <p:cNvPr id="17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民众参与：民众积极参与基层民主管理，实现民主决策和民主监督</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民主决策：民众参与基层政策和决策的制定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民主监督：民众对基层政权和组织的运行进行监督</a:t>
                </a:r>
                <a:endParaRPr/>
              </a:p>
            </p:txBody>
          </p:sp>
        </p:grpSp>
        <p:grpSp>
          <p:nvGrpSpPr>
            <p:cNvPr id="181" name=""/>
            <p:cNvGrpSpPr/>
            <p:nvPr/>
          </p:nvGrpSpPr>
          <p:grpSpPr>
            <a:xfrm>
              <a:off x="7707715" y="3146904"/>
              <a:ext cx="3798485" cy="3287791"/>
              <a:chOff x="7707715" y="3146904"/>
              <a:chExt cx="3798485" cy="3287791"/>
            </a:xfrm>
          </p:grpSpPr>
          <p:sp>
            <p:nvSpPr>
              <p:cNvPr id="18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制度创新：基层民主管理过程中，不断创新制度和方式</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制度创新：如村民自治、社区协商等制度创新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方式创新：如利用互联网技术进行线上民主管理</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基层民主与管理案例的关键要素分析</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7" name=""/>
            <p:cNvGrpSpPr/>
            <p:nvPr/>
          </p:nvGrpSpPr>
          <p:grpSpPr>
            <a:xfrm>
              <a:off x="685800" y="3146904"/>
              <a:ext cx="5760000" cy="3225487"/>
              <a:chOff x="685800" y="3146904"/>
              <a:chExt cx="5760000" cy="3225487"/>
            </a:xfrm>
          </p:grpSpPr>
          <p:sp>
            <p:nvSpPr>
              <p:cNvPr id="18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启示：基层民主与管理需要政府支持、民众参与和制度创新</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政府支持：政府要发挥引导和支持作用，为基层民主管理提供保障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民众参与：民众要积极参与，实现民主决策和监督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制度创新：基层民主管理要不断制度创新，提高治理效能</a:t>
                </a:r>
                <a:endParaRPr/>
              </a:p>
            </p:txBody>
          </p:sp>
        </p:grpSp>
        <p:grpSp>
          <p:nvGrpSpPr>
            <p:cNvPr id="190" name=""/>
            <p:cNvGrpSpPr/>
            <p:nvPr/>
          </p:nvGrpSpPr>
          <p:grpSpPr>
            <a:xfrm>
              <a:off x="6016236" y="3146904"/>
              <a:ext cx="5400000" cy="3225487"/>
              <a:chOff x="6016236" y="3146904"/>
              <a:chExt cx="5400000" cy="3225487"/>
            </a:xfrm>
          </p:grpSpPr>
          <p:sp>
            <p:nvSpPr>
              <p:cNvPr id="19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借鉴：借鉴国内外成功案例，结合本地实际，进行基层民主与管理的实践</a:t>
                </a:r>
                <a:endParaRPr kumimoji="1" lang="en-US" altLang="zh-CN" sz="1800" b="1">
                  <a:solidFill>
                    <a:schemeClr val="bg1"/>
                  </a:solidFill>
                  <a:latin typeface="+mj-ea"/>
                  <a:ea typeface="+mj-ea"/>
                </a:endParaRPr>
              </a:p>
            </p:txBody>
          </p:sp>
          <p:sp>
            <p:nvSpPr>
              <p:cNvPr id="19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学习经验：学习国内外基层民主与管理的成功经验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结合实际：结合本地实际情况，制定适合自己的基层民主与管理方案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勇于实践：勇于进行基层民主与管理的实践，不断完善和总结经验</a:t>
                </a:r>
                <a:endParaRPr/>
              </a:p>
            </p:txBody>
          </p:sp>
        </p:grpSp>
      </p:grpSp>
      <p:sp>
        <p:nvSpPr>
          <p:cNvPr id="19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基层民主与管理案例的启示与借鉴</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基层民主与管理的挑战与问题</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 name=""/>
            <p:cNvGrpSpPr/>
            <p:nvPr/>
          </p:nvGrpSpPr>
          <p:grpSpPr>
            <a:xfrm>
              <a:off x="685800" y="3146904"/>
              <a:ext cx="5760000" cy="3225487"/>
              <a:chOff x="685800" y="3146904"/>
              <a:chExt cx="5760000" cy="3225487"/>
            </a:xfrm>
          </p:grpSpPr>
          <p:sp>
            <p:nvSpPr>
              <p:cNvPr id="1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法律法规不完善：基层民主与管理的法律法规不健全，影响基层民主的健康发展</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法律法规缺失：某些基层民主管理领域缺乏法律法规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法律法规滞后：现有法律法规不适应基层民主管理的发展需求</a:t>
                </a:r>
                <a:endParaRPr/>
              </a:p>
            </p:txBody>
          </p:sp>
        </p:grpSp>
        <p:grpSp>
          <p:nvGrpSpPr>
            <p:cNvPr id="14" name=""/>
            <p:cNvGrpSpPr/>
            <p:nvPr/>
          </p:nvGrpSpPr>
          <p:grpSpPr>
            <a:xfrm>
              <a:off x="6016236" y="3146904"/>
              <a:ext cx="5400000" cy="3225487"/>
              <a:chOff x="6016236" y="3146904"/>
              <a:chExt cx="5400000" cy="3225487"/>
            </a:xfrm>
          </p:grpSpPr>
          <p:sp>
            <p:nvSpPr>
              <p:cNvPr id="1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基层政权体制问题：基层政权体制不完善，影响基层民主管理的实施</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基层政权薄弱：基层政权力量不足，难以承担基层民主管理的责任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基层政权腐败：基层政权存在腐败问题，影响基层民主管理的公信力</a:t>
                </a:r>
                <a:endParaRPr/>
              </a:p>
            </p:txBody>
          </p:sp>
        </p:grpSp>
      </p:grpSp>
      <p:sp>
        <p:nvSpPr>
          <p:cNvPr id="1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基层民主与管理面临的制度困境</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https://d.book118.com/267014145010006044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基层民主与管理：理论与实践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2024-09-18T03:13:03.362</cp:lastPrinted>
  <dcterms:created xsi:type="dcterms:W3CDTF">2024-09-17T19:13:03Z</dcterms:created>
  <dcterms:modified xsi:type="dcterms:W3CDTF">2024-09-17T19:13:05Z</dcterms:modified>
</cp:coreProperties>
</file>