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97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34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F401EB-A659-4DFD-8A5D-3EFC47563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EA73B0-BA5E-4285-95B1-33C827FFC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7190A2-7915-4EFF-88F6-FDBF86A86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4C86A9-00C3-46B4-84ED-47E58E38F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3930C4-93DA-4AAD-8482-46A86A060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9F9605-EB18-4A25-8B43-68B4AFEF8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C59C2D-617F-4CB9-B01C-9F1025F8C2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50E395-2742-46F0-9BA5-8AC3672E5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0DD665-8669-460F-9283-FEF1A397AB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D1E49A-9C6E-49E6-A0D3-DC8AF4987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1D138C-AD23-493C-9FD4-A70FF9DC7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966" r:id="rId2"/>
    <p:sldLayoutId id="2147486967" r:id="rId3"/>
    <p:sldLayoutId id="2147486968" r:id="rId4"/>
    <p:sldLayoutId id="2147486969" r:id="rId5"/>
    <p:sldLayoutId id="2147486970" r:id="rId6"/>
    <p:sldLayoutId id="2147486971" r:id="rId7"/>
    <p:sldLayoutId id="2147486972" r:id="rId8"/>
    <p:sldLayoutId id="2147486973" r:id="rId9"/>
    <p:sldLayoutId id="2147486974" r:id="rId10"/>
    <p:sldLayoutId id="214748697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20" Type="http://schemas.openxmlformats.org/officeDocument/2006/relationships/tags" Target="../tags/tag128.xml" /><Relationship Id="rId21" Type="http://schemas.openxmlformats.org/officeDocument/2006/relationships/tags" Target="../tags/tag129.xml" /><Relationship Id="rId22" Type="http://schemas.openxmlformats.org/officeDocument/2006/relationships/tags" Target="../tags/tag13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16" Type="http://schemas.openxmlformats.org/officeDocument/2006/relationships/tags" Target="../tags/tag163.xml" /><Relationship Id="rId17" Type="http://schemas.openxmlformats.org/officeDocument/2006/relationships/tags" Target="../tags/tag164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15" Type="http://schemas.openxmlformats.org/officeDocument/2006/relationships/tags" Target="../tags/tag193.xml" /><Relationship Id="rId16" Type="http://schemas.openxmlformats.org/officeDocument/2006/relationships/tags" Target="../tags/tag194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3.xml" /><Relationship Id="rId11" Type="http://schemas.openxmlformats.org/officeDocument/2006/relationships/tags" Target="../tags/tag204.xml" /><Relationship Id="rId12" Type="http://schemas.openxmlformats.org/officeDocument/2006/relationships/tags" Target="../tags/tag205.xml" /><Relationship Id="rId13" Type="http://schemas.openxmlformats.org/officeDocument/2006/relationships/tags" Target="../tags/tag206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023123200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公路隧道维修加固技术规程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870" name="序号"/>
          <p:cNvSpPr txBox="1"/>
          <p:nvPr>
            <p:custDataLst>
              <p:tags r:id="rId4"/>
            </p:custDataLst>
          </p:nvPr>
        </p:nvSpPr>
        <p:spPr>
          <a:xfrm>
            <a:off x="5201920" y="1583055"/>
            <a:ext cx="1433633" cy="73915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5"/>
            </p:custDataLst>
          </p:nvPr>
        </p:nvSpPr>
        <p:spPr>
          <a:xfrm>
            <a:off x="5137342" y="1976296"/>
            <a:ext cx="3837311" cy="36818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lang="zh-CN" altLang="en-US" sz="17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/>
          <p:nvPr>
            <p:custDataLst>
              <p:tags r:id="rId6"/>
            </p:custDataLst>
          </p:nvPr>
        </p:nvCxnSpPr>
        <p:spPr>
          <a:xfrm>
            <a:off x="5171212" y="2399665"/>
            <a:ext cx="3652748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7"/>
            </p:custDataLst>
          </p:nvPr>
        </p:nvSpPr>
        <p:spPr>
          <a:xfrm>
            <a:off x="5761355" y="2339340"/>
            <a:ext cx="1433670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8"/>
            </p:custDataLst>
          </p:nvPr>
        </p:nvSpPr>
        <p:spPr>
          <a:xfrm>
            <a:off x="5688425" y="2766094"/>
            <a:ext cx="383741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隧道维修加固的目的和意义</a:t>
            </a:r>
            <a:endParaRPr lang="zh-CN" altLang="en-US" sz="17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/>
          <p:nvPr>
            <p:custDataLst>
              <p:tags r:id="rId9"/>
            </p:custDataLst>
          </p:nvPr>
        </p:nvCxnSpPr>
        <p:spPr>
          <a:xfrm>
            <a:off x="5722296" y="3189605"/>
            <a:ext cx="3652844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10"/>
            </p:custDataLst>
          </p:nvPr>
        </p:nvSpPr>
        <p:spPr>
          <a:xfrm>
            <a:off x="6282690" y="312293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1"/>
            </p:custDataLst>
          </p:nvPr>
        </p:nvSpPr>
        <p:spPr>
          <a:xfrm>
            <a:off x="6201410" y="354968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隧道维修加固的分类和适用范围</a:t>
            </a:r>
            <a:endParaRPr lang="zh-CN" altLang="en-US" sz="17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/>
          <p:nvPr>
            <p:custDataLst>
              <p:tags r:id="rId12"/>
            </p:custDataLst>
          </p:nvPr>
        </p:nvCxnSpPr>
        <p:spPr>
          <a:xfrm>
            <a:off x="6235275" y="397319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3"/>
            </p:custDataLst>
          </p:nvPr>
        </p:nvSpPr>
        <p:spPr>
          <a:xfrm>
            <a:off x="6812915" y="390715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4"/>
            </p:custDataLst>
          </p:nvPr>
        </p:nvSpPr>
        <p:spPr>
          <a:xfrm>
            <a:off x="6731635" y="433390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7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隧道维修加固的技术要求和方法</a:t>
            </a:r>
            <a:endParaRPr lang="zh-CN" altLang="en-US" sz="17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/>
          <p:nvPr>
            <p:custDataLst>
              <p:tags r:id="rId15"/>
            </p:custDataLst>
          </p:nvPr>
        </p:nvCxnSpPr>
        <p:spPr>
          <a:xfrm>
            <a:off x="6765500" y="475742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6"/>
            </p:custDataLst>
          </p:nvPr>
        </p:nvSpPr>
        <p:spPr>
          <a:xfrm>
            <a:off x="7390765" y="4743450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7"/>
            </p:custDataLst>
          </p:nvPr>
        </p:nvSpPr>
        <p:spPr>
          <a:xfrm>
            <a:off x="7309485" y="5170204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隧道维修加固的施工安全与环境保护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/>
          <p:nvPr>
            <p:custDataLst>
              <p:tags r:id="rId18"/>
            </p:custDataLst>
          </p:nvPr>
        </p:nvCxnSpPr>
        <p:spPr>
          <a:xfrm>
            <a:off x="7343350" y="5593715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9"/>
            </p:custDataLst>
          </p:nvPr>
        </p:nvSpPr>
        <p:spPr>
          <a:xfrm>
            <a:off x="7920990" y="5527675"/>
            <a:ext cx="1433461" cy="73940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4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lang="en-US" sz="44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20"/>
            </p:custDataLst>
          </p:nvPr>
        </p:nvSpPr>
        <p:spPr>
          <a:xfrm>
            <a:off x="7839710" y="5954429"/>
            <a:ext cx="3836851" cy="368311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隧道维修加固的工程实例与经验总结</a:t>
            </a:r>
            <a:endParaRPr lang="zh-CN" altLang="en-US" sz="2800" b="1" kern="0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/>
          <p:nvPr>
            <p:custDataLst>
              <p:tags r:id="rId21"/>
            </p:custDataLst>
          </p:nvPr>
        </p:nvCxnSpPr>
        <p:spPr>
          <a:xfrm>
            <a:off x="7873575" y="6377940"/>
            <a:ext cx="3652310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隧道维修加固的目的和意义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隧道维修加固的定义</a:t>
            </a:r>
            <a:endParaRPr lang="zh-CN" altLang="en-US"/>
          </a:p>
        </p:txBody>
      </p:sp>
      <p:sp>
        <p:nvSpPr>
          <p:cNvPr id="1049056" name="圆角矩形 3"/>
          <p:cNvSpPr/>
          <p:nvPr>
            <p:custDataLst>
              <p:tags r:id="rId2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3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5"/>
          <p:cNvSpPr/>
          <p:nvPr>
            <p:custDataLst>
              <p:tags r:id="rId4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6"/>
          <p:cNvSpPr/>
          <p:nvPr>
            <p:custDataLst>
              <p:tags r:id="rId5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6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10"/>
          <p:cNvSpPr/>
          <p:nvPr>
            <p:custDataLst>
              <p:tags r:id="rId7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11"/>
          <p:cNvSpPr/>
          <p:nvPr>
            <p:custDataLst>
              <p:tags r:id="rId8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12"/>
          <p:cNvSpPr/>
          <p:nvPr>
            <p:custDataLst>
              <p:tags r:id="rId9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7"/>
          <p:cNvSpPr txBox="1"/>
          <p:nvPr>
            <p:custDataLst>
              <p:tags r:id="rId10"/>
            </p:custDataLst>
          </p:nvPr>
        </p:nvSpPr>
        <p:spPr>
          <a:xfrm>
            <a:off x="1017942" y="391374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隧道维修加固的意义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1"/>
            </p:custDataLst>
          </p:nvPr>
        </p:nvSpPr>
        <p:spPr>
          <a:xfrm>
            <a:off x="1017942" y="5201298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隧道维修加固的必要性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76" name="文本框 13"/>
          <p:cNvSpPr txBox="1"/>
          <p:nvPr>
            <p:custDataLst>
              <p:tags r:id="rId12"/>
            </p:custDataLst>
          </p:nvPr>
        </p:nvSpPr>
        <p:spPr>
          <a:xfrm>
            <a:off x="1017942" y="136440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隧道维修加固的定义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78" name="文本框 14"/>
          <p:cNvSpPr txBox="1"/>
          <p:nvPr>
            <p:custDataLst>
              <p:tags r:id="rId13"/>
            </p:custDataLst>
          </p:nvPr>
        </p:nvSpPr>
        <p:spPr>
          <a:xfrm>
            <a:off x="1017942" y="2653247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隧道维修加固的目的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隧道维修加固的目的</a:t>
            </a:r>
            <a:endParaRPr lang="zh-CN" altLang="en-US"/>
          </a:p>
        </p:txBody>
      </p:sp>
      <p:sp>
        <p:nvSpPr>
          <p:cNvPr id="1049118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0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提高隧道通行效率：维修加固可以改善隧道的通行条件，提高通行效率，减少交通拥堵现象。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8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0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2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保障隧道结构安全：通过维修加固，提高隧道结构的承载能力和稳定性，确保行车安全。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6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延长隧道使用寿命：通过及时的维修加固，可以延长隧道的使用寿命，减少因老化、破损等原因造成的损失。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4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6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8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提升隧道服务质量：通过维修加固，可以提升隧道的整体服务质量，为公众提供更加舒适、安全的通行环境。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" name=""/>
        <p:cNvGrpSpPr/>
        <p:nvPr/>
      </p:nvGrpSpPr>
      <p:grpSpPr>
        <a:xfrm>
          <a:off x="0" y="0"/>
          <a: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隧道维修加固的意义</a:t>
            </a:r>
            <a:endParaRPr lang="zh-CN" altLang="en-US"/>
          </a:p>
        </p:txBody>
      </p:sp>
      <p:sp>
        <p:nvSpPr>
          <p:cNvPr id="1049188" name="矩形: 圆角 23"/>
          <p:cNvSpPr/>
          <p:nvPr>
            <p:custDataLst>
              <p:tags r:id="rId2"/>
            </p:custDataLst>
          </p:nvPr>
        </p:nvSpPr>
        <p:spPr>
          <a:xfrm>
            <a:off x="551935" y="1517299"/>
            <a:ext cx="5251255" cy="2128714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/>
          </a:p>
        </p:txBody>
      </p:sp>
      <p:sp>
        <p:nvSpPr>
          <p:cNvPr id="1049190" name="矩形: 圆角 27"/>
          <p:cNvSpPr/>
          <p:nvPr>
            <p:custDataLst>
              <p:tags r:id="rId3"/>
            </p:custDataLst>
          </p:nvPr>
        </p:nvSpPr>
        <p:spPr>
          <a:xfrm>
            <a:off x="6389347" y="1517299"/>
            <a:ext cx="5251255" cy="2128714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/>
          </a:p>
        </p:txBody>
      </p:sp>
      <p:sp>
        <p:nvSpPr>
          <p:cNvPr id="1049192" name="矩形: 圆角 6"/>
          <p:cNvSpPr/>
          <p:nvPr>
            <p:custDataLst>
              <p:tags r:id="rId4"/>
            </p:custDataLst>
          </p:nvPr>
        </p:nvSpPr>
        <p:spPr>
          <a:xfrm>
            <a:off x="551935" y="3895528"/>
            <a:ext cx="5251360" cy="212853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/>
          </a:p>
        </p:txBody>
      </p:sp>
      <p:sp>
        <p:nvSpPr>
          <p:cNvPr id="1049194" name="矩形: 圆角 9"/>
          <p:cNvSpPr/>
          <p:nvPr>
            <p:custDataLst>
              <p:tags r:id="rId5"/>
            </p:custDataLst>
          </p:nvPr>
        </p:nvSpPr>
        <p:spPr>
          <a:xfrm>
            <a:off x="740653" y="4123401"/>
            <a:ext cx="2385290" cy="54561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blurRad="50800" dist="1143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0" rIns="71755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200" b="1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lang="zh-CN" altLang="en-US" sz="2200" b="1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6"/>
            </p:custDataLst>
          </p:nvPr>
        </p:nvSpPr>
        <p:spPr>
          <a:xfrm>
            <a:off x="740653" y="4784555"/>
            <a:ext cx="5058351" cy="1240145"/>
          </a:xfrm>
          <a:prstGeom prst="rect">
            <a:avLst/>
          </a:prstGeom>
          <a:noFill/>
        </p:spPr>
        <p:txBody>
          <a:bodyPr wrap="square" lIns="90000" tIns="144145" rIns="9000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提高隧道通行效率：通过维修加固，可以改善隧道的通行条件，提高隧道的通行效率，减少交通拥堵和延误。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8" name="矩形: 圆角 24"/>
          <p:cNvSpPr/>
          <p:nvPr>
            <p:custDataLst>
              <p:tags r:id="rId7"/>
            </p:custDataLst>
          </p:nvPr>
        </p:nvSpPr>
        <p:spPr>
          <a:xfrm>
            <a:off x="740653" y="1745173"/>
            <a:ext cx="2385182" cy="5458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blurRad="50800" dist="1143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0" rIns="71755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200" b="1" spc="300">
                <a:solidFill>
                  <a:schemeClr val="accent1"/>
                </a:solidFill>
                <a:latin typeface="+mj-ea"/>
              </a:rPr>
              <a:t>添加标题</a:t>
            </a:r>
            <a:endParaRPr lang="zh-CN" altLang="en-US" sz="2200" b="1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200" name="正文"/>
          <p:cNvSpPr txBox="1"/>
          <p:nvPr>
            <p:custDataLst>
              <p:tags r:id="rId8"/>
            </p:custDataLst>
          </p:nvPr>
        </p:nvSpPr>
        <p:spPr>
          <a:xfrm>
            <a:off x="740653" y="2405685"/>
            <a:ext cx="5058351" cy="1240079"/>
          </a:xfrm>
          <a:prstGeom prst="rect">
            <a:avLst/>
          </a:prstGeom>
          <a:noFill/>
        </p:spPr>
        <p:txBody>
          <a:bodyPr wrap="square" lIns="90000" tIns="144145" rIns="9000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保障隧道安全运行：通过维修加固，可以及时发现并解决隧道结构存在的问题，确保隧道在安全状态下运行，避免因结构损坏而引发安全事故。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2" name="矩形: 圆角 28"/>
          <p:cNvSpPr/>
          <p:nvPr>
            <p:custDataLst>
              <p:tags r:id="rId9"/>
            </p:custDataLst>
          </p:nvPr>
        </p:nvSpPr>
        <p:spPr>
          <a:xfrm>
            <a:off x="6578065" y="1745173"/>
            <a:ext cx="2385182" cy="5458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blurRad="50800" dist="1143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0" rIns="71755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200" b="1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lang="zh-CN" altLang="en-US" sz="2200" b="1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10"/>
            </p:custDataLst>
          </p:nvPr>
        </p:nvSpPr>
        <p:spPr>
          <a:xfrm>
            <a:off x="6578065" y="2405685"/>
            <a:ext cx="5058351" cy="1240079"/>
          </a:xfrm>
          <a:prstGeom prst="rect">
            <a:avLst/>
          </a:prstGeom>
          <a:noFill/>
        </p:spPr>
        <p:txBody>
          <a:bodyPr wrap="square" lIns="90000" tIns="144145" rIns="9000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延长隧道使用寿命：通过维修加固，可以延长隧道的使用寿命，减少因结构老化而引起的维修费用和时间成本。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6" name="矩形: 圆角 6"/>
          <p:cNvSpPr/>
          <p:nvPr>
            <p:custDataLst>
              <p:tags r:id="rId11"/>
            </p:custDataLst>
          </p:nvPr>
        </p:nvSpPr>
        <p:spPr>
          <a:xfrm>
            <a:off x="6388705" y="3895528"/>
            <a:ext cx="5251360" cy="212853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/>
          </a:p>
        </p:txBody>
      </p:sp>
      <p:sp>
        <p:nvSpPr>
          <p:cNvPr id="1049208" name="矩形: 圆角 9"/>
          <p:cNvSpPr/>
          <p:nvPr>
            <p:custDataLst>
              <p:tags r:id="rId12"/>
            </p:custDataLst>
          </p:nvPr>
        </p:nvSpPr>
        <p:spPr>
          <a:xfrm>
            <a:off x="6577423" y="4123401"/>
            <a:ext cx="2385290" cy="54561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blurRad="50800" dist="1143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0" rIns="71755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200" b="1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lang="zh-CN" altLang="en-US" sz="2200" b="1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13"/>
            </p:custDataLst>
          </p:nvPr>
        </p:nvSpPr>
        <p:spPr>
          <a:xfrm>
            <a:off x="6577423" y="4784555"/>
            <a:ext cx="5058351" cy="1240145"/>
          </a:xfrm>
          <a:prstGeom prst="rect">
            <a:avLst/>
          </a:prstGeom>
          <a:noFill/>
        </p:spPr>
        <p:txBody>
          <a:bodyPr wrap="square" lIns="90000" tIns="144145" rIns="9000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促进隧道可持续发展：通过维修加固，可以促进隧道的可持续发展，确保隧道在未来继续发挥重要作用。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隧道维修加固的分类和适用范围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5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" name=""/>
        <p:cNvGrpSpPr/>
        <p:nvPr/>
      </p:nvGrpSpPr>
      <p:grpSpPr>
        <a:xfrm>
          <a:off x="0" y="0"/>
          <a: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隧道维修加固的分类</a:t>
            </a:r>
            <a:endParaRPr lang="zh-CN" altLang="en-US"/>
          </a:p>
        </p:txBody>
      </p:sp>
      <p:sp>
        <p:nvSpPr>
          <p:cNvPr id="1049326" name="矩形 3"/>
          <p:cNvSpPr/>
          <p:nvPr>
            <p:custDataLst>
              <p:tags r:id="rId2"/>
            </p:custDataLst>
          </p:nvPr>
        </p:nvSpPr>
        <p:spPr>
          <a:xfrm>
            <a:off x="920199" y="1653480"/>
            <a:ext cx="4971415" cy="125504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矩形 13"/>
          <p:cNvSpPr/>
          <p:nvPr>
            <p:custDataLst>
              <p:tags r:id="rId3"/>
            </p:custDataLst>
          </p:nvPr>
        </p:nvSpPr>
        <p:spPr>
          <a:xfrm>
            <a:off x="551935" y="1653480"/>
            <a:ext cx="179594" cy="125504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文本框 4"/>
          <p:cNvSpPr txBox="1"/>
          <p:nvPr>
            <p:custDataLst>
              <p:tags r:id="rId4"/>
            </p:custDataLst>
          </p:nvPr>
        </p:nvSpPr>
        <p:spPr>
          <a:xfrm>
            <a:off x="1110167" y="1761755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隧道衬砌加固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39"/>
          <p:cNvSpPr/>
          <p:nvPr>
            <p:custDataLst>
              <p:tags r:id="rId5"/>
            </p:custDataLst>
          </p:nvPr>
        </p:nvSpPr>
        <p:spPr>
          <a:xfrm>
            <a:off x="920199" y="3143394"/>
            <a:ext cx="4971415" cy="125504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矩形 5"/>
          <p:cNvSpPr/>
          <p:nvPr>
            <p:custDataLst>
              <p:tags r:id="rId6"/>
            </p:custDataLst>
          </p:nvPr>
        </p:nvSpPr>
        <p:spPr>
          <a:xfrm>
            <a:off x="551935" y="3143394"/>
            <a:ext cx="179594" cy="125504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文本框 41"/>
          <p:cNvSpPr txBox="1"/>
          <p:nvPr>
            <p:custDataLst>
              <p:tags r:id="rId7"/>
            </p:custDataLst>
          </p:nvPr>
        </p:nvSpPr>
        <p:spPr>
          <a:xfrm>
            <a:off x="1110167" y="3251669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隧道结构补强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12"/>
          <p:cNvSpPr/>
          <p:nvPr>
            <p:custDataLst>
              <p:tags r:id="rId8"/>
            </p:custDataLst>
          </p:nvPr>
        </p:nvSpPr>
        <p:spPr>
          <a:xfrm>
            <a:off x="920199" y="4633309"/>
            <a:ext cx="4971415" cy="125504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矩形 17"/>
          <p:cNvSpPr/>
          <p:nvPr>
            <p:custDataLst>
              <p:tags r:id="rId9"/>
            </p:custDataLst>
          </p:nvPr>
        </p:nvSpPr>
        <p:spPr>
          <a:xfrm>
            <a:off x="551935" y="4633309"/>
            <a:ext cx="179594" cy="125504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文本框 19"/>
          <p:cNvSpPr txBox="1"/>
          <p:nvPr>
            <p:custDataLst>
              <p:tags r:id="rId10"/>
            </p:custDataLst>
          </p:nvPr>
        </p:nvSpPr>
        <p:spPr>
          <a:xfrm>
            <a:off x="1110167" y="4741584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隧道渗漏水处理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9"/>
          <p:cNvSpPr/>
          <p:nvPr>
            <p:custDataLst>
              <p:tags r:id="rId11"/>
            </p:custDataLst>
          </p:nvPr>
        </p:nvSpPr>
        <p:spPr>
          <a:xfrm>
            <a:off x="6668496" y="1653480"/>
            <a:ext cx="4971415" cy="125504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矩形 26"/>
          <p:cNvSpPr/>
          <p:nvPr>
            <p:custDataLst>
              <p:tags r:id="rId12"/>
            </p:custDataLst>
          </p:nvPr>
        </p:nvSpPr>
        <p:spPr>
          <a:xfrm>
            <a:off x="6300231" y="1653480"/>
            <a:ext cx="179594" cy="125504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文本框 27"/>
          <p:cNvSpPr txBox="1"/>
          <p:nvPr>
            <p:custDataLst>
              <p:tags r:id="rId13"/>
            </p:custDataLst>
          </p:nvPr>
        </p:nvSpPr>
        <p:spPr>
          <a:xfrm>
            <a:off x="6858463" y="1761755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隧道通风设施维修加固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64"/>
          <p:cNvSpPr/>
          <p:nvPr>
            <p:custDataLst>
              <p:tags r:id="rId14"/>
            </p:custDataLst>
          </p:nvPr>
        </p:nvSpPr>
        <p:spPr>
          <a:xfrm>
            <a:off x="6668496" y="3143394"/>
            <a:ext cx="4971415" cy="1255048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矩形 65"/>
          <p:cNvSpPr/>
          <p:nvPr>
            <p:custDataLst>
              <p:tags r:id="rId15"/>
            </p:custDataLst>
          </p:nvPr>
        </p:nvSpPr>
        <p:spPr>
          <a:xfrm>
            <a:off x="6300231" y="3143394"/>
            <a:ext cx="179594" cy="1255048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文本框 66"/>
          <p:cNvSpPr txBox="1"/>
          <p:nvPr>
            <p:custDataLst>
              <p:tags r:id="rId16"/>
            </p:custDataLst>
          </p:nvPr>
        </p:nvSpPr>
        <p:spPr>
          <a:xfrm>
            <a:off x="6858463" y="3251669"/>
            <a:ext cx="4669674" cy="10382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隧道排水设施维修加固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隧道维修加固的适用范围</a:t>
            </a:r>
            <a:endParaRPr lang="zh-CN" altLang="en-US"/>
          </a:p>
        </p:txBody>
      </p:sp>
      <p:sp>
        <p:nvSpPr>
          <p:cNvPr id="104939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隧道结构损伤和病害的维修加固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隧道结构耐久性不足的维修加固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隧道结构功能改变的维修加固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隧道结构抗震性能不足的维修加固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/>
        <p:cNvGrpSpPr/>
        <p:nvPr/>
      </p:nvGrpSpPr>
      <p:grpSpPr>
        <a:xfrm>
          <a:off x="0" y="0"/>
          <a:ext cx="0" cy="0"/>
        </a:xfrm>
      </p:grpSpPr>
      <p:sp>
        <p:nvSpPr>
          <p:cNvPr id="104945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隧道维修加固的技术要求和方法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5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/>
        <p:cNvGrpSpPr/>
        <p:nvPr/>
      </p:nvGrpSpPr>
      <p:grpSpPr>
        <a:xfrm>
          <a:off x="0" y="0"/>
          <a: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隧道结构检测与评估</a:t>
            </a:r>
            <a:endParaRPr lang="zh-CN" altLang="en-US"/>
          </a:p>
        </p:txBody>
      </p:sp>
      <p:sp>
        <p:nvSpPr>
          <p:cNvPr id="104953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结构检测：对隧道结构进行全面的检查和测量，包括外观、内部结构、材料性能等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结构评估：根据检测结果，对隧道结构进行评估，确定其安全性和稳定性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维修加固方案制定：根据评估结果，制定相应的维修加固方案，包括加固措施、施工方法等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维修加固效果评估：对维修加固后的隧道结构进行再次检测和评估，确保其安全性和稳定性得到恢复和提高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/>
        <p:cNvGrpSpPr/>
        <p:nvPr/>
      </p:nvGrpSpPr>
      <p:grpSpPr>
        <a:xfrm>
          <a:off x="0" y="0"/>
          <a: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隧道结构加固设计</a:t>
            </a:r>
            <a:endParaRPr lang="zh-CN" altLang="en-US"/>
          </a:p>
        </p:txBody>
      </p:sp>
      <p:sp>
        <p:nvSpPr>
          <p:cNvPr id="104957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隧道结构加固的目的和意义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隧道结构加固的分类和适用范围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隧道结构加固的设计原则和要求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隧道结构加固的施工方法和注意事项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/>
        <p:cNvGrpSpPr/>
        <p:nvPr/>
      </p:nvGrpSpPr>
      <p:grpSpPr>
        <a:xfrm>
          <a:off x="0" y="0"/>
          <a: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隧道结构加固施工</a:t>
            </a:r>
            <a:endParaRPr lang="zh-CN" altLang="en-US"/>
          </a:p>
        </p:txBody>
      </p:sp>
      <p:sp>
        <p:nvSpPr>
          <p:cNvPr id="1049624" name="矩形: 圆角 44"/>
          <p:cNvSpPr/>
          <p:nvPr>
            <p:custDataLst>
              <p:tags r:id="rId2"/>
            </p:custDataLst>
          </p:nvPr>
        </p:nvSpPr>
        <p:spPr>
          <a:xfrm>
            <a:off x="551935" y="220478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145753" name="直接连接符 45"/>
          <p:cNvCxnSpPr/>
          <p:nvPr>
            <p:custDataLst>
              <p:tags r:id="rId3"/>
            </p:custDataLst>
          </p:nvPr>
        </p:nvCxnSpPr>
        <p:spPr>
          <a:xfrm flipH="1">
            <a:off x="1777026" y="2516358"/>
            <a:ext cx="0" cy="838978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26" name="标题"/>
          <p:cNvSpPr txBox="1"/>
          <p:nvPr>
            <p:custDataLst>
              <p:tags r:id="rId4"/>
            </p:custDataLst>
          </p:nvPr>
        </p:nvSpPr>
        <p:spPr>
          <a:xfrm>
            <a:off x="683631" y="2327487"/>
            <a:ext cx="1093282" cy="121710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28" name="正文"/>
          <p:cNvSpPr txBox="1"/>
          <p:nvPr>
            <p:custDataLst>
              <p:tags r:id="rId5"/>
            </p:custDataLst>
          </p:nvPr>
        </p:nvSpPr>
        <p:spPr>
          <a:xfrm>
            <a:off x="1858613" y="2315281"/>
            <a:ext cx="3997620" cy="124108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隧道加固施工前的准备工作：包括对隧道结构进行详细检查，确定需要加固的部位和范围，制定详细的施工方案和安全措施等。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0" name="矩形: 圆角 48"/>
          <p:cNvSpPr/>
          <p:nvPr>
            <p:custDataLst>
              <p:tags r:id="rId6"/>
            </p:custDataLst>
          </p:nvPr>
        </p:nvSpPr>
        <p:spPr>
          <a:xfrm>
            <a:off x="6242471" y="220478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145755" name="直接连接符 49"/>
          <p:cNvCxnSpPr/>
          <p:nvPr>
            <p:custDataLst>
              <p:tags r:id="rId7"/>
            </p:custDataLst>
          </p:nvPr>
        </p:nvCxnSpPr>
        <p:spPr>
          <a:xfrm flipH="1">
            <a:off x="7467562" y="2516358"/>
            <a:ext cx="0" cy="838978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2" name="标题"/>
          <p:cNvSpPr txBox="1"/>
          <p:nvPr>
            <p:custDataLst>
              <p:tags r:id="rId8"/>
            </p:custDataLst>
          </p:nvPr>
        </p:nvSpPr>
        <p:spPr>
          <a:xfrm>
            <a:off x="6374167" y="2327487"/>
            <a:ext cx="1093282" cy="121710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34" name="正文"/>
          <p:cNvSpPr txBox="1"/>
          <p:nvPr>
            <p:custDataLst>
              <p:tags r:id="rId9"/>
            </p:custDataLst>
          </p:nvPr>
        </p:nvSpPr>
        <p:spPr>
          <a:xfrm>
            <a:off x="7548507" y="2315281"/>
            <a:ext cx="3997620" cy="124108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隧道加固施工方法：根据具体情况选择合适的加固方法，如喷射混凝土加固、钢架加固、注浆加固等。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6" name="矩形: 圆角 53"/>
          <p:cNvSpPr/>
          <p:nvPr>
            <p:custDataLst>
              <p:tags r:id="rId10"/>
            </p:custDataLst>
          </p:nvPr>
        </p:nvSpPr>
        <p:spPr>
          <a:xfrm>
            <a:off x="551935" y="387635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145757" name="直接连接符 54"/>
          <p:cNvCxnSpPr/>
          <p:nvPr>
            <p:custDataLst>
              <p:tags r:id="rId11"/>
            </p:custDataLst>
          </p:nvPr>
        </p:nvCxnSpPr>
        <p:spPr>
          <a:xfrm flipH="1">
            <a:off x="1777026" y="4187929"/>
            <a:ext cx="0" cy="838978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8" name="标题"/>
          <p:cNvSpPr txBox="1"/>
          <p:nvPr>
            <p:custDataLst>
              <p:tags r:id="rId12"/>
            </p:custDataLst>
          </p:nvPr>
        </p:nvSpPr>
        <p:spPr>
          <a:xfrm>
            <a:off x="683631" y="3998416"/>
            <a:ext cx="1093282" cy="121710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40" name="正文"/>
          <p:cNvSpPr txBox="1"/>
          <p:nvPr>
            <p:custDataLst>
              <p:tags r:id="rId13"/>
            </p:custDataLst>
          </p:nvPr>
        </p:nvSpPr>
        <p:spPr>
          <a:xfrm>
            <a:off x="1858613" y="3986852"/>
            <a:ext cx="3997620" cy="124108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隧道加固施工过程中的注意事项：严格遵守施工规范和安全操作规程，确保施工质量和安全。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2" name="矩形: 圆角 57"/>
          <p:cNvSpPr/>
          <p:nvPr>
            <p:custDataLst>
              <p:tags r:id="rId14"/>
            </p:custDataLst>
          </p:nvPr>
        </p:nvSpPr>
        <p:spPr>
          <a:xfrm>
            <a:off x="6242471" y="387635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145759" name="直接连接符 58"/>
          <p:cNvCxnSpPr/>
          <p:nvPr>
            <p:custDataLst>
              <p:tags r:id="rId15"/>
            </p:custDataLst>
          </p:nvPr>
        </p:nvCxnSpPr>
        <p:spPr>
          <a:xfrm flipH="1">
            <a:off x="7467562" y="4187929"/>
            <a:ext cx="0" cy="838978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44" name="标题"/>
          <p:cNvSpPr txBox="1"/>
          <p:nvPr>
            <p:custDataLst>
              <p:tags r:id="rId16"/>
            </p:custDataLst>
          </p:nvPr>
        </p:nvSpPr>
        <p:spPr>
          <a:xfrm>
            <a:off x="6374167" y="3998416"/>
            <a:ext cx="1093282" cy="1217107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46" name="正文"/>
          <p:cNvSpPr txBox="1"/>
          <p:nvPr>
            <p:custDataLst>
              <p:tags r:id="rId17"/>
            </p:custDataLst>
          </p:nvPr>
        </p:nvSpPr>
        <p:spPr>
          <a:xfrm>
            <a:off x="7548507" y="3986852"/>
            <a:ext cx="3997620" cy="124108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隧道加固施工后的质量检测与验收：对加固后的隧道结构进行质量检测和验收，确保加固效果符合设计要求。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https://d.book118.com/267023123200006024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YPE" val="l_h_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6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36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HIGHLIGHT" val="0"/>
  <p:tag name="KSO_WM_UNIT_ID" val="diagram20231676_3*l_h_f*1_3_1"/>
  <p:tag name="KSO_WM_UNIT_INDEX" val="1_3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HIGHLIGHT" val="0"/>
  <p:tag name="KSO_WM_UNIT_ID" val="diagram20231676_3*l_h_f*1_1_1"/>
  <p:tag name="KSO_WM_UNIT_INDEX" val="1_1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HIGHLIGHT" val="0"/>
  <p:tag name="KSO_WM_UNIT_ID" val="diagram20231676_3*l_h_f*1_2_1"/>
  <p:tag name="KSO_WM_UNIT_INDEX" val="1_2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i*1_4_1"/>
  <p:tag name="KSO_WM_UNIT_INDEX" val="1_4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75,&quot;width&quot;:863.7220472440945}"/>
  <p:tag name="KSO_WM_TAG_VERSION" val="3.0"/>
  <p:tag name="KSO_WM_TEMPLATE_CATEGORY" val="diagram"/>
  <p:tag name="KSO_WM_TEMPLATE_INDEX" val="20231676"/>
  <p:tag name="KSO_WM_UNIT_COMPATIBLE" val="0"/>
  <p:tag name="KSO_WM_UNIT_DIAGRAM_ISNUMVISUAL" val="0"/>
  <p:tag name="KSO_WM_UNIT_DIAGRAM_ISREFERUNIT" val="0"/>
  <p:tag name="KSO_WM_UNIT_HIGHLIGHT" val="0"/>
  <p:tag name="KSO_WM_UNIT_ID" val="diagram20231676_3*l_h_f*1_4_1"/>
  <p:tag name="KSO_WM_UNIT_INDEX" val="1_4_1"/>
  <p:tag name="KSO_WM_UNIT_LAYERLEVEL" val="1_1_1"/>
  <p:tag name="KSO_WM_UNIT_NOCLEAR" val="0"/>
  <p:tag name="KSO_WM_UNIT_PRESET_TEXT" val="单击此处输入(你的)智能图形项正文，文字是您思想的提炼，请尽量言简意赅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179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1"/>
  <p:tag name="KSO_WM_UNIT_INDEX" val="1_1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1"/>
  <p:tag name="KSO_WM_UNIT_INDEX" val="1_2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2"/>
  <p:tag name="KSO_WM_UNIT_INDEX" val="1_2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1"/>
  <p:tag name="KSO_WM_UNIT_INDEX" val="1_3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2"/>
  <p:tag name="KSO_WM_UNIT_INDEX" val="1_3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1"/>
  <p:tag name="KSO_WM_UNIT_INDEX" val="1_4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1"/>
  <p:tag name="KSO_WM_UNIT_INDEX" val="1_5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2"/>
  <p:tag name="KSO_WM_UNIT_INDEX" val="1_5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4"/>
  <p:tag name="KSO_WM_UNIT_TYPE" val="e"/>
  <p:tag name="KSO_WM_UNIT_VALUE" val="13"/>
</p:tagLst>
</file>

<file path=ppt/tags/tag209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8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f*1_1_1"/>
  <p:tag name="KSO_WM_UNIT_INDEX" val="1_1_1"/>
  <p:tag name="KSO_WM_UNIT_LAYERLEVEL" val="1_1_1"/>
  <p:tag name="KSO_WM_UNIT_NOCLEAR" val="0"/>
  <p:tag name="KSO_WM_UNIT_PRESET_TEXT" val="单击此处输入你的项正文,文字是您思想的提炼,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8_3*l_h_i*1_2_1"/>
  <p:tag name="KSO_WM_UNIT_INDEX" val="1_2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i*1_2_2"/>
  <p:tag name="KSO_WM_UNIT_INDEX" val="1_2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f*1_2_1"/>
  <p:tag name="KSO_WM_UNIT_INDEX" val="1_2_1"/>
  <p:tag name="KSO_WM_UNIT_LAYERLEVEL" val="1_1_1"/>
  <p:tag name="KSO_WM_UNIT_NOCLEAR" val="0"/>
  <p:tag name="KSO_WM_UNIT_PRESET_TEXT" val="单击此处输入你的项正文,文字是您思想的提炼,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8_3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i*1_3_2"/>
  <p:tag name="KSO_WM_UNIT_INDEX" val="1_3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f*1_3_1"/>
  <p:tag name="KSO_WM_UNIT_INDEX" val="1_3_1"/>
  <p:tag name="KSO_WM_UNIT_LAYERLEVEL" val="1_1_1"/>
  <p:tag name="KSO_WM_UNIT_NOCLEAR" val="0"/>
  <p:tag name="KSO_WM_UNIT_PRESET_TEXT" val="单击此处输入你的项正文,文字是您思想的提炼,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38_3*l_h_i*1_4_1"/>
  <p:tag name="KSO_WM_UNIT_INDEX" val="1_4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i*1_4_2"/>
  <p:tag name="KSO_WM_UNIT_INDEX" val="1_4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9219685039369,&quot;width&quot;:862.9665354330708}"/>
  <p:tag name="KSO_WM_TAG_VERSION" val="3.0"/>
  <p:tag name="KSO_WM_TEMPLATE_CATEGORY" val="diagram"/>
  <p:tag name="KSO_WM_TEMPLATE_INDEX" val="20231638"/>
  <p:tag name="KSO_WM_UNIT_COMPATIBLE" val="0"/>
  <p:tag name="KSO_WM_UNIT_DIAGRAM_ISNUMVISUAL" val="0"/>
  <p:tag name="KSO_WM_UNIT_DIAGRAM_ISREFERUNIT" val="0"/>
  <p:tag name="KSO_WM_UNIT_HIGHLIGHT" val="0"/>
  <p:tag name="KSO_WM_UNIT_ID" val="diagram20231638_3*l_h_f*1_4_1"/>
  <p:tag name="KSO_WM_UNIT_INDEX" val="1_4_1"/>
  <p:tag name="KSO_WM_UNIT_LAYERLEVEL" val="1_1_1"/>
  <p:tag name="KSO_WM_UNIT_NOCLEAR" val="0"/>
  <p:tag name="KSO_WM_UNIT_PRESET_TEXT" val="单击此处输入你的项正文,文字是您思想的提炼,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+中文标题</vt:lpstr>
      <vt:lpstr>Wingdings</vt:lpstr>
      <vt:lpstr>Office Theme</vt:lpstr>
      <vt:lpstr>公路隧道维修加固技术规程</vt:lpstr>
      <vt:lpstr>目录</vt:lpstr>
      <vt:lpstr>添加章节标题</vt:lpstr>
      <vt:lpstr>隧道维修加固的目的和意义</vt:lpstr>
      <vt:lpstr>隧道维修加固的定义</vt:lpstr>
      <vt:lpstr>隧道维修加固的目的</vt:lpstr>
      <vt:lpstr>隧道维修加固的意义</vt:lpstr>
      <vt:lpstr>隧道维修加固的分类和适用范围</vt:lpstr>
      <vt:lpstr>隧道维修加固的分类</vt:lpstr>
      <vt:lpstr>隧道维修加固的适用范围</vt:lpstr>
      <vt:lpstr>隧道维修加固的技术要求和方法</vt:lpstr>
      <vt:lpstr>隧道结构检测与评估</vt:lpstr>
      <vt:lpstr>隧道结构加固设计</vt:lpstr>
      <vt:lpstr>隧道结构加固施工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2024-08-29T07:00:52.773</cp:lastPrinted>
  <dcterms:created xsi:type="dcterms:W3CDTF">2024-08-28T23:00:52Z</dcterms:created>
  <dcterms:modified xsi:type="dcterms:W3CDTF">2024-08-28T23:00:54Z</dcterms:modified>
</cp:coreProperties>
</file>