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ADEEE6-8F3D-4678-99A5-2E8446CA46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920BB7-F7FB-435B-9172-00676AE145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4ABD60-B1DC-49E1-BC20-2FA4A5A6C3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DF4DDD-2DCB-4F5E-B6B4-3A609D2764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0DB0E5-5C43-4B97-98E2-55A9153A10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F0F540-73D6-49BA-9275-9D0961EA33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F223C25-06DA-4670-A7FB-2B7540C4DD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B1EDAA-5D57-45CA-9F7D-5291CA100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CB6945-BDA5-41E7-950B-FABE693907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42D0EB-89E7-4B71-82B3-38DD47B6AC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260A5-E9A5-46A9-9EE0-852B99F703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5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椭圆 3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 userDrawn="1">
            <p:ph type="ctrTitle" idx="2147483647" hasCustomPrompt="1"/>
          </p:nvPr>
        </p:nvSpPr>
        <p:spPr>
          <a:xfrm>
            <a:off x="7043681" y="4341644"/>
            <a:ext cx="4608954" cy="1006429"/>
          </a:xfrm>
        </p:spPr>
        <p:txBody>
          <a:bodyPr wrap="none" anchor="t">
            <a:spAutoFit/>
          </a:bodyPr>
          <a:lstStyle>
            <a:lvl1pPr lvl="0" algn="r" defTabSz="914400">
              <a:lnSpc>
                <a:spcPct val="90000"/>
              </a:lnSpc>
              <a:spcBef>
                <a:spcPct val="0"/>
              </a:spcBef>
              <a:buNone/>
              <a:defRPr lang="zh-CN" sz="66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66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5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044229" y="5591814"/>
            <a:ext cx="2608406" cy="341632"/>
          </a:xfrm>
        </p:spPr>
        <p:txBody>
          <a:bodyPr vert="horz" wrap="none" lIns="91440" tIns="45720" rIns="91440" bIns="45720" rtlCol="0">
            <a:spAutoFit/>
          </a:bodyPr>
          <a:lstStyle>
            <a:lvl1pPr marL="0" lvl="0" indent="0" algn="r" defTabSz="914400">
              <a:lnSpc>
                <a:spcPct val="90000"/>
              </a:lnSpc>
              <a:buFont typeface="Arial" pitchFamily="34" charset="0"/>
              <a:buNone/>
              <a:defRPr lang="zh-CN" sz="1800" b="0" i="0" spc="300">
                <a:solidFill>
                  <a:schemeClr val="bg1">
                    <a:lumMod val="50000"/>
                    <a:lumOff val="50000"/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点击编辑副标题样式</a:t>
            </a:r>
            <a:endParaRPr lang="zh-CN" sz="1800" b="0" i="0" spc="300">
              <a:solidFill>
                <a:schemeClr val="tx1">
                  <a:lumMod val="50000"/>
                  <a:lumOff val="50000"/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  <p:sp>
        <p:nvSpPr>
          <p:cNvPr id="6" name="文本占位符 1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454324" y="3587947"/>
            <a:ext cx="3198311" cy="701731"/>
          </a:xfrm>
        </p:spPr>
        <p:txBody>
          <a:bodyPr wrap="none" anchor="b">
            <a:spAutoFit/>
          </a:bodyPr>
          <a:lstStyle>
            <a:lvl1pPr marL="0" lvl="0" indent="0" algn="r" defTabSz="914400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lang="zh-CN" sz="4400" b="0" i="0" spc="300">
                <a:solidFill>
                  <a:schemeClr val="tx1">
                    <a:alpha val="100000"/>
                  </a:schemeClr>
                </a:solidFill>
                <a:latin typeface="Microsoft YaHei Light"/>
                <a:ea typeface="Microsoft YaHei Light"/>
              </a:defRPr>
            </a:lvl1pPr>
          </a:lstStyle>
          <a:p>
            <a:r>
              <a:rPr lang="zh-CN"/>
              <a:t>主标题样式</a:t>
            </a:r>
            <a:endParaRPr sz="4400" b="0" i="0" spc="300">
              <a:solidFill>
                <a:schemeClr val="bg1">
                  <a:alpha val="100000"/>
                </a:schemeClr>
              </a:solidFill>
              <a:latin typeface="Microsoft YaHei Light"/>
              <a:ea typeface="Microsoft YaHei Light"/>
            </a:endParaRP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形状 7"/>
          <p:cNvSpPr>
            <a:spLocks noChangeAspect="1"/>
          </p:cNvSpPr>
          <p:nvPr userDrawn="1"/>
        </p:nvSpPr>
        <p:spPr>
          <a:xfrm>
            <a:off x="701502" y="0"/>
            <a:ext cx="9909322" cy="6858000"/>
          </a:xfrm>
          <a:custGeom>
            <a:gdLst>
              <a:gd name="connsiteX0" fmla="*/ 2565736 w 9909322"/>
              <a:gd name="connsiteY0" fmla="*/ 0 h 6858000"/>
              <a:gd name="connsiteX1" fmla="*/ 7343586 w 9909322"/>
              <a:gd name="connsiteY1" fmla="*/ 0 h 6858000"/>
              <a:gd name="connsiteX2" fmla="*/ 7523833 w 9909322"/>
              <a:gd name="connsiteY2" fmla="*/ 103640 h 6858000"/>
              <a:gd name="connsiteX3" fmla="*/ 9909322 w 9909322"/>
              <a:gd name="connsiteY3" fmla="*/ 4340998 h 6858000"/>
              <a:gd name="connsiteX4" fmla="*/ 9311321 w 9909322"/>
              <a:gd name="connsiteY4" fmla="*/ 6702684 h 6858000"/>
              <a:gd name="connsiteX5" fmla="*/ 9222016 w 9909322"/>
              <a:gd name="connsiteY5" fmla="*/ 6858000 h 6858000"/>
              <a:gd name="connsiteX6" fmla="*/ 687306 w 9909322"/>
              <a:gd name="connsiteY6" fmla="*/ 6858000 h 6858000"/>
              <a:gd name="connsiteX7" fmla="*/ 598001 w 9909322"/>
              <a:gd name="connsiteY7" fmla="*/ 6702684 h 6858000"/>
              <a:gd name="connsiteX8" fmla="*/ 0 w 9909322"/>
              <a:gd name="connsiteY8" fmla="*/ 4340998 h 6858000"/>
              <a:gd name="connsiteX9" fmla="*/ 2385489 w 9909322"/>
              <a:gd name="connsiteY9" fmla="*/ 10364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09322" h="6858000">
                <a:moveTo>
                  <a:pt x="2565736" y="0"/>
                </a:moveTo>
                <a:lnTo>
                  <a:pt x="7343586" y="0"/>
                </a:lnTo>
                <a:lnTo>
                  <a:pt x="7523833" y="103640"/>
                </a:lnTo>
                <a:cubicBezTo>
                  <a:pt x="8953990" y="972624"/>
                  <a:pt x="9909322" y="2545246"/>
                  <a:pt x="9909322" y="4340998"/>
                </a:cubicBezTo>
                <a:cubicBezTo>
                  <a:pt x="9909322" y="5196118"/>
                  <a:pt x="9692693" y="6000642"/>
                  <a:pt x="9311321" y="6702684"/>
                </a:cubicBezTo>
                <a:lnTo>
                  <a:pt x="9222016" y="6858000"/>
                </a:lnTo>
                <a:lnTo>
                  <a:pt x="687306" y="6858000"/>
                </a:lnTo>
                <a:lnTo>
                  <a:pt x="598001" y="6702684"/>
                </a:lnTo>
                <a:cubicBezTo>
                  <a:pt x="216629" y="6000642"/>
                  <a:pt x="0" y="5196118"/>
                  <a:pt x="0" y="4340998"/>
                </a:cubicBezTo>
                <a:cubicBezTo>
                  <a:pt x="0" y="2545246"/>
                  <a:pt x="955332" y="972624"/>
                  <a:pt x="2385489" y="1036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33000">
              <a:schemeClr val="bg1">
                <a:alpha val="100000"/>
              </a:schemeClr>
            </a:gs>
          </a:gsLst>
          <a:lin ang="16200000" scaled="1"/>
        </a:gra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6" name="图片 21"/>
          <p:cNvPicPr>
            <a:picLocks noChangeAspect="1"/>
          </p:cNvPicPr>
          <p:nvPr userDrawn="1"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gradFill flip="none" rotWithShape="1">
          <a:gsLst>
            <a:gs pos="0">
              <a:schemeClr val="bg2">
                <a:lumMod val="90000"/>
                <a:lumOff val="10000"/>
                <a:alpha val="100000"/>
              </a:schemeClr>
            </a:gs>
            <a:gs pos="78000">
              <a:schemeClr val="bg1">
                <a:alpha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sp>
        <p:nvSpPr>
          <p:cNvPr id="18" name="椭圆 1"/>
          <p:cNvSpPr>
            <a:spLocks noChangeAspect="1"/>
          </p:cNvSpPr>
          <p:nvPr userDrawn="1"/>
        </p:nvSpPr>
        <p:spPr>
          <a:xfrm rot="10800000">
            <a:off x="3836115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6">
                  <a:alpha val="100000"/>
                </a:schemeClr>
              </a:gs>
              <a:gs pos="23000">
                <a:schemeClr val="accent6">
                  <a:lumMod val="50000"/>
                  <a:alpha val="0"/>
                </a:schemeClr>
              </a:gs>
              <a:gs pos="63000">
                <a:schemeClr val="bg1">
                  <a:alpha val="100000"/>
                </a:schemeClr>
              </a:gs>
              <a:gs pos="97000">
                <a:schemeClr val="accent6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椭圆 2"/>
          <p:cNvSpPr>
            <a:spLocks noChangeAspect="1"/>
          </p:cNvSpPr>
          <p:nvPr userDrawn="1"/>
        </p:nvSpPr>
        <p:spPr>
          <a:xfrm>
            <a:off x="669939" y="729000"/>
            <a:ext cx="5400000" cy="540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alpha val="100000"/>
                </a:schemeClr>
              </a:gs>
              <a:gs pos="23000">
                <a:schemeClr val="bg2">
                  <a:alpha val="100000"/>
                </a:schemeClr>
              </a:gs>
              <a:gs pos="63000">
                <a:schemeClr val="bg1">
                  <a:alpha val="100000"/>
                </a:schemeClr>
              </a:gs>
              <a:gs pos="81000">
                <a:schemeClr val="accent1">
                  <a:alpha val="100000"/>
                </a:schemeClr>
              </a:gs>
              <a:gs pos="100000">
                <a:schemeClr val="tx1">
                  <a:alpha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024012153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大学PPT外科护理学题目\n## 1.外科护理学的基本概念与重要性\n### 1.1外科护理学的定义及其发展历程\n### 1.2外科护理学在现代医疗体系中的地位\n### 1.3外科护理学对患者康复的重要性\n## 2.外科护理学的核心技术与方法\n### 2.1外科护理学的核心技术及其原理\n### 2.2外科护理学的常见护理方法及其应用\n### 2.3外科护理学的创新技术与趋势\n## 3.外科护理学的实践案例分析\n### 3.1外科护理学的成功案例分析\n### 3.2外科护理学的失败案例分析\n### 3.3外科护理学的案例总结与改进策略\n## 4.外科护理学的发展趋势与挑战\n### 4.1外科护理学的发展趋势与展望\n### 4.2外科护理学面临的挑战与问题\n### 4.3外科护理学的未来发展方向与策略\n## 5.外科护理学教育与培训\n### 5.1外科护理学教育的历史与现状\n### 5.2外科护理学教育的改革与发展\n### 5.3外科护理学教育的未来展望与建议\n&quot;,&quot;templateId&quot;:&quot;wcihqg1n4jgz7pwewmrddotw8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7309" y="4341644"/>
            <a:ext cx="1126490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/>
              <a:t>大学PPT外科护理学题目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435" y="5591814"/>
            <a:ext cx="4775200" cy="33655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/>
          </a:p>
        </p:txBody>
      </p:sp>
      <p:cxnSp>
        <p:nvCxnSpPr>
          <p:cNvPr id="4" name="直线连接符 4"/>
          <p:cNvCxnSpPr/>
          <p:nvPr/>
        </p:nvCxnSpPr>
        <p:spPr>
          <a:xfrm>
            <a:off x="10950590" y="752149"/>
            <a:ext cx="54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397309" y="515266"/>
            <a:ext cx="1101071" cy="337913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Tencent</a:t>
            </a:r>
            <a:r>
              <a:rPr lang="zh-CN" altLang="en-US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 </a:t>
            </a:r>
            <a:r>
              <a:rPr lang="en-US" altLang="zh-CN" spc="0">
                <a:solidFill>
                  <a:schemeClr val="accent1"/>
                </a:solidFill>
                <a:effectLst/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Docs</a:t>
            </a:r>
            <a:endParaRPr kumimoji="1" lang="en-US" altLang="zh-CN" spc="0">
              <a:solidFill>
                <a:schemeClr val="accent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91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外科护理学的基本概念与重要性</a:t>
            </a:r>
            <a:endParaRPr/>
          </a:p>
        </p:txBody>
      </p:sp>
      <p:sp>
        <p:nvSpPr>
          <p:cNvPr id="92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01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1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外科护理学的定义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外科护理学是研究外科疾病护理的理论、方法和技术的学科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外科护理学的主要任务是对外科患者进行全面的护理，促进患者康复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外科护理学涉及外科疾病的预防、诊断、治疗和康复全过程的护理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外科护理学的发展历程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古代外科护理学：主要依赖于经验传承，缺乏系统的理论支持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近现代外科护理学：随着医学技术的发展，外科护理学逐渐形成完整的理论体系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现代外科护理学：随着科学技术的不断进步，外科护理学不断发展，形成了多元化、专业化的护理模式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外科护理学的发展趋势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外科护理学的专业化发展：随着外科疾病的多样化和复杂化，外科护理学将更加注重专业化发展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外科护理学的技术创新：随着医疗技术的创新，外科护理学将不断引入新技术、新方法，提高护理效果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外科护理学的跨学科合作：外科护理学将与其他学科进行交叉合作，促进患者全面康复</a:t>
            </a:r>
            <a:endParaRPr/>
          </a:p>
        </p:txBody>
      </p:sp>
      <p:sp>
        <p:nvSpPr>
          <p:cNvPr id="12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外科护理学的定义及其发展历程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4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外科护理学在现代医疗体系中的重要性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外科护理学是医疗服务体系的重要组成部分，对于提高医疗服务质量具有重要意义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外科护理学在预防、诊断、治疗和康复等方面发挥着重要作用，有助于提高患者的生活质量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外科护理学有助于降低医疗事故和并发症的发生率，保障患者安全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外科护理学在现代医疗体系中的角色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外科护理学是外科医生与患者之间的桥梁，有助于建立良好的医患关系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外科护理学通过对患者进行全面护理，有助于提高患者对外科治疗的依从性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外科护理学通过对患者进行康复指导，有助于提高患者的康复效果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外科护理学在现代医疗体系中的发展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随着医疗体系的改革，外科护理学将更加注重人性化、个性化的护理服务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随着医疗技术的进步，外科护理学将不断引入新技术、新方法，提高护理效果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随着跨学科合作的发展，外科护理学将与其他学科进行交叉合作，促进患者全面康复</a:t>
            </a:r>
            <a:endParaRPr/>
          </a:p>
        </p:txBody>
      </p:sp>
      <p:sp>
        <p:nvSpPr>
          <p:cNvPr id="1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外科护理学在现代医疗体系中的地位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7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外科护理学对患者康复的重要性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外科护理学通过对患者进行全面护理，有助于患者恢复健康，提高生活质量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外科护理学通过对患者进行心理护理，有助于缓解患者的心理压力，提高治疗依从性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外科护理学通过对患者进行康复指导，有助于患者恢复功能，提高康复效果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外科护理学对患者康复的影响因素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外科护理学的技术水平：外科护理学的技术水平直接影响患者的康复效果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外科护理学的服务态度：外科护理学的服务态度直接影响患者对护理的满意度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外科护理学的团队协作：外科护理学的团队协作直接影响患者的康复进程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外科护理学对患者康复的策略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提高外科护理学的技术水平：通过培训和学习，提高外科护理学的技术水平，提高患者的康复效果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提高外科护理学的服务态度：通过改进服务流程，提高外科护理学的服务态度，提高患者的满意度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加强外科护理学的团队协作：通过团队协作，提高外科护理学的工作效率，促进患者的康复进程</a:t>
            </a:r>
            <a:endParaRPr/>
          </a:p>
        </p:txBody>
      </p:sp>
      <p:sp>
        <p:nvSpPr>
          <p:cNvPr id="12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外科护理学对患者康复的重要性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0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外科护理学的核心技术与方法</a:t>
            </a:r>
            <a:endParaRPr/>
          </a:p>
        </p:txBody>
      </p:sp>
      <p:sp>
        <p:nvSpPr>
          <p:cNvPr id="131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02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3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外科护理学的核心技术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伤口护理技术：包括伤口清洁、换药、引流等护理技术，有助于促进伤口愈合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疼痛管理技术：包括药物治疗、非药物治疗等方法，有助于缓解患者的疼痛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康复训练技术：包括运动疗法、康复器械使用等方法，有助于恢复患者的功能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外科护理学核心技术的原理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伤口护理技术的原理：通过清洁、消毒、换药等方法，减少感染的发生，促进伤口愈合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疼痛管理技术的原理：通过药物和非药物的方法，减轻患者的疼痛感受，提高生活质量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康复训练技术的原理：通过运动疗法和康复器械使用，恢复患者的功能，提高康复效果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外科护理学核心技术的应用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伤口护理技术的应用：适用于各种外科疾病的护理，如创伤、感染、烧伤等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疼痛管理技术的应用：适用于各种外科手术和疾病的护理，如手术后疼痛、癌症疼痛等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康复训练技术的应用：适用于各种外科手术和疾病的康复，如关节置换、骨折康复等</a:t>
            </a:r>
            <a:endParaRPr/>
          </a:p>
        </p:txBody>
      </p:sp>
      <p:sp>
        <p:nvSpPr>
          <p:cNvPr id="1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外科护理学的核心技术及其原理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6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外科护理学的常见护理方法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基本护理方法：包括生活护理、饮食护理、休息与活动指导等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专科护理方法：包括伤口护理、疼痛管理、康复训练等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心理护理方法：包括心理疏导、心理支持、心理干预等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外科护理学常见护理方法的应用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基本护理方法的应用：适用于外科患者的日常生活护理，提高患者的生活质量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专科护理方法的应用：适用于外科患者的疾病护理，提高患者的康复效果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心理护理方法的应用：适用于外科患者的心理护理，缓解患者的心理压力，提高治疗依从性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外科护理学常见护理方法的创新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基本护理方法的创新：通过信息技术、智能化设备等手段，提高护理服务的效率和质量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专科护理方法的创新：通过新技术、新方法的研究和应用，提高外科护理学的技术水平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心理护理方法的创新：通过心理干预技术的创新，提高心理护理的效果，满足患者的心理需求</a:t>
            </a:r>
            <a:endParaRPr/>
          </a:p>
        </p:txBody>
      </p:sp>
      <p:sp>
        <p:nvSpPr>
          <p:cNvPr id="13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外科护理学的常见护理方法及其应用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39" name="Tencent" descr="{&quot;isTemplate&quot;:true,&quot;type&quot;:&quot;content&quot;,&quot;canOmit&quot;:false,&quot;range&quot;:0}"/>
          <p:cNvSpPr txBox="1"/>
          <p:nvPr/>
        </p:nvSpPr>
        <p:spPr>
          <a:xfrm>
            <a:off x="660400" y="1464212"/>
            <a:ext cx="10976295" cy="4851523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黑体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外科护理学的创新技术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远程护理技术：通过信息技术手段，实现外科护理的远程指导和管理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智能化护理设备：通过智能化设备，提高外科护理的效率和效果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3D打印技术：通过3D打印技术，制作个性化的护理器械和用品，提高护理质量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外科护理学的创新趋势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个性化护理：根据患者的具体情况，提供个性化的护理方案，提高护理效果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信息化护理：通过信息技术手段，实现护理信息的共享和管理，提高护理效率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跨学科合作：通过与其他学科的交叉合作，促进患者全面康复，提高护理质量</a:t>
            </a:r>
            <a:endParaRPr/>
          </a:p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外科护理学的创新策略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加强外科护理学的研究：通过科学研究，推动外科护理学的技术创新和发展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提高外科护理学的教育水平：通过教育培训，提高外科护理学的技术水平和服务质量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1400" spc="300">
                <a:solidFill>
                  <a:srgbClr val="808080">
                    <a:alpha val="100000"/>
                  </a:srgbClr>
                </a:solidFill>
                <a:latin typeface="微软雅黑"/>
                <a:ea typeface="微软雅黑"/>
              </a:rPr>
              <a:t>促进外科护理学的跨学科合作：通过与其他学科的交叉合作，提高外科护理学的综合效果</a:t>
            </a:r>
            <a:endParaRPr/>
          </a:p>
        </p:txBody>
      </p:sp>
      <p:sp>
        <p:nvSpPr>
          <p:cNvPr id="14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外科护理学的创新技术与趋势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标题 1" descr="{&quot;isTemplate&quot;:true,&quot;type&quot;:&quot;title&quot;,&quot;canOmit&quot;:false,&quot;range&quot;:0}"/>
          <p:cNvSpPr txBox="1"/>
          <p:nvPr/>
        </p:nvSpPr>
        <p:spPr>
          <a:xfrm>
            <a:off x="692852" y="3423749"/>
            <a:ext cx="10883900" cy="698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400">
                <a:solidFill>
                  <a:schemeClr val="tx1">
                    <a:alpha val="100000"/>
                  </a:schemeClr>
                </a:solidFill>
              </a:rPr>
              <a:t>外科护理学的实践案例分析</a:t>
            </a:r>
            <a:endParaRPr/>
          </a:p>
        </p:txBody>
      </p:sp>
      <p:sp>
        <p:nvSpPr>
          <p:cNvPr id="8" name="文本占位符 3"/>
          <p:cNvSpPr txBox="1"/>
          <p:nvPr/>
        </p:nvSpPr>
        <p:spPr>
          <a:xfrm>
            <a:off x="5546726" y="2298681"/>
            <a:ext cx="1098550" cy="99695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4400" b="0" i="0" kern="120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>
                <a:solidFill>
                  <a:schemeClr val="tx1">
                    <a:alpha val="100000"/>
                  </a:schemeClr>
                </a:solidFill>
              </a:rPr>
              <a:t>03</a:t>
            </a:r>
            <a:endParaRPr lang="zh-CN" sz="6600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199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外科护理学的成功案例分析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6" y="1998403"/>
            <a:ext cx="10790199" cy="3908001"/>
            <a:chOff x="660396" y="1998403"/>
            <a:chExt cx="10790199" cy="3908001"/>
          </a:xfrm>
        </p:grpSpPr>
        <p:grpSp>
          <p:nvGrpSpPr>
            <p:cNvPr id="12" name="Group 19"/>
            <p:cNvGrpSpPr/>
            <p:nvPr/>
          </p:nvGrpSpPr>
          <p:grpSpPr>
            <a:xfrm>
              <a:off x="660396" y="1998403"/>
              <a:ext cx="10790199" cy="1225768"/>
              <a:chOff x="660395" y="1262089"/>
              <a:chExt cx="10790199" cy="1044000"/>
            </a:xfrm>
          </p:grpSpPr>
          <p:sp>
            <p:nvSpPr>
              <p:cNvPr id="13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案例背景：患者因严重外伤需要进行手术治疗</a:t>
                </a:r>
                <a:endParaRPr/>
              </a:p>
            </p:txBody>
          </p:sp>
          <p:cxnSp>
            <p:nvCxnSpPr>
              <p:cNvPr id="16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8"/>
            <p:cNvGrpSpPr/>
            <p:nvPr/>
          </p:nvGrpSpPr>
          <p:grpSpPr>
            <a:xfrm>
              <a:off x="660396" y="3335232"/>
              <a:ext cx="10790199" cy="1235837"/>
              <a:chOff x="660395" y="2380713"/>
              <a:chExt cx="10790199" cy="1052575"/>
            </a:xfrm>
          </p:grpSpPr>
          <p:sp>
            <p:nvSpPr>
              <p:cNvPr id="18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0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案例分析：外科护理学在术前准备、术后护理、康复训练等方面发挥了重要作用，提高了手术成功率和患者康复效果</a:t>
                </a:r>
                <a:endParaRPr/>
              </a:p>
            </p:txBody>
          </p:sp>
        </p:grpSp>
        <p:grpSp>
          <p:nvGrpSpPr>
            <p:cNvPr id="22" name="Group 17"/>
            <p:cNvGrpSpPr/>
            <p:nvPr/>
          </p:nvGrpSpPr>
          <p:grpSpPr>
            <a:xfrm>
              <a:off x="660396" y="4680636"/>
              <a:ext cx="10790199" cy="1225768"/>
              <a:chOff x="660395" y="3499337"/>
              <a:chExt cx="10790199" cy="1044000"/>
            </a:xfrm>
          </p:grpSpPr>
          <p:sp>
            <p:nvSpPr>
              <p:cNvPr id="23" name="Tencent"/>
              <p:cNvSpPr/>
              <p:nvPr/>
            </p:nvSpPr>
            <p:spPr>
              <a:xfrm>
                <a:off x="660395" y="3499337"/>
                <a:ext cx="10790199" cy="1044000"/>
              </a:xfrm>
              <a:prstGeom prst="rect">
                <a:avLst/>
              </a:prstGeom>
              <a:solidFill>
                <a:schemeClr val="accent3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Tencent"/>
              <p:cNvSpPr txBox="1"/>
              <p:nvPr/>
            </p:nvSpPr>
            <p:spPr>
              <a:xfrm>
                <a:off x="815343" y="3504153"/>
                <a:ext cx="787395" cy="1023770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5" name="直线连接符 45"/>
              <p:cNvCxnSpPr/>
              <p:nvPr/>
            </p:nvCxnSpPr>
            <p:spPr>
              <a:xfrm>
                <a:off x="660395" y="3499337"/>
                <a:ext cx="1079019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9110" y="3507806"/>
                <a:ext cx="972148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案例启示：外科护理学在提高手术成功率和患者康复效果方面具有重要意义，值得进一步研究和推广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https://d.book118.com/267024012153006043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minimalist_dark">
      <a:dk1>
        <a:srgbClr val="FFFFFF"/>
      </a:dk1>
      <a:lt1>
        <a:srgbClr val="000000"/>
      </a:lt1>
      <a:dk2>
        <a:srgbClr val="F5F4F5"/>
      </a:dk2>
      <a:lt2>
        <a:srgbClr val="24282D"/>
      </a:lt2>
      <a:accent1>
        <a:srgbClr val="C1C5CB"/>
      </a:accent1>
      <a:accent2>
        <a:srgbClr val="A1A5AA"/>
      </a:accent2>
      <a:accent3>
        <a:srgbClr val="828589"/>
      </a:accent3>
      <a:accent4>
        <a:srgbClr val="C4BEBC"/>
      </a:accent4>
      <a:accent5>
        <a:srgbClr val="7A7B79"/>
      </a:accent5>
      <a:accent6>
        <a:srgbClr val="5C5553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Office Theme</vt:lpstr>
      <vt:lpstr>大学PPT外科护理学题目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2024-09-17T21:26:28.059</cp:lastPrinted>
  <dcterms:created xsi:type="dcterms:W3CDTF">2024-09-17T13:26:28Z</dcterms:created>
  <dcterms:modified xsi:type="dcterms:W3CDTF">2024-09-17T13:26:29Z</dcterms:modified>
</cp:coreProperties>
</file>