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1DBBE7E-AEA8-4952-A984-812700DD96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845D32-3354-40B4-8E45-BB5685B709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D5F466D-B89F-4628-B7A2-EB678910AB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DBFAEB4-D346-49C9-8E11-AA64AB1B45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B6B6F96-A558-4CD2-A7DC-0EAEE4AF6BB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BA9DB49-6243-4C61-A98C-1EA4232A63F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1405439-91A4-4A33-A49C-2AE37980086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C9C288D-1DEE-473F-8158-B9F2E6631B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60B2567-E136-4D78-9A38-B9F05A3721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D38A7A-3518-4562-B470-13F1A7E865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5F56F9-AEAF-422C-871B-3AC47A50F1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67056030120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a:noFill/>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XX-01-13</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设立建筑陶瓷公司市场研究报告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市场概述与趋势分析</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目标市场定位与细分</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产品策略与研发创新</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品牌推广与营销策略</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渠道拓展与供应链管理</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组织架构调整和人力资源保障</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风险评估与应对策略</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市场概述与趋势分析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市场规模</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增长动力</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建筑陶瓷市场规模及增长</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近年来，随着建筑业的快速发展和人们对居住环境品质要求的提高，建筑陶瓷市场规模不断扩大。根据市场调研数据，全球建筑陶瓷市场规模已达数百亿美元，并以每年5%以上的增长速度持续扩大。</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建筑陶瓷市场的增长主要受益于城市化进程的加速、房地产业的繁荣以及基础设施建设的推进。此外，消费者对家居装修的个性化需求和环保意识的提高也推动了建筑陶瓷市场的增长。</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需求特点</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消费者对建筑陶瓷产品的需求呈现多样化、个性化、高品质化的特点。同时，随着环保意识的普及，消费者对环保、节能型建筑陶瓷产品的需求也在不断增加。</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需求趋势</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未来，消费者对建筑陶瓷产品的需求将继续向个性化、高品质化方向发展。同时，随着智能家居的兴起，具有智能化功能的建筑陶瓷产品也将成为市场的新热点。</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7405" r="2740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消费者需求特点与趋势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目前，全球建筑陶瓷市场呈现多元化竞争的格局，包括国际知名品牌、国内大型企业和众多中小企业在内的各类企业竞相角逐。竞争主要集中在产品品质、设计创新、品牌影响力等方面。</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竞争格局</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全球经济的复苏和新兴市场的崛起，建筑陶瓷市场将继续保持增长态势。同时，随着科技的不断进步和消费者需求的不断升级，建筑陶瓷行业也将迎来更多的发展机遇。未来，具有创新能力和品牌影响力的企业将在竞争中占据优势地位。</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发展前景</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行业竞争格局与发展前景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目标市场定位与细分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目标客户群体识别</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追求品质和设计感，注重品牌和产品创新，愿意为高性能陶瓷产品支付更高价格。</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大量采购建筑陶瓷，关注产品价格、质量和供货稳定性，重视与供应商的长期合作关系。</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影响陶瓷产品的选择和使用，注重产品的设计感、艺术性和创新性。</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高端消费者</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建筑商和开发商</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室内设计师和建筑师</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产品差异化策略</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价格策略</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渠道策略</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市场细分策略制定</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根据目标市场和客户需求，制定有竞争力的价格策略，同时保证公司的利润空间。</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建立多元化的销售渠道，包括直销、代理商、分销商等，以覆盖更广泛的市场和客户群体。</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通过技术创新和设计创新，提供具有独特性能和外观的陶瓷产品，满足不同客户的需求。</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321" r="5321"/>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高端市场</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建筑商和开发商市场</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室内设计师和建筑师市场</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专注于为高端消费者提供高品质、高设计感的陶瓷产品，树立品牌形象和市场地位。</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与建筑商和开发商建立长期合作关系，提供稳定、高质量的陶瓷产品供应。</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与室内设计师和建筑师合作，推广具有艺术性和创新性的陶瓷产品，扩大市场份额。</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目标市场选择及定位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产品策略与研发创新</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精简产品线</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聚焦核心产品和市场，减少非核心产品的生产，降低生产和库存管理成本。</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产品差异化</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通过设计、工艺、材料等方面的创新，打造独特的产品卖点，提高市场竞争力。</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绿色环保产品</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积极响应环保政策，研发绿色环保型建筑陶瓷产品，满足市场需求。</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产品线规划及优化建议</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积极引进国内外先进技术，与高校、科研机构等建立合作关系，提升技术创新能力。</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技术引进与合作</a:t>
            </a:r>
          </a:p>
        </p:txBody>
      </p:sp>
      <p:pic>
        <p:nvPicPr>
          <p:cNvPr id="5" name="Picture 5"/>
          <p:cNvPicPr>
            <a:picLocks noChangeAspect="1"/>
          </p:cNvPicPr>
          <p:nvPr/>
        </p:nvPicPr>
        <p:blipFill>
          <a:blip r:embed="rId2"/>
          <a:srcRect l="16675" r="16675"/>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重视研发人才的培养和引进，建立完善的激励机制，激发创新活力。</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人才培养与激励</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搭建企业内部创新平台，鼓励员工提出创新想法和建议，促进企业内部创新氛围的形成。</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创新平台建设</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研发创新能力提升途径</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838147" y="1287233"/>
            <a:ext cx="2035112" cy="2035112"/>
            <a:chOff x="3838147" y="1287233"/>
            <a:chExt cx="2035112" cy="2035112"/>
          </a:xfrm>
        </p:grpSpPr>
        <p:sp>
          <p:nvSpPr>
            <p:cNvPr id="6" name="AutoShape 6"/>
            <p:cNvSpPr/>
            <p:nvPr/>
          </p:nvSpPr>
          <p:spPr>
            <a:xfrm flipH="1">
              <a:off x="3838147" y="1287233"/>
              <a:ext cx="2035112" cy="2035112"/>
            </a:xfrm>
            <a:prstGeom prst="ellipse">
              <a:avLst/>
            </a:prstGeom>
            <a:noFill/>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4556617" y="1941220"/>
            <a:ext cx="595503" cy="1060133"/>
            <a:chOff x="4556617" y="1941220"/>
            <a:chExt cx="595503" cy="1060133"/>
          </a:xfrm>
        </p:grpSpPr>
        <p:sp>
          <p:nvSpPr>
            <p:cNvPr id="8" name="Freeform 8"/>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4729210" y="1757387"/>
            <a:ext cx="261747" cy="541878"/>
            <a:chOff x="4729210" y="1757387"/>
            <a:chExt cx="261747" cy="541878"/>
          </a:xfrm>
        </p:grpSpPr>
        <p:sp>
          <p:nvSpPr>
            <p:cNvPr id="10" name="Freeform 10"/>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6479524" y="1287233"/>
            <a:ext cx="2035112" cy="2035112"/>
            <a:chOff x="6479524" y="1287233"/>
            <a:chExt cx="2035112" cy="2035112"/>
          </a:xfrm>
        </p:grpSpPr>
        <p:sp>
          <p:nvSpPr>
            <p:cNvPr id="61" name="AutoShape 61"/>
            <p:cNvSpPr/>
            <p:nvPr/>
          </p:nvSpPr>
          <p:spPr>
            <a:xfrm flipH="1">
              <a:off x="6479524" y="1287233"/>
              <a:ext cx="2035112" cy="2035112"/>
            </a:xfrm>
            <a:prstGeom prst="ellipse">
              <a:avLst/>
            </a:prstGeom>
            <a:noFill/>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Freeform 62"/>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3" name="Group 63"/>
          <p:cNvGrpSpPr/>
          <p:nvPr/>
        </p:nvGrpSpPr>
        <p:grpSpPr>
          <a:xfrm>
            <a:off x="9103948" y="1287329"/>
            <a:ext cx="2035112" cy="2035112"/>
            <a:chOff x="9103948" y="1287329"/>
            <a:chExt cx="2035112" cy="2035112"/>
          </a:xfrm>
        </p:grpSpPr>
        <p:sp>
          <p:nvSpPr>
            <p:cNvPr id="64" name="AutoShape 64"/>
            <p:cNvSpPr/>
            <p:nvPr/>
          </p:nvSpPr>
          <p:spPr>
            <a:xfrm flipH="1">
              <a:off x="9103948" y="1287329"/>
              <a:ext cx="2035112" cy="2035112"/>
            </a:xfrm>
            <a:prstGeom prst="ellipse">
              <a:avLst/>
            </a:prstGeom>
            <a:noFill/>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5" name="Freeform 65"/>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1061323" y="2678169"/>
            <a:ext cx="653320" cy="651796"/>
            <a:chOff x="1061323" y="2678169"/>
            <a:chExt cx="653320" cy="651796"/>
          </a:xfrm>
        </p:grpSpPr>
        <p:sp>
          <p:nvSpPr>
            <p:cNvPr id="67" name="AutoShape 67"/>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8" name="Group 68"/>
          <p:cNvGrpSpPr/>
          <p:nvPr/>
        </p:nvGrpSpPr>
        <p:grpSpPr>
          <a:xfrm>
            <a:off x="3695557" y="2678169"/>
            <a:ext cx="653320" cy="651796"/>
            <a:chOff x="3695557" y="2678169"/>
            <a:chExt cx="653320" cy="651796"/>
          </a:xfrm>
        </p:grpSpPr>
        <p:sp>
          <p:nvSpPr>
            <p:cNvPr id="69" name="AutoShape 69"/>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0" name="Group 70"/>
          <p:cNvGrpSpPr/>
          <p:nvPr/>
        </p:nvGrpSpPr>
        <p:grpSpPr>
          <a:xfrm>
            <a:off x="6337221" y="2678169"/>
            <a:ext cx="653320" cy="651796"/>
            <a:chOff x="6337221" y="2678169"/>
            <a:chExt cx="653320" cy="651796"/>
          </a:xfrm>
        </p:grpSpPr>
        <p:sp>
          <p:nvSpPr>
            <p:cNvPr id="71" name="AutoShape 71"/>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8962406" y="2678169"/>
            <a:ext cx="651796" cy="651796"/>
            <a:chOff x="8962406" y="2678169"/>
            <a:chExt cx="651796" cy="651796"/>
          </a:xfrm>
        </p:grpSpPr>
        <p:sp>
          <p:nvSpPr>
            <p:cNvPr id="73" name="AutoShape 73"/>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4" name="TextBox 74"/>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75" name="TextBox 75"/>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6" name="TextBox 76"/>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7" name="TextBox 77"/>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8" name="TextBox 78"/>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品牌建设</a:t>
            </a:r>
          </a:p>
        </p:txBody>
      </p:sp>
      <p:sp>
        <p:nvSpPr>
          <p:cNvPr id="79" name="TextBox 79"/>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供应链管理</a:t>
            </a:r>
          </a:p>
        </p:txBody>
      </p:sp>
      <p:sp>
        <p:nvSpPr>
          <p:cNvPr id="80" name="TextBox 80"/>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销售渠道拓展</a:t>
            </a:r>
          </a:p>
        </p:txBody>
      </p:sp>
      <p:sp>
        <p:nvSpPr>
          <p:cNvPr id="81" name="TextBox 81"/>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客户服务优化</a:t>
            </a:r>
          </a:p>
        </p:txBody>
      </p:sp>
      <p:grpSp>
        <p:nvGrpSpPr>
          <p:cNvPr id="82" name="Group 82"/>
          <p:cNvGrpSpPr/>
          <p:nvPr/>
        </p:nvGrpSpPr>
        <p:grpSpPr>
          <a:xfrm>
            <a:off x="454963" y="93878"/>
            <a:ext cx="10641129" cy="914400"/>
            <a:chOff x="454963" y="93878"/>
            <a:chExt cx="10641129" cy="914400"/>
          </a:xfrm>
        </p:grpSpPr>
        <p:sp>
          <p:nvSpPr>
            <p:cNvPr id="83" name="AutoShape 8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AutoShape 10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TextBox 10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核心竞争力构建策略</a:t>
              </a:r>
            </a:p>
          </p:txBody>
        </p:sp>
      </p:grpSp>
      <p:sp>
        <p:nvSpPr>
          <p:cNvPr id="104" name="TextBox 104"/>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积极开拓线上和线下销售渠道，提高产品的市场覆盖率和销售额。</a:t>
            </a:r>
          </a:p>
        </p:txBody>
      </p:sp>
      <p:sp>
        <p:nvSpPr>
          <p:cNvPr id="105" name="TextBox 105"/>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优化供应链管理，确保原材料的质量和稳定供应，降低生产成本和风险。</a:t>
            </a:r>
          </a:p>
        </p:txBody>
      </p:sp>
      <p:sp>
        <p:nvSpPr>
          <p:cNvPr id="106" name="TextBox 106"/>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加强品牌宣传和推广，提高品牌知名度和美誉度，增强品牌竞争力。</a:t>
            </a:r>
          </a:p>
        </p:txBody>
      </p:sp>
      <p:sp>
        <p:nvSpPr>
          <p:cNvPr id="107" name="TextBox 107"/>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建立完善的客户服务体系，提供优质的售前、售中和售后服务，提升客户满意度和忠诚度。</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04</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品牌推广与营销策略</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https://d.book118.com/267056030120006041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2024-09-14T11:43:18.633</cp:lastPrinted>
  <dcterms:created xsi:type="dcterms:W3CDTF">2024-09-14T03:43:18Z</dcterms:created>
  <dcterms:modified xsi:type="dcterms:W3CDTF">2024-09-14T03:43:20Z</dcterms:modified>
</cp:coreProperties>
</file>