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0115A3-3058-497D-9237-C4FA065163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ACD613-9429-4425-825D-91917B0984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98462A-9B0A-4957-85FF-7316364C8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E368CD-9654-4827-9707-53139F5FBF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0E8844-E374-4C7B-BDEF-660660E39C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592E03-3D77-41D7-A218-9AAEF60AA6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15A7F5-7F65-42E6-836C-70AC0493E2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5DF6AC-8875-4DCD-A5F8-AF3567B667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E854E1-0259-474B-9012-137A342ABF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42666A-790F-40C3-90C1-4378F87E2E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8407D9-0DAB-4737-8D00-BD05794A67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11/28/2023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11/28/2023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11/28/2023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11/28/2023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06013315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764753" y="2169417"/>
            <a:ext cx="8281818" cy="1545521"/>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solidFill>
                <a:latin typeface="Microsoft Yahei"/>
                <a:ea typeface="Microsoft Yahei"/>
                <a:cs typeface="Microsoft Yahei"/>
              </a:rPr>
              <a:t>“一病一品”工作开展汇报——健康呼吸“你我他”</a:t>
            </a:r>
            <a:endParaRPr lang="en-US" sz="1100"/>
          </a:p>
        </p:txBody>
      </p:sp>
      <p:sp>
        <p:nvSpPr>
          <p:cNvPr id="5" name="AutoShape 5"/>
          <p:cNvSpPr/>
          <p:nvPr/>
        </p:nvSpPr>
        <p:spPr>
          <a:xfrm>
            <a:off x="764753" y="4274372"/>
            <a:ext cx="2461447" cy="31994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altLang="zh-CN" sz="1575" smtClean="0">
                <a:solidFill>
                  <a:srgbClr val="FFFFFF"/>
                </a:solidFill>
                <a:latin typeface="Microsoft Yahei"/>
                <a:ea typeface="Microsoft Yahei"/>
                <a:cs typeface="Microsoft Yahei"/>
              </a:rPr>
              <a:t>XX</a:t>
            </a:r>
            <a:r>
              <a:rPr lang="en-US" sz="1575" smtClean="0">
                <a:solidFill>
                  <a:srgbClr val="FFFFFF"/>
                </a:solidFill>
                <a:latin typeface="Microsoft Yahei"/>
                <a:ea typeface="Microsoft Yahei"/>
                <a:cs typeface="Microsoft Yahei"/>
              </a:rPr>
              <a:t>-</a:t>
            </a:r>
            <a:r>
              <a:rPr lang="en-US" altLang="zh-CN" sz="1575" smtClean="0">
                <a:solidFill>
                  <a:srgbClr val="FFFFFF"/>
                </a:solidFill>
                <a:latin typeface="Microsoft Yahei"/>
                <a:ea typeface="Microsoft Yahei"/>
                <a:cs typeface="Microsoft Yahei"/>
              </a:rPr>
              <a:t>XX</a:t>
            </a:r>
            <a:r>
              <a:rPr lang="en-US" sz="1575" smtClean="0">
                <a:solidFill>
                  <a:srgbClr val="FFFFFF"/>
                </a:solidFill>
                <a:latin typeface="Microsoft Yahei"/>
                <a:ea typeface="Microsoft Yahei"/>
                <a:cs typeface="Microsoft Yahei"/>
              </a:rPr>
              <a:t>-</a:t>
            </a:r>
            <a:r>
              <a:rPr lang="en-US" altLang="zh-CN" sz="1575" smtClean="0">
                <a:solidFill>
                  <a:srgbClr val="FFFFFF"/>
                </a:solidFill>
                <a:latin typeface="Microsoft Yahei"/>
                <a:ea typeface="Microsoft Yahei"/>
                <a:cs typeface="Microsoft Yahei"/>
              </a:rPr>
              <a:t>XX</a:t>
            </a:r>
            <a:endParaRPr lang="en-US" sz="1100"/>
          </a:p>
        </p:txBody>
      </p:sp>
      <p:sp>
        <p:nvSpPr>
          <p:cNvPr id="6" name="AutoShape 6"/>
          <p:cNvSpPr/>
          <p:nvPr/>
        </p:nvSpPr>
        <p:spPr>
          <a:xfrm>
            <a:off x="764753" y="3876675"/>
            <a:ext cx="1851864" cy="4062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err="1">
                <a:solidFill>
                  <a:srgbClr val="FFFFFF"/>
                </a:solidFill>
                <a:latin typeface="Microsoft Yahei"/>
                <a:ea typeface="Microsoft Yahei"/>
                <a:cs typeface="Microsoft Yahei"/>
              </a:rPr>
              <a:t>汇报人</a:t>
            </a:r>
            <a:r>
              <a:rPr lang="en-US" sz="1575" err="1" smtClean="0">
                <a:solidFill>
                  <a:srgbClr val="FFFFFF"/>
                </a:solidFill>
                <a:latin typeface="Microsoft Yahei"/>
                <a:ea typeface="Microsoft Yahei"/>
                <a:cs typeface="Microsoft Yahei"/>
              </a:rPr>
              <a:t>：</a:t>
            </a:r>
            <a:r>
              <a:rPr lang="en-US" altLang="zh-CN" sz="1575" err="1" smtClean="0">
                <a:solidFill>
                  <a:srgbClr val="FFFFFF"/>
                </a:solidFill>
                <a:latin typeface="Microsoft Yahei"/>
                <a:ea typeface="Microsoft Yahei"/>
                <a:cs typeface="Microsoft Yahei"/>
              </a:rPr>
              <a:t>XXX</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项目背景介绍</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项目实施过程</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项目成果展示</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项目总结与展望</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问题与挑战</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相关数据与指标</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其他补充信息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项目背景介绍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sp>
        <p:nvSpPr>
          <p:cNvPr id="2" name="Freeform 2"/>
          <p:cNvSpPr/>
          <p:nvPr/>
        </p:nvSpPr>
        <p:spPr>
          <a:xfrm rot="2134838">
            <a:off x="742256" y="1621879"/>
            <a:ext cx="2198738" cy="2232317"/>
          </a:xfrm>
          <a:custGeom>
            <a:rect l="l" t="t" r="r" b="b"/>
            <a:pathLst>
              <a:path w="2146515" h="2179015">
                <a:moveTo>
                  <a:pt x="471122" y="237422"/>
                </a:moveTo>
                <a:lnTo>
                  <a:pt x="747200" y="241233"/>
                </a:lnTo>
                <a:lnTo>
                  <a:pt x="1073258" y="0"/>
                </a:lnTo>
                <a:lnTo>
                  <a:pt x="1393697" y="237076"/>
                </a:lnTo>
                <a:lnTo>
                  <a:pt x="1750864" y="225501"/>
                </a:lnTo>
                <a:lnTo>
                  <a:pt x="1842069" y="552087"/>
                </a:lnTo>
                <a:lnTo>
                  <a:pt x="2146515" y="756238"/>
                </a:lnTo>
                <a:lnTo>
                  <a:pt x="2015413" y="1118523"/>
                </a:lnTo>
                <a:lnTo>
                  <a:pt x="2117270" y="1425471"/>
                </a:lnTo>
                <a:lnTo>
                  <a:pt x="1851783" y="1606493"/>
                </a:lnTo>
                <a:lnTo>
                  <a:pt x="1736567" y="1979858"/>
                </a:lnTo>
                <a:lnTo>
                  <a:pt x="1341430" y="1970902"/>
                </a:lnTo>
                <a:lnTo>
                  <a:pt x="1063978" y="2179015"/>
                </a:lnTo>
                <a:lnTo>
                  <a:pt x="790207" y="1971239"/>
                </a:lnTo>
                <a:lnTo>
                  <a:pt x="409948" y="1979858"/>
                </a:lnTo>
                <a:lnTo>
                  <a:pt x="298033" y="1617190"/>
                </a:lnTo>
                <a:lnTo>
                  <a:pt x="46603" y="1444761"/>
                </a:lnTo>
                <a:lnTo>
                  <a:pt x="150057" y="1170905"/>
                </a:lnTo>
                <a:lnTo>
                  <a:pt x="0" y="756238"/>
                </a:lnTo>
                <a:lnTo>
                  <a:pt x="386524" y="497047"/>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3" name="Group 3"/>
          <p:cNvGrpSpPr/>
          <p:nvPr/>
        </p:nvGrpSpPr>
        <p:grpSpPr>
          <a:xfrm>
            <a:off x="1322002" y="2215742"/>
            <a:ext cx="1039246" cy="1044591"/>
            <a:chOff x="1322002" y="2215742"/>
            <a:chExt cx="1039246" cy="1044591"/>
          </a:xfrm>
        </p:grpSpPr>
        <p:sp>
          <p:nvSpPr>
            <p:cNvPr id="4" name="AutoShape 4"/>
            <p:cNvSpPr/>
            <p:nvPr/>
          </p:nvSpPr>
          <p:spPr>
            <a:xfrm>
              <a:off x="1322002" y="2266427"/>
              <a:ext cx="993708" cy="993906"/>
            </a:xfrm>
            <a:prstGeom prst="pi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67540" y="2215742"/>
              <a:ext cx="993708" cy="993906"/>
            </a:xfrm>
            <a:prstGeom prst="pi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Freeform 6"/>
          <p:cNvSpPr/>
          <p:nvPr/>
        </p:nvSpPr>
        <p:spPr>
          <a:xfrm rot="2134838">
            <a:off x="3311232" y="1613412"/>
            <a:ext cx="2198738" cy="2232317"/>
          </a:xfrm>
          <a:custGeom>
            <a:rect l="l" t="t" r="r" b="b"/>
            <a:pathLst>
              <a:path w="2146515" h="2179015">
                <a:moveTo>
                  <a:pt x="471122" y="237422"/>
                </a:moveTo>
                <a:lnTo>
                  <a:pt x="747200" y="241233"/>
                </a:lnTo>
                <a:lnTo>
                  <a:pt x="1073258" y="0"/>
                </a:lnTo>
                <a:lnTo>
                  <a:pt x="1393697" y="237076"/>
                </a:lnTo>
                <a:lnTo>
                  <a:pt x="1750864" y="225501"/>
                </a:lnTo>
                <a:lnTo>
                  <a:pt x="1842069" y="552087"/>
                </a:lnTo>
                <a:lnTo>
                  <a:pt x="2146515" y="756238"/>
                </a:lnTo>
                <a:lnTo>
                  <a:pt x="2015413" y="1118523"/>
                </a:lnTo>
                <a:lnTo>
                  <a:pt x="2117270" y="1425471"/>
                </a:lnTo>
                <a:lnTo>
                  <a:pt x="1851783" y="1606493"/>
                </a:lnTo>
                <a:lnTo>
                  <a:pt x="1736567" y="1979858"/>
                </a:lnTo>
                <a:lnTo>
                  <a:pt x="1341430" y="1970902"/>
                </a:lnTo>
                <a:lnTo>
                  <a:pt x="1063978" y="2179015"/>
                </a:lnTo>
                <a:lnTo>
                  <a:pt x="790207" y="1971239"/>
                </a:lnTo>
                <a:lnTo>
                  <a:pt x="409948" y="1979858"/>
                </a:lnTo>
                <a:lnTo>
                  <a:pt x="298033" y="1617190"/>
                </a:lnTo>
                <a:lnTo>
                  <a:pt x="46603" y="1444761"/>
                </a:lnTo>
                <a:lnTo>
                  <a:pt x="150057" y="1170905"/>
                </a:lnTo>
                <a:lnTo>
                  <a:pt x="0" y="756238"/>
                </a:lnTo>
                <a:lnTo>
                  <a:pt x="386524" y="497047"/>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rot="2134838">
            <a:off x="5903183" y="1613412"/>
            <a:ext cx="2198738" cy="2232317"/>
          </a:xfrm>
          <a:custGeom>
            <a:rect l="l" t="t" r="r" b="b"/>
            <a:pathLst>
              <a:path w="2146515" h="2179015">
                <a:moveTo>
                  <a:pt x="471122" y="237422"/>
                </a:moveTo>
                <a:lnTo>
                  <a:pt x="747200" y="241233"/>
                </a:lnTo>
                <a:lnTo>
                  <a:pt x="1073258" y="0"/>
                </a:lnTo>
                <a:lnTo>
                  <a:pt x="1393697" y="237076"/>
                </a:lnTo>
                <a:lnTo>
                  <a:pt x="1750864" y="225501"/>
                </a:lnTo>
                <a:lnTo>
                  <a:pt x="1842069" y="552087"/>
                </a:lnTo>
                <a:lnTo>
                  <a:pt x="2146515" y="756238"/>
                </a:lnTo>
                <a:lnTo>
                  <a:pt x="2015413" y="1118523"/>
                </a:lnTo>
                <a:lnTo>
                  <a:pt x="2117270" y="1425471"/>
                </a:lnTo>
                <a:lnTo>
                  <a:pt x="1851783" y="1606493"/>
                </a:lnTo>
                <a:lnTo>
                  <a:pt x="1736567" y="1979858"/>
                </a:lnTo>
                <a:lnTo>
                  <a:pt x="1341430" y="1970902"/>
                </a:lnTo>
                <a:lnTo>
                  <a:pt x="1063978" y="2179015"/>
                </a:lnTo>
                <a:lnTo>
                  <a:pt x="790207" y="1971239"/>
                </a:lnTo>
                <a:lnTo>
                  <a:pt x="409948" y="1979858"/>
                </a:lnTo>
                <a:lnTo>
                  <a:pt x="298033" y="1617190"/>
                </a:lnTo>
                <a:lnTo>
                  <a:pt x="46603" y="1444761"/>
                </a:lnTo>
                <a:lnTo>
                  <a:pt x="150057" y="1170905"/>
                </a:lnTo>
                <a:lnTo>
                  <a:pt x="0" y="756238"/>
                </a:lnTo>
                <a:lnTo>
                  <a:pt x="386524" y="49704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8" name="Group 8"/>
          <p:cNvGrpSpPr/>
          <p:nvPr/>
        </p:nvGrpSpPr>
        <p:grpSpPr>
          <a:xfrm>
            <a:off x="3777539" y="2293536"/>
            <a:ext cx="1266125" cy="889003"/>
            <a:chOff x="3777539" y="2293536"/>
            <a:chExt cx="1266125" cy="889003"/>
          </a:xfrm>
        </p:grpSpPr>
        <p:sp>
          <p:nvSpPr>
            <p:cNvPr id="9" name="Freeform 9"/>
            <p:cNvSpPr/>
            <p:nvPr/>
          </p:nvSpPr>
          <p:spPr>
            <a:xfrm>
              <a:off x="4108622" y="2312409"/>
              <a:ext cx="602018" cy="870130"/>
            </a:xfrm>
            <a:custGeom>
              <a:rect l="l" t="t" r="r" b="b"/>
              <a:pathLst>
                <a:path w="2680685" h="3874563">
                  <a:moveTo>
                    <a:pt x="1049911" y="1326547"/>
                  </a:moveTo>
                  <a:lnTo>
                    <a:pt x="1130886" y="1416545"/>
                  </a:lnTo>
                  <a:lnTo>
                    <a:pt x="1130989" y="1416517"/>
                  </a:lnTo>
                  <a:lnTo>
                    <a:pt x="1312935" y="1622593"/>
                  </a:lnTo>
                  <a:lnTo>
                    <a:pt x="1164126" y="2754124"/>
                  </a:lnTo>
                  <a:lnTo>
                    <a:pt x="1330469" y="3179256"/>
                  </a:lnTo>
                  <a:cubicBezTo>
                    <a:pt x="1393318" y="3185424"/>
                    <a:pt x="1456167" y="2747966"/>
                    <a:pt x="1519023" y="2754127"/>
                  </a:cubicBezTo>
                  <a:lnTo>
                    <a:pt x="1368996" y="1613275"/>
                  </a:lnTo>
                  <a:lnTo>
                    <a:pt x="1547978" y="1410556"/>
                  </a:lnTo>
                  <a:lnTo>
                    <a:pt x="1549687" y="1411027"/>
                  </a:lnTo>
                  <a:lnTo>
                    <a:pt x="1625697" y="1326547"/>
                  </a:lnTo>
                  <a:lnTo>
                    <a:pt x="1740228" y="1463512"/>
                  </a:lnTo>
                  <a:lnTo>
                    <a:pt x="2163777" y="1580180"/>
                  </a:lnTo>
                  <a:lnTo>
                    <a:pt x="2163105" y="1571541"/>
                  </a:lnTo>
                  <a:lnTo>
                    <a:pt x="2369061" y="1628276"/>
                  </a:lnTo>
                  <a:lnTo>
                    <a:pt x="2376321" y="1626429"/>
                  </a:lnTo>
                  <a:lnTo>
                    <a:pt x="2619825" y="2583371"/>
                  </a:lnTo>
                  <a:lnTo>
                    <a:pt x="2622880" y="2582594"/>
                  </a:lnTo>
                  <a:lnTo>
                    <a:pt x="2678814" y="2802409"/>
                  </a:lnTo>
                  <a:lnTo>
                    <a:pt x="2680685" y="2803247"/>
                  </a:lnTo>
                  <a:lnTo>
                    <a:pt x="2208786" y="3856531"/>
                  </a:lnTo>
                  <a:lnTo>
                    <a:pt x="2208786" y="3871389"/>
                  </a:lnTo>
                  <a:lnTo>
                    <a:pt x="2049180" y="3871389"/>
                  </a:lnTo>
                  <a:lnTo>
                    <a:pt x="2049443" y="3874563"/>
                  </a:lnTo>
                  <a:lnTo>
                    <a:pt x="648500" y="3874563"/>
                  </a:lnTo>
                  <a:lnTo>
                    <a:pt x="648762" y="3871389"/>
                  </a:lnTo>
                  <a:lnTo>
                    <a:pt x="456186" y="3871389"/>
                  </a:lnTo>
                  <a:lnTo>
                    <a:pt x="456186" y="3867966"/>
                  </a:lnTo>
                  <a:lnTo>
                    <a:pt x="0" y="2849753"/>
                  </a:lnTo>
                  <a:lnTo>
                    <a:pt x="1070" y="2845549"/>
                  </a:lnTo>
                  <a:lnTo>
                    <a:pt x="3080" y="2844648"/>
                  </a:lnTo>
                  <a:lnTo>
                    <a:pt x="1407" y="2844222"/>
                  </a:lnTo>
                  <a:lnTo>
                    <a:pt x="309256" y="1634409"/>
                  </a:lnTo>
                  <a:lnTo>
                    <a:pt x="492252" y="1583998"/>
                  </a:lnTo>
                  <a:lnTo>
                    <a:pt x="491584" y="1592643"/>
                  </a:lnTo>
                  <a:lnTo>
                    <a:pt x="927899" y="1472458"/>
                  </a:lnTo>
                  <a:close/>
                  <a:moveTo>
                    <a:pt x="1330482" y="0"/>
                  </a:moveTo>
                  <a:cubicBezTo>
                    <a:pt x="1677575" y="0"/>
                    <a:pt x="1958952" y="281376"/>
                    <a:pt x="1958952" y="628469"/>
                  </a:cubicBezTo>
                  <a:cubicBezTo>
                    <a:pt x="1958952" y="975562"/>
                    <a:pt x="1677575" y="1256939"/>
                    <a:pt x="1330482" y="1256939"/>
                  </a:cubicBezTo>
                  <a:cubicBezTo>
                    <a:pt x="983390" y="1256939"/>
                    <a:pt x="702013" y="975562"/>
                    <a:pt x="702013" y="628469"/>
                  </a:cubicBezTo>
                  <a:cubicBezTo>
                    <a:pt x="702013" y="281376"/>
                    <a:pt x="983390" y="0"/>
                    <a:pt x="1330482"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777539" y="2293536"/>
              <a:ext cx="429862" cy="621421"/>
            </a:xfrm>
            <a:custGeom>
              <a:rect l="l" t="t" r="r" b="b"/>
              <a:pathLst>
                <a:path w="2680685" h="3874563">
                  <a:moveTo>
                    <a:pt x="1049911" y="1326547"/>
                  </a:moveTo>
                  <a:lnTo>
                    <a:pt x="1130886" y="1416545"/>
                  </a:lnTo>
                  <a:lnTo>
                    <a:pt x="1130989" y="1416517"/>
                  </a:lnTo>
                  <a:lnTo>
                    <a:pt x="1312935" y="1622593"/>
                  </a:lnTo>
                  <a:lnTo>
                    <a:pt x="1164126" y="2754124"/>
                  </a:lnTo>
                  <a:lnTo>
                    <a:pt x="1330469" y="3179256"/>
                  </a:lnTo>
                  <a:cubicBezTo>
                    <a:pt x="1393318" y="3185424"/>
                    <a:pt x="1456167" y="2747966"/>
                    <a:pt x="1519023" y="2754127"/>
                  </a:cubicBezTo>
                  <a:lnTo>
                    <a:pt x="1368996" y="1613275"/>
                  </a:lnTo>
                  <a:lnTo>
                    <a:pt x="1547978" y="1410556"/>
                  </a:lnTo>
                  <a:lnTo>
                    <a:pt x="1549687" y="1411027"/>
                  </a:lnTo>
                  <a:lnTo>
                    <a:pt x="1625697" y="1326547"/>
                  </a:lnTo>
                  <a:lnTo>
                    <a:pt x="1740228" y="1463512"/>
                  </a:lnTo>
                  <a:lnTo>
                    <a:pt x="2163777" y="1580180"/>
                  </a:lnTo>
                  <a:lnTo>
                    <a:pt x="2163105" y="1571541"/>
                  </a:lnTo>
                  <a:lnTo>
                    <a:pt x="2369061" y="1628276"/>
                  </a:lnTo>
                  <a:lnTo>
                    <a:pt x="2376321" y="1626429"/>
                  </a:lnTo>
                  <a:lnTo>
                    <a:pt x="2619825" y="2583371"/>
                  </a:lnTo>
                  <a:lnTo>
                    <a:pt x="2622880" y="2582594"/>
                  </a:lnTo>
                  <a:lnTo>
                    <a:pt x="2678814" y="2802409"/>
                  </a:lnTo>
                  <a:lnTo>
                    <a:pt x="2680685" y="2803247"/>
                  </a:lnTo>
                  <a:lnTo>
                    <a:pt x="2208786" y="3856531"/>
                  </a:lnTo>
                  <a:lnTo>
                    <a:pt x="2208786" y="3871389"/>
                  </a:lnTo>
                  <a:lnTo>
                    <a:pt x="2049180" y="3871389"/>
                  </a:lnTo>
                  <a:lnTo>
                    <a:pt x="2049443" y="3874563"/>
                  </a:lnTo>
                  <a:lnTo>
                    <a:pt x="648500" y="3874563"/>
                  </a:lnTo>
                  <a:lnTo>
                    <a:pt x="648762" y="3871389"/>
                  </a:lnTo>
                  <a:lnTo>
                    <a:pt x="456186" y="3871389"/>
                  </a:lnTo>
                  <a:lnTo>
                    <a:pt x="456186" y="3867966"/>
                  </a:lnTo>
                  <a:lnTo>
                    <a:pt x="0" y="2849753"/>
                  </a:lnTo>
                  <a:lnTo>
                    <a:pt x="1070" y="2845549"/>
                  </a:lnTo>
                  <a:lnTo>
                    <a:pt x="3080" y="2844648"/>
                  </a:lnTo>
                  <a:lnTo>
                    <a:pt x="1407" y="2844222"/>
                  </a:lnTo>
                  <a:lnTo>
                    <a:pt x="309256" y="1634409"/>
                  </a:lnTo>
                  <a:lnTo>
                    <a:pt x="492252" y="1583998"/>
                  </a:lnTo>
                  <a:lnTo>
                    <a:pt x="491584" y="1592643"/>
                  </a:lnTo>
                  <a:lnTo>
                    <a:pt x="927899" y="1472458"/>
                  </a:lnTo>
                  <a:close/>
                  <a:moveTo>
                    <a:pt x="1330482" y="0"/>
                  </a:moveTo>
                  <a:cubicBezTo>
                    <a:pt x="1677575" y="0"/>
                    <a:pt x="1958952" y="281376"/>
                    <a:pt x="1958952" y="628469"/>
                  </a:cubicBezTo>
                  <a:cubicBezTo>
                    <a:pt x="1958952" y="975562"/>
                    <a:pt x="1677575" y="1256939"/>
                    <a:pt x="1330482" y="1256939"/>
                  </a:cubicBezTo>
                  <a:cubicBezTo>
                    <a:pt x="983390" y="1256939"/>
                    <a:pt x="702013" y="975562"/>
                    <a:pt x="702013" y="628469"/>
                  </a:cubicBezTo>
                  <a:cubicBezTo>
                    <a:pt x="702013" y="281376"/>
                    <a:pt x="983390" y="0"/>
                    <a:pt x="1330482"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613802" y="2293536"/>
              <a:ext cx="429862" cy="621421"/>
            </a:xfrm>
            <a:custGeom>
              <a:rect l="l" t="t" r="r" b="b"/>
              <a:pathLst>
                <a:path w="2680685" h="3874563">
                  <a:moveTo>
                    <a:pt x="1049911" y="1326547"/>
                  </a:moveTo>
                  <a:lnTo>
                    <a:pt x="1130886" y="1416545"/>
                  </a:lnTo>
                  <a:lnTo>
                    <a:pt x="1130989" y="1416517"/>
                  </a:lnTo>
                  <a:lnTo>
                    <a:pt x="1312935" y="1622593"/>
                  </a:lnTo>
                  <a:lnTo>
                    <a:pt x="1164126" y="2754124"/>
                  </a:lnTo>
                  <a:lnTo>
                    <a:pt x="1330469" y="3179256"/>
                  </a:lnTo>
                  <a:cubicBezTo>
                    <a:pt x="1393318" y="3185424"/>
                    <a:pt x="1456167" y="2747966"/>
                    <a:pt x="1519023" y="2754127"/>
                  </a:cubicBezTo>
                  <a:lnTo>
                    <a:pt x="1368996" y="1613275"/>
                  </a:lnTo>
                  <a:lnTo>
                    <a:pt x="1547978" y="1410556"/>
                  </a:lnTo>
                  <a:lnTo>
                    <a:pt x="1549687" y="1411027"/>
                  </a:lnTo>
                  <a:lnTo>
                    <a:pt x="1625697" y="1326547"/>
                  </a:lnTo>
                  <a:lnTo>
                    <a:pt x="1740228" y="1463512"/>
                  </a:lnTo>
                  <a:lnTo>
                    <a:pt x="2163777" y="1580180"/>
                  </a:lnTo>
                  <a:lnTo>
                    <a:pt x="2163105" y="1571541"/>
                  </a:lnTo>
                  <a:lnTo>
                    <a:pt x="2369061" y="1628276"/>
                  </a:lnTo>
                  <a:lnTo>
                    <a:pt x="2376321" y="1626429"/>
                  </a:lnTo>
                  <a:lnTo>
                    <a:pt x="2619825" y="2583371"/>
                  </a:lnTo>
                  <a:lnTo>
                    <a:pt x="2622880" y="2582594"/>
                  </a:lnTo>
                  <a:lnTo>
                    <a:pt x="2678814" y="2802409"/>
                  </a:lnTo>
                  <a:lnTo>
                    <a:pt x="2680685" y="2803247"/>
                  </a:lnTo>
                  <a:lnTo>
                    <a:pt x="2208786" y="3856531"/>
                  </a:lnTo>
                  <a:lnTo>
                    <a:pt x="2208786" y="3871389"/>
                  </a:lnTo>
                  <a:lnTo>
                    <a:pt x="2049180" y="3871389"/>
                  </a:lnTo>
                  <a:lnTo>
                    <a:pt x="2049443" y="3874563"/>
                  </a:lnTo>
                  <a:lnTo>
                    <a:pt x="648500" y="3874563"/>
                  </a:lnTo>
                  <a:lnTo>
                    <a:pt x="648762" y="3871389"/>
                  </a:lnTo>
                  <a:lnTo>
                    <a:pt x="456186" y="3871389"/>
                  </a:lnTo>
                  <a:lnTo>
                    <a:pt x="456186" y="3867966"/>
                  </a:lnTo>
                  <a:lnTo>
                    <a:pt x="0" y="2849753"/>
                  </a:lnTo>
                  <a:lnTo>
                    <a:pt x="1070" y="2845549"/>
                  </a:lnTo>
                  <a:lnTo>
                    <a:pt x="3080" y="2844648"/>
                  </a:lnTo>
                  <a:lnTo>
                    <a:pt x="1407" y="2844222"/>
                  </a:lnTo>
                  <a:lnTo>
                    <a:pt x="309256" y="1634409"/>
                  </a:lnTo>
                  <a:lnTo>
                    <a:pt x="492252" y="1583998"/>
                  </a:lnTo>
                  <a:lnTo>
                    <a:pt x="491584" y="1592643"/>
                  </a:lnTo>
                  <a:lnTo>
                    <a:pt x="927899" y="1472458"/>
                  </a:lnTo>
                  <a:close/>
                  <a:moveTo>
                    <a:pt x="1330482" y="0"/>
                  </a:moveTo>
                  <a:cubicBezTo>
                    <a:pt x="1677575" y="0"/>
                    <a:pt x="1958952" y="281376"/>
                    <a:pt x="1958952" y="628469"/>
                  </a:cubicBezTo>
                  <a:cubicBezTo>
                    <a:pt x="1958952" y="975562"/>
                    <a:pt x="1677575" y="1256939"/>
                    <a:pt x="1330482" y="1256939"/>
                  </a:cubicBezTo>
                  <a:cubicBezTo>
                    <a:pt x="983390" y="1256939"/>
                    <a:pt x="702013" y="975562"/>
                    <a:pt x="702013" y="628469"/>
                  </a:cubicBezTo>
                  <a:cubicBezTo>
                    <a:pt x="702013" y="281376"/>
                    <a:pt x="983390" y="0"/>
                    <a:pt x="1330482"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6556431" y="2286542"/>
            <a:ext cx="892243" cy="902990"/>
          </a:xfrm>
          <a:custGeom>
            <a:rect l="l" t="t" r="r" b="b"/>
            <a:pathLst>
              <a:path w="4210679" h="4260850">
                <a:moveTo>
                  <a:pt x="83635" y="0"/>
                </a:moveTo>
                <a:lnTo>
                  <a:pt x="832931" y="0"/>
                </a:lnTo>
                <a:cubicBezTo>
                  <a:pt x="878523" y="0"/>
                  <a:pt x="915483" y="36960"/>
                  <a:pt x="915483" y="82552"/>
                </a:cubicBezTo>
                <a:lnTo>
                  <a:pt x="915483" y="412748"/>
                </a:lnTo>
                <a:cubicBezTo>
                  <a:pt x="915483" y="443274"/>
                  <a:pt x="898914" y="469930"/>
                  <a:pt x="873607" y="483053"/>
                </a:cubicBezTo>
                <a:lnTo>
                  <a:pt x="4210679" y="483053"/>
                </a:lnTo>
                <a:lnTo>
                  <a:pt x="4210679" y="1893780"/>
                </a:lnTo>
                <a:lnTo>
                  <a:pt x="1406022" y="2781301"/>
                </a:lnTo>
                <a:lnTo>
                  <a:pt x="4210679" y="2781301"/>
                </a:lnTo>
                <a:lnTo>
                  <a:pt x="4210679" y="3305175"/>
                </a:lnTo>
                <a:lnTo>
                  <a:pt x="3591246" y="3305175"/>
                </a:lnTo>
                <a:cubicBezTo>
                  <a:pt x="3812567" y="3348853"/>
                  <a:pt x="3979359" y="3544073"/>
                  <a:pt x="3979359" y="3778250"/>
                </a:cubicBezTo>
                <a:cubicBezTo>
                  <a:pt x="3979359" y="4044783"/>
                  <a:pt x="3763292" y="4260850"/>
                  <a:pt x="3496759" y="4260850"/>
                </a:cubicBezTo>
                <a:cubicBezTo>
                  <a:pt x="3230226" y="4260850"/>
                  <a:pt x="3014159" y="4044783"/>
                  <a:pt x="3014159" y="3778250"/>
                </a:cubicBezTo>
                <a:cubicBezTo>
                  <a:pt x="3014159" y="3544073"/>
                  <a:pt x="3180952" y="3348853"/>
                  <a:pt x="3402273" y="3305175"/>
                </a:cubicBezTo>
                <a:lnTo>
                  <a:pt x="1267146" y="3305175"/>
                </a:lnTo>
                <a:cubicBezTo>
                  <a:pt x="1488467" y="3348853"/>
                  <a:pt x="1655259" y="3544073"/>
                  <a:pt x="1655259" y="3778250"/>
                </a:cubicBezTo>
                <a:cubicBezTo>
                  <a:pt x="1655259" y="4044783"/>
                  <a:pt x="1439192" y="4260850"/>
                  <a:pt x="1172659" y="4260850"/>
                </a:cubicBezTo>
                <a:cubicBezTo>
                  <a:pt x="906126" y="4260850"/>
                  <a:pt x="690059" y="4044783"/>
                  <a:pt x="690059" y="3778250"/>
                </a:cubicBezTo>
                <a:cubicBezTo>
                  <a:pt x="690059" y="3544073"/>
                  <a:pt x="856851" y="3348853"/>
                  <a:pt x="1078173" y="3305175"/>
                </a:cubicBezTo>
                <a:lnTo>
                  <a:pt x="972633" y="3305175"/>
                </a:lnTo>
                <a:cubicBezTo>
                  <a:pt x="944058" y="3143250"/>
                  <a:pt x="972634" y="3276600"/>
                  <a:pt x="963109" y="2781300"/>
                </a:cubicBezTo>
                <a:cubicBezTo>
                  <a:pt x="451270" y="464482"/>
                  <a:pt x="618551" y="1241439"/>
                  <a:pt x="451247" y="494159"/>
                </a:cubicBezTo>
                <a:lnTo>
                  <a:pt x="36010" y="492918"/>
                </a:lnTo>
                <a:cubicBezTo>
                  <a:pt x="-9582" y="492918"/>
                  <a:pt x="1083" y="489297"/>
                  <a:pt x="1083" y="443705"/>
                </a:cubicBezTo>
                <a:lnTo>
                  <a:pt x="1083" y="82552"/>
                </a:lnTo>
                <a:cubicBezTo>
                  <a:pt x="1083" y="36960"/>
                  <a:pt x="38043" y="0"/>
                  <a:pt x="83635"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2"/>
          <a:srcRect t="14062" b="14062"/>
          <a:stretch>
            <a:fillRect/>
          </a:stretch>
        </p:blipFill>
        <p:spPr>
          <a:xfrm>
            <a:off x="8591955" y="1352472"/>
            <a:ext cx="3213247" cy="2103608"/>
          </a:xfrm>
          <a:prstGeom prst="rect">
            <a:avLst/>
          </a:prstGeom>
        </p:spPr>
      </p:pic>
      <p:pic>
        <p:nvPicPr>
          <p:cNvPr id="14" name="Picture 14"/>
          <p:cNvPicPr>
            <a:picLocks noChangeAspect="1"/>
          </p:cNvPicPr>
          <p:nvPr/>
        </p:nvPicPr>
        <p:blipFill>
          <a:blip r:embed="rId3"/>
          <a:srcRect t="13935" b="13935"/>
          <a:stretch>
            <a:fillRect/>
          </a:stretch>
        </p:blipFill>
        <p:spPr>
          <a:xfrm>
            <a:off x="8591954" y="3820160"/>
            <a:ext cx="3199985" cy="2140824"/>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什么是“一病一品”？</a:t>
              </a:r>
            </a:p>
          </p:txBody>
        </p:sp>
      </p:grpSp>
      <p:sp>
        <p:nvSpPr>
          <p:cNvPr id="37" name="AutoShape 37"/>
          <p:cNvSpPr/>
          <p:nvPr/>
        </p:nvSpPr>
        <p:spPr>
          <a:xfrm>
            <a:off x="575810" y="4285472"/>
            <a:ext cx="7669582" cy="1238224"/>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350">
                <a:solidFill>
                  <a:srgbClr val="000404"/>
                </a:solidFill>
                <a:latin typeface="Microsoft Yahei"/>
                <a:ea typeface="Microsoft Yahei"/>
                <a:cs typeface="Microsoft Yahei"/>
              </a:rPr>
              <a:t>“一病一品”是指针对某种特定疾病或健康问题，制定个性化的健康管理方案，通过综合干预措施，达到改善患者生活质量、减少并发症、控制疾病进展的目的。这些方案通常包括饮食调整、运动锻炼、药物治疗、心理干预等多个方面。</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42766" y="5240595"/>
            <a:ext cx="6306468" cy="1086981"/>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350">
                <a:solidFill>
                  <a:srgbClr val="000404"/>
                </a:solidFill>
                <a:latin typeface="Microsoft Yahei"/>
                <a:ea typeface="Microsoft Yahei"/>
                <a:cs typeface="Microsoft Yahei"/>
              </a:rPr>
              <a:t>“健康呼吸‘你我他’”项目是由某医院呼吸内科与健康管理中心联合发起的一项以慢阻肺患者为主要目标群体的健康管理项目。该项目旨在通过规范化的健康管理，改善患者的呼吸功能，提高生活质量，减少急性发作次数，延缓疾病进展。</a:t>
            </a:r>
            <a:endParaRPr lang="en-US" sz="1100"/>
          </a:p>
        </p:txBody>
      </p:sp>
      <p:grpSp>
        <p:nvGrpSpPr>
          <p:cNvPr id="3" name="Group 3"/>
          <p:cNvGrpSpPr/>
          <p:nvPr/>
        </p:nvGrpSpPr>
        <p:grpSpPr>
          <a:xfrm>
            <a:off x="3471196" y="1654191"/>
            <a:ext cx="2738056" cy="2703004"/>
            <a:chOff x="3471196" y="1654191"/>
            <a:chExt cx="2738056" cy="2703004"/>
          </a:xfrm>
        </p:grpSpPr>
        <p:sp>
          <p:nvSpPr>
            <p:cNvPr id="4" name="Freeform 4"/>
            <p:cNvSpPr/>
            <p:nvPr/>
          </p:nvSpPr>
          <p:spPr>
            <a:xfrm>
              <a:off x="4600956" y="1654191"/>
              <a:ext cx="478536" cy="441960"/>
            </a:xfrm>
            <a:custGeom>
              <a:rect l="l" t="t" r="r" b="b"/>
              <a:pathLst>
                <a:path w="468000" h="432000">
                  <a:moveTo>
                    <a:pt x="0" y="432000"/>
                  </a:moveTo>
                  <a:lnTo>
                    <a:pt x="108000" y="0"/>
                  </a:lnTo>
                  <a:lnTo>
                    <a:pt x="360000" y="0"/>
                  </a:lnTo>
                  <a:lnTo>
                    <a:pt x="468000" y="4320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Freeform 5"/>
            <p:cNvSpPr/>
            <p:nvPr/>
          </p:nvSpPr>
          <p:spPr>
            <a:xfrm rot="1800000">
              <a:off x="5165884" y="1805638"/>
              <a:ext cx="478536" cy="441960"/>
            </a:xfrm>
            <a:custGeom>
              <a:rect l="l" t="t" r="r" b="b"/>
              <a:pathLst>
                <a:path w="468000" h="432000">
                  <a:moveTo>
                    <a:pt x="0" y="432000"/>
                  </a:moveTo>
                  <a:lnTo>
                    <a:pt x="108000" y="0"/>
                  </a:lnTo>
                  <a:lnTo>
                    <a:pt x="360000" y="0"/>
                  </a:lnTo>
                  <a:lnTo>
                    <a:pt x="468000" y="4320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rot="3600000">
              <a:off x="5579364" y="2219500"/>
              <a:ext cx="478536" cy="441960"/>
            </a:xfrm>
            <a:custGeom>
              <a:rect l="l" t="t" r="r" b="b"/>
              <a:pathLst>
                <a:path w="468000" h="432000">
                  <a:moveTo>
                    <a:pt x="0" y="432000"/>
                  </a:moveTo>
                  <a:lnTo>
                    <a:pt x="108000" y="0"/>
                  </a:lnTo>
                  <a:lnTo>
                    <a:pt x="360000" y="0"/>
                  </a:lnTo>
                  <a:lnTo>
                    <a:pt x="468000" y="4320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rot="5400000">
              <a:off x="5730716" y="2784713"/>
              <a:ext cx="478536" cy="441960"/>
            </a:xfrm>
            <a:custGeom>
              <a:rect l="l" t="t" r="r" b="b"/>
              <a:pathLst>
                <a:path w="468000" h="432000">
                  <a:moveTo>
                    <a:pt x="0" y="432000"/>
                  </a:moveTo>
                  <a:lnTo>
                    <a:pt x="108000" y="0"/>
                  </a:lnTo>
                  <a:lnTo>
                    <a:pt x="360000" y="0"/>
                  </a:lnTo>
                  <a:lnTo>
                    <a:pt x="468000" y="4320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Freeform 8"/>
            <p:cNvSpPr/>
            <p:nvPr/>
          </p:nvSpPr>
          <p:spPr>
            <a:xfrm rot="7200000">
              <a:off x="5579364" y="3349927"/>
              <a:ext cx="478536" cy="441960"/>
            </a:xfrm>
            <a:custGeom>
              <a:rect l="l" t="t" r="r" b="b"/>
              <a:pathLst>
                <a:path w="468000" h="432000">
                  <a:moveTo>
                    <a:pt x="0" y="432000"/>
                  </a:moveTo>
                  <a:lnTo>
                    <a:pt x="108000" y="0"/>
                  </a:lnTo>
                  <a:lnTo>
                    <a:pt x="360000" y="0"/>
                  </a:lnTo>
                  <a:lnTo>
                    <a:pt x="468000" y="4320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rot="9000000">
              <a:off x="5165884" y="3763788"/>
              <a:ext cx="478536" cy="441960"/>
            </a:xfrm>
            <a:custGeom>
              <a:rect l="l" t="t" r="r" b="b"/>
              <a:pathLst>
                <a:path w="468000" h="432000">
                  <a:moveTo>
                    <a:pt x="0" y="432000"/>
                  </a:moveTo>
                  <a:lnTo>
                    <a:pt x="108000" y="0"/>
                  </a:lnTo>
                  <a:lnTo>
                    <a:pt x="360000" y="0"/>
                  </a:lnTo>
                  <a:lnTo>
                    <a:pt x="468000" y="4320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Freeform 10"/>
            <p:cNvSpPr/>
            <p:nvPr/>
          </p:nvSpPr>
          <p:spPr>
            <a:xfrm rot="10800000">
              <a:off x="4600956" y="3915235"/>
              <a:ext cx="478536" cy="441960"/>
            </a:xfrm>
            <a:custGeom>
              <a:rect l="l" t="t" r="r" b="b"/>
              <a:pathLst>
                <a:path w="468000" h="432000">
                  <a:moveTo>
                    <a:pt x="0" y="432000"/>
                  </a:moveTo>
                  <a:lnTo>
                    <a:pt x="108000" y="0"/>
                  </a:lnTo>
                  <a:lnTo>
                    <a:pt x="360000" y="0"/>
                  </a:lnTo>
                  <a:lnTo>
                    <a:pt x="468000" y="4320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rot="12600000">
              <a:off x="4036123" y="3763788"/>
              <a:ext cx="478536" cy="441960"/>
            </a:xfrm>
            <a:custGeom>
              <a:rect l="l" t="t" r="r" b="b"/>
              <a:pathLst>
                <a:path w="468000" h="432000">
                  <a:moveTo>
                    <a:pt x="0" y="432000"/>
                  </a:moveTo>
                  <a:lnTo>
                    <a:pt x="108000" y="0"/>
                  </a:lnTo>
                  <a:lnTo>
                    <a:pt x="360000" y="0"/>
                  </a:lnTo>
                  <a:lnTo>
                    <a:pt x="468000" y="4320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rot="14400000">
              <a:off x="3622548" y="3349927"/>
              <a:ext cx="478536" cy="441960"/>
            </a:xfrm>
            <a:custGeom>
              <a:rect l="l" t="t" r="r" b="b"/>
              <a:pathLst>
                <a:path w="468000" h="432000">
                  <a:moveTo>
                    <a:pt x="0" y="432000"/>
                  </a:moveTo>
                  <a:lnTo>
                    <a:pt x="108000" y="0"/>
                  </a:lnTo>
                  <a:lnTo>
                    <a:pt x="360000" y="0"/>
                  </a:lnTo>
                  <a:lnTo>
                    <a:pt x="468000" y="4320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rot="16200000">
              <a:off x="3471196" y="2784713"/>
              <a:ext cx="478536" cy="441960"/>
            </a:xfrm>
            <a:custGeom>
              <a:rect l="l" t="t" r="r" b="b"/>
              <a:pathLst>
                <a:path w="468000" h="432000">
                  <a:moveTo>
                    <a:pt x="0" y="432000"/>
                  </a:moveTo>
                  <a:lnTo>
                    <a:pt x="108000" y="0"/>
                  </a:lnTo>
                  <a:lnTo>
                    <a:pt x="360000" y="0"/>
                  </a:lnTo>
                  <a:lnTo>
                    <a:pt x="468000" y="4320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Freeform 14"/>
            <p:cNvSpPr/>
            <p:nvPr/>
          </p:nvSpPr>
          <p:spPr>
            <a:xfrm rot="18000000">
              <a:off x="3622548" y="2219500"/>
              <a:ext cx="478536" cy="441960"/>
            </a:xfrm>
            <a:custGeom>
              <a:rect l="l" t="t" r="r" b="b"/>
              <a:pathLst>
                <a:path w="468000" h="432000">
                  <a:moveTo>
                    <a:pt x="0" y="432000"/>
                  </a:moveTo>
                  <a:lnTo>
                    <a:pt x="108000" y="0"/>
                  </a:lnTo>
                  <a:lnTo>
                    <a:pt x="360000" y="0"/>
                  </a:lnTo>
                  <a:lnTo>
                    <a:pt x="468000" y="4320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rot="19800000">
              <a:off x="4036123" y="1805638"/>
              <a:ext cx="478536" cy="441960"/>
            </a:xfrm>
            <a:custGeom>
              <a:rect l="l" t="t" r="r" b="b"/>
              <a:pathLst>
                <a:path w="468000" h="431999">
                  <a:moveTo>
                    <a:pt x="0" y="431999"/>
                  </a:moveTo>
                  <a:lnTo>
                    <a:pt x="108000" y="0"/>
                  </a:lnTo>
                  <a:lnTo>
                    <a:pt x="360000" y="0"/>
                  </a:lnTo>
                  <a:lnTo>
                    <a:pt x="468000" y="43199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6" name="Group 16"/>
          <p:cNvGrpSpPr/>
          <p:nvPr/>
        </p:nvGrpSpPr>
        <p:grpSpPr>
          <a:xfrm>
            <a:off x="3883152" y="2048002"/>
            <a:ext cx="1914144" cy="1915382"/>
            <a:chOff x="3883152" y="2048002"/>
            <a:chExt cx="1914144" cy="1915382"/>
          </a:xfrm>
        </p:grpSpPr>
        <p:sp>
          <p:nvSpPr>
            <p:cNvPr id="17" name="Freeform 17"/>
            <p:cNvSpPr/>
            <p:nvPr/>
          </p:nvSpPr>
          <p:spPr>
            <a:xfrm>
              <a:off x="3883152" y="2048002"/>
              <a:ext cx="1914144" cy="1915382"/>
            </a:xfrm>
            <a:custGeom>
              <a:rect l="l" t="t" r="r" b="b"/>
              <a:pathLst>
                <a:path w="1872000" h="1872000">
                  <a:moveTo>
                    <a:pt x="0" y="936000"/>
                  </a:moveTo>
                  <a:lnTo>
                    <a:pt x="0" y="936000"/>
                  </a:lnTo>
                  <a:cubicBezTo>
                    <a:pt x="0" y="419061"/>
                    <a:pt x="419061" y="0"/>
                    <a:pt x="936000" y="1"/>
                  </a:cubicBezTo>
                  <a:cubicBezTo>
                    <a:pt x="936000" y="1"/>
                    <a:pt x="936001" y="1"/>
                    <a:pt x="936001" y="1"/>
                  </a:cubicBezTo>
                  <a:cubicBezTo>
                    <a:pt x="1452940" y="1"/>
                    <a:pt x="1872001" y="419062"/>
                    <a:pt x="1872001" y="936001"/>
                  </a:cubicBezTo>
                  <a:cubicBezTo>
                    <a:pt x="1872001" y="936001"/>
                    <a:pt x="1872000" y="936002"/>
                    <a:pt x="1872000" y="936002"/>
                  </a:cubicBezTo>
                  <a:lnTo>
                    <a:pt x="1872001" y="936003"/>
                  </a:lnTo>
                  <a:cubicBezTo>
                    <a:pt x="1872001" y="1452941"/>
                    <a:pt x="1452939" y="1872003"/>
                    <a:pt x="936001" y="1872003"/>
                  </a:cubicBezTo>
                  <a:cubicBezTo>
                    <a:pt x="936000" y="1872003"/>
                    <a:pt x="936000" y="1872002"/>
                    <a:pt x="936000" y="1872002"/>
                  </a:cubicBezTo>
                  <a:cubicBezTo>
                    <a:pt x="419061" y="1872002"/>
                    <a:pt x="1" y="1452941"/>
                    <a:pt x="1" y="936003"/>
                  </a:cubicBezTo>
                  <a:cubicBezTo>
                    <a:pt x="0" y="936002"/>
                    <a:pt x="1" y="936002"/>
                    <a:pt x="1" y="936002"/>
                  </a:cubicBezTo>
                  <a:close/>
                  <a:moveTo>
                    <a:pt x="102904" y="936000"/>
                  </a:moveTo>
                  <a:lnTo>
                    <a:pt x="102904" y="936000"/>
                  </a:lnTo>
                  <a:cubicBezTo>
                    <a:pt x="102904" y="936000"/>
                    <a:pt x="102904" y="936000"/>
                    <a:pt x="102904" y="936000"/>
                  </a:cubicBezTo>
                  <a:cubicBezTo>
                    <a:pt x="102903" y="1396106"/>
                    <a:pt x="475893" y="1769096"/>
                    <a:pt x="935999" y="1769096"/>
                  </a:cubicBezTo>
                  <a:lnTo>
                    <a:pt x="935999" y="1769097"/>
                  </a:lnTo>
                  <a:cubicBezTo>
                    <a:pt x="1396105" y="1769096"/>
                    <a:pt x="1769095" y="1396107"/>
                    <a:pt x="1769095" y="936001"/>
                  </a:cubicBezTo>
                  <a:cubicBezTo>
                    <a:pt x="1769095" y="475894"/>
                    <a:pt x="1396105" y="102905"/>
                    <a:pt x="935999" y="102905"/>
                  </a:cubicBezTo>
                  <a:lnTo>
                    <a:pt x="935998" y="102905"/>
                  </a:lnTo>
                  <a:cubicBezTo>
                    <a:pt x="935998" y="102905"/>
                    <a:pt x="935998" y="102905"/>
                    <a:pt x="935998" y="102905"/>
                  </a:cubicBezTo>
                  <a:cubicBezTo>
                    <a:pt x="475892" y="102904"/>
                    <a:pt x="102902" y="475894"/>
                    <a:pt x="102902" y="9360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8" name="Group 18"/>
          <p:cNvGrpSpPr/>
          <p:nvPr/>
        </p:nvGrpSpPr>
        <p:grpSpPr>
          <a:xfrm>
            <a:off x="6132290" y="3277727"/>
            <a:ext cx="1678210" cy="1676400"/>
            <a:chOff x="6132290" y="3277727"/>
            <a:chExt cx="1678210" cy="1676400"/>
          </a:xfrm>
        </p:grpSpPr>
        <p:sp>
          <p:nvSpPr>
            <p:cNvPr id="19" name="Freeform 19"/>
            <p:cNvSpPr/>
            <p:nvPr/>
          </p:nvSpPr>
          <p:spPr>
            <a:xfrm>
              <a:off x="6824758" y="3277727"/>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Freeform 20"/>
            <p:cNvSpPr/>
            <p:nvPr/>
          </p:nvSpPr>
          <p:spPr>
            <a:xfrm rot="1800000">
              <a:off x="7170991" y="3371644"/>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Freeform 21"/>
            <p:cNvSpPr/>
            <p:nvPr/>
          </p:nvSpPr>
          <p:spPr>
            <a:xfrm rot="3600000">
              <a:off x="7424451" y="3628247"/>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Freeform 22"/>
            <p:cNvSpPr/>
            <p:nvPr/>
          </p:nvSpPr>
          <p:spPr>
            <a:xfrm rot="5400000">
              <a:off x="7517225" y="3978862"/>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Freeform 23"/>
            <p:cNvSpPr/>
            <p:nvPr/>
          </p:nvSpPr>
          <p:spPr>
            <a:xfrm rot="7200000">
              <a:off x="7424451" y="4329382"/>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Freeform 24"/>
            <p:cNvSpPr/>
            <p:nvPr/>
          </p:nvSpPr>
          <p:spPr>
            <a:xfrm rot="9000000">
              <a:off x="7170991" y="4586081"/>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Freeform 25"/>
            <p:cNvSpPr/>
            <p:nvPr/>
          </p:nvSpPr>
          <p:spPr>
            <a:xfrm rot="10800000">
              <a:off x="6824758" y="4679997"/>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Freeform 26"/>
            <p:cNvSpPr/>
            <p:nvPr/>
          </p:nvSpPr>
          <p:spPr>
            <a:xfrm rot="12600000">
              <a:off x="6478524" y="4586081"/>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Freeform 27"/>
            <p:cNvSpPr/>
            <p:nvPr/>
          </p:nvSpPr>
          <p:spPr>
            <a:xfrm rot="14400000">
              <a:off x="6225064" y="4329382"/>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Freeform 28"/>
            <p:cNvSpPr/>
            <p:nvPr/>
          </p:nvSpPr>
          <p:spPr>
            <a:xfrm rot="16200000">
              <a:off x="6132290" y="3978862"/>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Freeform 29"/>
            <p:cNvSpPr/>
            <p:nvPr/>
          </p:nvSpPr>
          <p:spPr>
            <a:xfrm rot="18000000">
              <a:off x="6225064" y="3628247"/>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Freeform 30"/>
            <p:cNvSpPr/>
            <p:nvPr/>
          </p:nvSpPr>
          <p:spPr>
            <a:xfrm rot="19800000">
              <a:off x="6478524" y="3371644"/>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31" name="Group 31"/>
          <p:cNvGrpSpPr/>
          <p:nvPr/>
        </p:nvGrpSpPr>
        <p:grpSpPr>
          <a:xfrm>
            <a:off x="6384750" y="3521996"/>
            <a:ext cx="1173290" cy="1187863"/>
            <a:chOff x="6384750" y="3521996"/>
            <a:chExt cx="1173290" cy="1187863"/>
          </a:xfrm>
        </p:grpSpPr>
        <p:sp>
          <p:nvSpPr>
            <p:cNvPr id="32" name="Freeform 32"/>
            <p:cNvSpPr/>
            <p:nvPr/>
          </p:nvSpPr>
          <p:spPr>
            <a:xfrm>
              <a:off x="6384750" y="3521996"/>
              <a:ext cx="1173290" cy="1187863"/>
            </a:xfrm>
            <a:custGeom>
              <a:rect l="l" t="t" r="r" b="b"/>
              <a:pathLst>
                <a:path w="1872000" h="1872000">
                  <a:moveTo>
                    <a:pt x="0" y="936000"/>
                  </a:moveTo>
                  <a:lnTo>
                    <a:pt x="0" y="936000"/>
                  </a:lnTo>
                  <a:cubicBezTo>
                    <a:pt x="0" y="419061"/>
                    <a:pt x="419061" y="0"/>
                    <a:pt x="936000" y="1"/>
                  </a:cubicBezTo>
                  <a:cubicBezTo>
                    <a:pt x="936000" y="1"/>
                    <a:pt x="936001" y="1"/>
                    <a:pt x="936001" y="1"/>
                  </a:cubicBezTo>
                  <a:cubicBezTo>
                    <a:pt x="1452940" y="1"/>
                    <a:pt x="1872001" y="419062"/>
                    <a:pt x="1872001" y="936001"/>
                  </a:cubicBezTo>
                  <a:cubicBezTo>
                    <a:pt x="1872001" y="936001"/>
                    <a:pt x="1872000" y="936002"/>
                    <a:pt x="1872000" y="936002"/>
                  </a:cubicBezTo>
                  <a:lnTo>
                    <a:pt x="1872001" y="936003"/>
                  </a:lnTo>
                  <a:cubicBezTo>
                    <a:pt x="1872001" y="1452941"/>
                    <a:pt x="1452939" y="1872003"/>
                    <a:pt x="936001" y="1872003"/>
                  </a:cubicBezTo>
                  <a:cubicBezTo>
                    <a:pt x="936000" y="1872003"/>
                    <a:pt x="936000" y="1872002"/>
                    <a:pt x="936000" y="1872002"/>
                  </a:cubicBezTo>
                  <a:cubicBezTo>
                    <a:pt x="419061" y="1872002"/>
                    <a:pt x="1" y="1452941"/>
                    <a:pt x="1" y="936003"/>
                  </a:cubicBezTo>
                  <a:cubicBezTo>
                    <a:pt x="0" y="936002"/>
                    <a:pt x="1" y="936002"/>
                    <a:pt x="1" y="936002"/>
                  </a:cubicBezTo>
                  <a:close/>
                  <a:moveTo>
                    <a:pt x="102904" y="936000"/>
                  </a:moveTo>
                  <a:lnTo>
                    <a:pt x="102904" y="936000"/>
                  </a:lnTo>
                  <a:cubicBezTo>
                    <a:pt x="102904" y="936000"/>
                    <a:pt x="102904" y="936000"/>
                    <a:pt x="102904" y="936000"/>
                  </a:cubicBezTo>
                  <a:cubicBezTo>
                    <a:pt x="102903" y="1396106"/>
                    <a:pt x="475893" y="1769096"/>
                    <a:pt x="935999" y="1769096"/>
                  </a:cubicBezTo>
                  <a:lnTo>
                    <a:pt x="935999" y="1769097"/>
                  </a:lnTo>
                  <a:cubicBezTo>
                    <a:pt x="1396105" y="1769096"/>
                    <a:pt x="1769095" y="1396107"/>
                    <a:pt x="1769095" y="936001"/>
                  </a:cubicBezTo>
                  <a:cubicBezTo>
                    <a:pt x="1769095" y="475894"/>
                    <a:pt x="1396105" y="102905"/>
                    <a:pt x="935999" y="102905"/>
                  </a:cubicBezTo>
                  <a:lnTo>
                    <a:pt x="935998" y="102905"/>
                  </a:lnTo>
                  <a:cubicBezTo>
                    <a:pt x="935998" y="102905"/>
                    <a:pt x="935998" y="102905"/>
                    <a:pt x="935998" y="102905"/>
                  </a:cubicBezTo>
                  <a:cubicBezTo>
                    <a:pt x="475892" y="102904"/>
                    <a:pt x="102902" y="475894"/>
                    <a:pt x="102902" y="936000"/>
                  </a:cubicBezTo>
                  <a:close/>
                </a:path>
              </a:pathLst>
            </a:cu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33" name="Group 33"/>
          <p:cNvGrpSpPr/>
          <p:nvPr/>
        </p:nvGrpSpPr>
        <p:grpSpPr>
          <a:xfrm>
            <a:off x="7756207" y="1967468"/>
            <a:ext cx="2844356" cy="2758059"/>
            <a:chOff x="7756207" y="1967468"/>
            <a:chExt cx="2844356" cy="2758059"/>
          </a:xfrm>
        </p:grpSpPr>
        <p:sp>
          <p:nvSpPr>
            <p:cNvPr id="34" name="Freeform 34"/>
            <p:cNvSpPr/>
            <p:nvPr/>
          </p:nvSpPr>
          <p:spPr>
            <a:xfrm>
              <a:off x="8929783" y="1967468"/>
              <a:ext cx="497110" cy="451009"/>
            </a:xfrm>
            <a:custGeom>
              <a:rect l="l" t="t" r="r" b="b"/>
              <a:pathLst>
                <a:path w="468000" h="432000">
                  <a:moveTo>
                    <a:pt x="0" y="432000"/>
                  </a:moveTo>
                  <a:lnTo>
                    <a:pt x="108000" y="0"/>
                  </a:lnTo>
                  <a:lnTo>
                    <a:pt x="360000" y="0"/>
                  </a:lnTo>
                  <a:lnTo>
                    <a:pt x="468000" y="43200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Freeform 35"/>
            <p:cNvSpPr/>
            <p:nvPr/>
          </p:nvSpPr>
          <p:spPr>
            <a:xfrm rot="1800000">
              <a:off x="9516618" y="2122059"/>
              <a:ext cx="497110" cy="451009"/>
            </a:xfrm>
            <a:custGeom>
              <a:rect l="l" t="t" r="r" b="b"/>
              <a:pathLst>
                <a:path w="468000" h="432000">
                  <a:moveTo>
                    <a:pt x="0" y="432000"/>
                  </a:moveTo>
                  <a:lnTo>
                    <a:pt x="108000" y="0"/>
                  </a:lnTo>
                  <a:lnTo>
                    <a:pt x="360000" y="0"/>
                  </a:lnTo>
                  <a:lnTo>
                    <a:pt x="468000" y="43200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Freeform 36"/>
            <p:cNvSpPr/>
            <p:nvPr/>
          </p:nvSpPr>
          <p:spPr>
            <a:xfrm rot="3600000">
              <a:off x="9946195" y="2544207"/>
              <a:ext cx="497110" cy="451009"/>
            </a:xfrm>
            <a:custGeom>
              <a:rect l="l" t="t" r="r" b="b"/>
              <a:pathLst>
                <a:path w="468000" h="432000">
                  <a:moveTo>
                    <a:pt x="0" y="432000"/>
                  </a:moveTo>
                  <a:lnTo>
                    <a:pt x="108000" y="0"/>
                  </a:lnTo>
                  <a:lnTo>
                    <a:pt x="360000" y="0"/>
                  </a:lnTo>
                  <a:lnTo>
                    <a:pt x="468000" y="43200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Freeform 37"/>
            <p:cNvSpPr/>
            <p:nvPr/>
          </p:nvSpPr>
          <p:spPr>
            <a:xfrm rot="5400000">
              <a:off x="10103453" y="3120946"/>
              <a:ext cx="497110" cy="451009"/>
            </a:xfrm>
            <a:custGeom>
              <a:rect l="l" t="t" r="r" b="b"/>
              <a:pathLst>
                <a:path w="468000" h="432000">
                  <a:moveTo>
                    <a:pt x="0" y="432000"/>
                  </a:moveTo>
                  <a:lnTo>
                    <a:pt x="108000" y="0"/>
                  </a:lnTo>
                  <a:lnTo>
                    <a:pt x="360000" y="0"/>
                  </a:lnTo>
                  <a:lnTo>
                    <a:pt x="468000" y="43200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Freeform 38"/>
            <p:cNvSpPr/>
            <p:nvPr/>
          </p:nvSpPr>
          <p:spPr>
            <a:xfrm rot="7200000">
              <a:off x="9946195" y="3697780"/>
              <a:ext cx="497110" cy="451009"/>
            </a:xfrm>
            <a:custGeom>
              <a:rect l="l" t="t" r="r" b="b"/>
              <a:pathLst>
                <a:path w="468000" h="432000">
                  <a:moveTo>
                    <a:pt x="0" y="432000"/>
                  </a:moveTo>
                  <a:lnTo>
                    <a:pt x="108000" y="0"/>
                  </a:lnTo>
                  <a:lnTo>
                    <a:pt x="360000" y="0"/>
                  </a:lnTo>
                  <a:lnTo>
                    <a:pt x="468000" y="43200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Freeform 39"/>
            <p:cNvSpPr/>
            <p:nvPr/>
          </p:nvSpPr>
          <p:spPr>
            <a:xfrm rot="9000000">
              <a:off x="9516618" y="4119928"/>
              <a:ext cx="497110" cy="451009"/>
            </a:xfrm>
            <a:custGeom>
              <a:rect l="l" t="t" r="r" b="b"/>
              <a:pathLst>
                <a:path w="468000" h="432000">
                  <a:moveTo>
                    <a:pt x="0" y="432000"/>
                  </a:moveTo>
                  <a:lnTo>
                    <a:pt x="108000" y="0"/>
                  </a:lnTo>
                  <a:lnTo>
                    <a:pt x="360000" y="0"/>
                  </a:lnTo>
                  <a:lnTo>
                    <a:pt x="468000" y="43200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Freeform 40"/>
            <p:cNvSpPr/>
            <p:nvPr/>
          </p:nvSpPr>
          <p:spPr>
            <a:xfrm rot="10800000">
              <a:off x="8929783" y="4274518"/>
              <a:ext cx="497110" cy="451009"/>
            </a:xfrm>
            <a:custGeom>
              <a:rect l="l" t="t" r="r" b="b"/>
              <a:pathLst>
                <a:path w="468000" h="432000">
                  <a:moveTo>
                    <a:pt x="0" y="432000"/>
                  </a:moveTo>
                  <a:lnTo>
                    <a:pt x="108000" y="0"/>
                  </a:lnTo>
                  <a:lnTo>
                    <a:pt x="360000" y="0"/>
                  </a:lnTo>
                  <a:lnTo>
                    <a:pt x="468000" y="43200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Freeform 41"/>
            <p:cNvSpPr/>
            <p:nvPr/>
          </p:nvSpPr>
          <p:spPr>
            <a:xfrm rot="12600000">
              <a:off x="8343042" y="4119928"/>
              <a:ext cx="497110" cy="451009"/>
            </a:xfrm>
            <a:custGeom>
              <a:rect l="l" t="t" r="r" b="b"/>
              <a:pathLst>
                <a:path w="468000" h="432000">
                  <a:moveTo>
                    <a:pt x="0" y="432000"/>
                  </a:moveTo>
                  <a:lnTo>
                    <a:pt x="108000" y="0"/>
                  </a:lnTo>
                  <a:lnTo>
                    <a:pt x="360000" y="0"/>
                  </a:lnTo>
                  <a:lnTo>
                    <a:pt x="468000" y="43200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Freeform 42"/>
            <p:cNvSpPr/>
            <p:nvPr/>
          </p:nvSpPr>
          <p:spPr>
            <a:xfrm rot="14400000">
              <a:off x="7913370" y="3697780"/>
              <a:ext cx="497110" cy="451009"/>
            </a:xfrm>
            <a:custGeom>
              <a:rect l="l" t="t" r="r" b="b"/>
              <a:pathLst>
                <a:path w="468000" h="432000">
                  <a:moveTo>
                    <a:pt x="0" y="432000"/>
                  </a:moveTo>
                  <a:lnTo>
                    <a:pt x="108000" y="0"/>
                  </a:lnTo>
                  <a:lnTo>
                    <a:pt x="360000" y="0"/>
                  </a:lnTo>
                  <a:lnTo>
                    <a:pt x="468000" y="43200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Freeform 43"/>
            <p:cNvSpPr/>
            <p:nvPr/>
          </p:nvSpPr>
          <p:spPr>
            <a:xfrm rot="16200000">
              <a:off x="7756207" y="3120946"/>
              <a:ext cx="497110" cy="451009"/>
            </a:xfrm>
            <a:custGeom>
              <a:rect l="l" t="t" r="r" b="b"/>
              <a:pathLst>
                <a:path w="468000" h="432000">
                  <a:moveTo>
                    <a:pt x="0" y="432000"/>
                  </a:moveTo>
                  <a:lnTo>
                    <a:pt x="108000" y="0"/>
                  </a:lnTo>
                  <a:lnTo>
                    <a:pt x="360000" y="0"/>
                  </a:lnTo>
                  <a:lnTo>
                    <a:pt x="468000" y="43200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Freeform 44"/>
            <p:cNvSpPr/>
            <p:nvPr/>
          </p:nvSpPr>
          <p:spPr>
            <a:xfrm rot="18000000">
              <a:off x="7913370" y="2544207"/>
              <a:ext cx="497110" cy="451009"/>
            </a:xfrm>
            <a:custGeom>
              <a:rect l="l" t="t" r="r" b="b"/>
              <a:pathLst>
                <a:path w="468000" h="432000">
                  <a:moveTo>
                    <a:pt x="0" y="432000"/>
                  </a:moveTo>
                  <a:lnTo>
                    <a:pt x="108000" y="0"/>
                  </a:lnTo>
                  <a:lnTo>
                    <a:pt x="360000" y="0"/>
                  </a:lnTo>
                  <a:lnTo>
                    <a:pt x="468000" y="43200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Freeform 45"/>
            <p:cNvSpPr/>
            <p:nvPr/>
          </p:nvSpPr>
          <p:spPr>
            <a:xfrm rot="19800000">
              <a:off x="8343042" y="2122059"/>
              <a:ext cx="497110" cy="451009"/>
            </a:xfrm>
            <a:custGeom>
              <a:rect l="l" t="t" r="r" b="b"/>
              <a:pathLst>
                <a:path w="468000" h="432000">
                  <a:moveTo>
                    <a:pt x="0" y="432000"/>
                  </a:moveTo>
                  <a:lnTo>
                    <a:pt x="108000" y="0"/>
                  </a:lnTo>
                  <a:lnTo>
                    <a:pt x="360000" y="0"/>
                  </a:lnTo>
                  <a:lnTo>
                    <a:pt x="468000" y="43200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46" name="Group 46"/>
          <p:cNvGrpSpPr/>
          <p:nvPr/>
        </p:nvGrpSpPr>
        <p:grpSpPr>
          <a:xfrm>
            <a:off x="8184118" y="2369328"/>
            <a:ext cx="1988534" cy="1954339"/>
            <a:chOff x="8184118" y="2369328"/>
            <a:chExt cx="1988534" cy="1954339"/>
          </a:xfrm>
        </p:grpSpPr>
        <p:sp>
          <p:nvSpPr>
            <p:cNvPr id="47" name="Freeform 47"/>
            <p:cNvSpPr/>
            <p:nvPr/>
          </p:nvSpPr>
          <p:spPr>
            <a:xfrm>
              <a:off x="8184118" y="2369328"/>
              <a:ext cx="1988534" cy="1954339"/>
            </a:xfrm>
            <a:custGeom>
              <a:rect l="l" t="t" r="r" b="b"/>
              <a:pathLst>
                <a:path w="1872000" h="1872000">
                  <a:moveTo>
                    <a:pt x="0" y="936000"/>
                  </a:moveTo>
                  <a:lnTo>
                    <a:pt x="0" y="936000"/>
                  </a:lnTo>
                  <a:cubicBezTo>
                    <a:pt x="0" y="419061"/>
                    <a:pt x="419061" y="0"/>
                    <a:pt x="936000" y="1"/>
                  </a:cubicBezTo>
                  <a:cubicBezTo>
                    <a:pt x="936000" y="1"/>
                    <a:pt x="936001" y="1"/>
                    <a:pt x="936001" y="1"/>
                  </a:cubicBezTo>
                  <a:cubicBezTo>
                    <a:pt x="1452940" y="1"/>
                    <a:pt x="1872001" y="419062"/>
                    <a:pt x="1872001" y="936001"/>
                  </a:cubicBezTo>
                  <a:cubicBezTo>
                    <a:pt x="1872001" y="936001"/>
                    <a:pt x="1872000" y="936002"/>
                    <a:pt x="1872000" y="936002"/>
                  </a:cubicBezTo>
                  <a:lnTo>
                    <a:pt x="1872001" y="936003"/>
                  </a:lnTo>
                  <a:cubicBezTo>
                    <a:pt x="1872001" y="1452941"/>
                    <a:pt x="1452939" y="1872003"/>
                    <a:pt x="936001" y="1872003"/>
                  </a:cubicBezTo>
                  <a:cubicBezTo>
                    <a:pt x="936000" y="1872003"/>
                    <a:pt x="936000" y="1872002"/>
                    <a:pt x="936000" y="1872002"/>
                  </a:cubicBezTo>
                  <a:cubicBezTo>
                    <a:pt x="419061" y="1872002"/>
                    <a:pt x="1" y="1452941"/>
                    <a:pt x="1" y="936003"/>
                  </a:cubicBezTo>
                  <a:cubicBezTo>
                    <a:pt x="0" y="936002"/>
                    <a:pt x="1" y="936002"/>
                    <a:pt x="1" y="936002"/>
                  </a:cubicBezTo>
                  <a:close/>
                  <a:moveTo>
                    <a:pt x="102904" y="936000"/>
                  </a:moveTo>
                  <a:lnTo>
                    <a:pt x="102904" y="936000"/>
                  </a:lnTo>
                  <a:cubicBezTo>
                    <a:pt x="102904" y="936000"/>
                    <a:pt x="102904" y="936000"/>
                    <a:pt x="102904" y="936000"/>
                  </a:cubicBezTo>
                  <a:cubicBezTo>
                    <a:pt x="102903" y="1396106"/>
                    <a:pt x="475893" y="1769096"/>
                    <a:pt x="935999" y="1769096"/>
                  </a:cubicBezTo>
                  <a:lnTo>
                    <a:pt x="935999" y="1769097"/>
                  </a:lnTo>
                  <a:cubicBezTo>
                    <a:pt x="1396105" y="1769096"/>
                    <a:pt x="1769095" y="1396107"/>
                    <a:pt x="1769095" y="936001"/>
                  </a:cubicBezTo>
                  <a:cubicBezTo>
                    <a:pt x="1769095" y="475894"/>
                    <a:pt x="1396105" y="102905"/>
                    <a:pt x="935999" y="102905"/>
                  </a:cubicBezTo>
                  <a:lnTo>
                    <a:pt x="935998" y="102905"/>
                  </a:lnTo>
                  <a:cubicBezTo>
                    <a:pt x="935998" y="102905"/>
                    <a:pt x="935998" y="102905"/>
                    <a:pt x="935998" y="102905"/>
                  </a:cubicBezTo>
                  <a:cubicBezTo>
                    <a:pt x="475892" y="102904"/>
                    <a:pt x="102902" y="475894"/>
                    <a:pt x="102902" y="93600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48" name="Group 48"/>
          <p:cNvGrpSpPr/>
          <p:nvPr/>
        </p:nvGrpSpPr>
        <p:grpSpPr>
          <a:xfrm>
            <a:off x="1373838" y="3234497"/>
            <a:ext cx="1678210" cy="1676400"/>
            <a:chOff x="1373838" y="3234497"/>
            <a:chExt cx="1678210" cy="1676400"/>
          </a:xfrm>
        </p:grpSpPr>
        <p:sp>
          <p:nvSpPr>
            <p:cNvPr id="49" name="Freeform 49"/>
            <p:cNvSpPr/>
            <p:nvPr/>
          </p:nvSpPr>
          <p:spPr>
            <a:xfrm>
              <a:off x="2066306" y="3234497"/>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0" name="Freeform 50"/>
            <p:cNvSpPr/>
            <p:nvPr/>
          </p:nvSpPr>
          <p:spPr>
            <a:xfrm rot="1800000">
              <a:off x="2412540" y="3328413"/>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1" name="Freeform 51"/>
            <p:cNvSpPr/>
            <p:nvPr/>
          </p:nvSpPr>
          <p:spPr>
            <a:xfrm rot="3600000">
              <a:off x="2666000" y="3585017"/>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2" name="Freeform 52"/>
            <p:cNvSpPr/>
            <p:nvPr/>
          </p:nvSpPr>
          <p:spPr>
            <a:xfrm rot="5400000">
              <a:off x="2758773" y="3935632"/>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3" name="Freeform 53"/>
            <p:cNvSpPr/>
            <p:nvPr/>
          </p:nvSpPr>
          <p:spPr>
            <a:xfrm rot="7200000">
              <a:off x="2666000" y="4286152"/>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4" name="Freeform 54"/>
            <p:cNvSpPr/>
            <p:nvPr/>
          </p:nvSpPr>
          <p:spPr>
            <a:xfrm rot="9000000">
              <a:off x="2412540" y="4542851"/>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5" name="Freeform 55"/>
            <p:cNvSpPr/>
            <p:nvPr/>
          </p:nvSpPr>
          <p:spPr>
            <a:xfrm rot="10800000">
              <a:off x="2066306" y="4636767"/>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6" name="Freeform 56"/>
            <p:cNvSpPr/>
            <p:nvPr/>
          </p:nvSpPr>
          <p:spPr>
            <a:xfrm rot="12600000">
              <a:off x="1720072" y="4542851"/>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7" name="Freeform 57"/>
            <p:cNvSpPr/>
            <p:nvPr/>
          </p:nvSpPr>
          <p:spPr>
            <a:xfrm rot="14400000">
              <a:off x="1466612" y="4286152"/>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8" name="Freeform 58"/>
            <p:cNvSpPr/>
            <p:nvPr/>
          </p:nvSpPr>
          <p:spPr>
            <a:xfrm rot="16200000">
              <a:off x="1373838" y="3935632"/>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9" name="Freeform 59"/>
            <p:cNvSpPr/>
            <p:nvPr/>
          </p:nvSpPr>
          <p:spPr>
            <a:xfrm rot="18000000">
              <a:off x="1466612" y="3585017"/>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0" name="Freeform 60"/>
            <p:cNvSpPr/>
            <p:nvPr/>
          </p:nvSpPr>
          <p:spPr>
            <a:xfrm rot="19800000">
              <a:off x="1720072" y="3328413"/>
              <a:ext cx="293275" cy="274130"/>
            </a:xfrm>
            <a:custGeom>
              <a:rect l="l" t="t" r="r" b="b"/>
              <a:pathLst>
                <a:path w="468000" h="432000">
                  <a:moveTo>
                    <a:pt x="0" y="432000"/>
                  </a:moveTo>
                  <a:lnTo>
                    <a:pt x="108000" y="0"/>
                  </a:lnTo>
                  <a:lnTo>
                    <a:pt x="360000" y="0"/>
                  </a:lnTo>
                  <a:lnTo>
                    <a:pt x="468000" y="43200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61" name="Freeform 61"/>
          <p:cNvSpPr/>
          <p:nvPr/>
        </p:nvSpPr>
        <p:spPr>
          <a:xfrm>
            <a:off x="2009156" y="3888745"/>
            <a:ext cx="406003" cy="406003"/>
          </a:xfrm>
          <a:custGeom>
            <a:rect l="l" t="t" r="r" b="b"/>
            <a:pathLst>
              <a:path w="304800" h="304800">
                <a:moveTo>
                  <a:pt x="137160" y="274320"/>
                </a:moveTo>
                <a:lnTo>
                  <a:pt x="137160" y="167640"/>
                </a:lnTo>
                <a:lnTo>
                  <a:pt x="0" y="30480"/>
                </a:lnTo>
                <a:lnTo>
                  <a:pt x="0" y="0"/>
                </a:lnTo>
                <a:lnTo>
                  <a:pt x="304800" y="0"/>
                </a:lnTo>
                <a:lnTo>
                  <a:pt x="304800" y="30480"/>
                </a:lnTo>
                <a:lnTo>
                  <a:pt x="167640" y="167640"/>
                </a:lnTo>
                <a:lnTo>
                  <a:pt x="167640" y="274320"/>
                </a:lnTo>
                <a:lnTo>
                  <a:pt x="243840" y="289560"/>
                </a:lnTo>
                <a:lnTo>
                  <a:pt x="243840" y="304800"/>
                </a:lnTo>
                <a:lnTo>
                  <a:pt x="60960" y="304800"/>
                </a:lnTo>
                <a:lnTo>
                  <a:pt x="60960" y="289560"/>
                </a:lnTo>
                <a:lnTo>
                  <a:pt x="137160" y="274320"/>
                </a:lnTo>
                <a:close/>
                <a:moveTo>
                  <a:pt x="167640" y="121920"/>
                </a:moveTo>
                <a:cubicBezTo>
                  <a:pt x="184471" y="121920"/>
                  <a:pt x="198120" y="108271"/>
                  <a:pt x="198120" y="91440"/>
                </a:cubicBezTo>
                <a:cubicBezTo>
                  <a:pt x="198120" y="74609"/>
                  <a:pt x="184471" y="60960"/>
                  <a:pt x="167640" y="60960"/>
                </a:cubicBezTo>
                <a:lnTo>
                  <a:pt x="167640" y="60960"/>
                </a:lnTo>
                <a:cubicBezTo>
                  <a:pt x="150809" y="60960"/>
                  <a:pt x="137160" y="74609"/>
                  <a:pt x="137160" y="91440"/>
                </a:cubicBezTo>
                <a:cubicBezTo>
                  <a:pt x="137160" y="108271"/>
                  <a:pt x="150809" y="121920"/>
                  <a:pt x="167640" y="121920"/>
                </a:cubicBezTo>
                <a:lnTo>
                  <a:pt x="167640" y="12192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2" name="Freeform 62"/>
          <p:cNvSpPr/>
          <p:nvPr/>
        </p:nvSpPr>
        <p:spPr>
          <a:xfrm>
            <a:off x="6774752" y="3888609"/>
            <a:ext cx="400431" cy="400431"/>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3" name="Freeform 63"/>
          <p:cNvSpPr/>
          <p:nvPr/>
        </p:nvSpPr>
        <p:spPr>
          <a:xfrm>
            <a:off x="4486436" y="2651905"/>
            <a:ext cx="707576" cy="707576"/>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4" name="Freeform 64"/>
          <p:cNvSpPr/>
          <p:nvPr/>
        </p:nvSpPr>
        <p:spPr>
          <a:xfrm>
            <a:off x="8831057" y="3043793"/>
            <a:ext cx="694560" cy="694560"/>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65" name="Group 65"/>
          <p:cNvGrpSpPr/>
          <p:nvPr/>
        </p:nvGrpSpPr>
        <p:grpSpPr>
          <a:xfrm>
            <a:off x="454963" y="93878"/>
            <a:ext cx="10641129" cy="914400"/>
            <a:chOff x="454963" y="93878"/>
            <a:chExt cx="10641129" cy="914400"/>
          </a:xfrm>
        </p:grpSpPr>
        <p:sp>
          <p:nvSpPr>
            <p:cNvPr id="66" name="AutoShape 6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7" name="AutoShape 6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8" name="AutoShape 6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9" name="AutoShape 6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0" name="AutoShape 7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1" name="AutoShape 7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2" name="AutoShape 7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3" name="AutoShape 7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4" name="AutoShape 7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5" name="AutoShape 7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6" name="AutoShape 7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7" name="AutoShape 7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8" name="AutoShape 7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9" name="AutoShape 7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0" name="AutoShape 8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1" name="AutoShape 8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2" name="AutoShape 8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3" name="AutoShape 8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4" name="AutoShape 8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5" name="AutoShape 8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6" name="TextBox 8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“健康呼吸‘你我他’”项目的由来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项目的总体目标是通过为期一年的规范化健康管理，使慢阻肺患者的肺功能指标得到改善，生活质量得到提高，急性发作次数减少50%以上。同时，该项目还希望通过建立完善的慢阻肺健康管理流程，为其他慢性疾病的管理提供参考和借鉴。</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项目的目标和期望成果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flipV="1">
            <a:off x="2445706" y="3707161"/>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rot="16200000">
            <a:off x="2870191" y="2775047"/>
            <a:ext cx="477838" cy="1913436"/>
          </a:xfrm>
          <a:custGeom>
            <a:rect l="l" t="t" r="r" b="b"/>
            <a:pathLst>
              <a:path w="142" h="604">
                <a:moveTo>
                  <a:pt x="37" y="1"/>
                </a:moveTo>
                <a:lnTo>
                  <a:pt x="45" y="472"/>
                </a:lnTo>
                <a:lnTo>
                  <a:pt x="0" y="474"/>
                </a:lnTo>
                <a:lnTo>
                  <a:pt x="72" y="604"/>
                </a:lnTo>
                <a:lnTo>
                  <a:pt x="142" y="474"/>
                </a:lnTo>
                <a:lnTo>
                  <a:pt x="100" y="474"/>
                </a:lnTo>
                <a:lnTo>
                  <a:pt x="99" y="0"/>
                </a:lnTo>
                <a:lnTo>
                  <a:pt x="37" y="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Freeform 4"/>
          <p:cNvSpPr/>
          <p:nvPr/>
        </p:nvSpPr>
        <p:spPr>
          <a:xfrm>
            <a:off x="2435353" y="1978373"/>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4156340" y="1637062"/>
            <a:ext cx="6042012" cy="1280677"/>
          </a:xfrm>
          <a:prstGeom prst="roundRect">
            <a:avLst>
              <a:gd name="adj" fmla="val 11505"/>
            </a:avLst>
          </a:prstGeom>
          <a:solidFill>
            <a:schemeClr val="accent1">
              <a:alpha val="39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156340" y="1621187"/>
            <a:ext cx="1629199" cy="1298575"/>
          </a:xfrm>
          <a:prstGeom prst="roundRect">
            <a:avLst>
              <a:gd name="adj" fmla="val 1192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4156340" y="3132487"/>
            <a:ext cx="6042012" cy="1289587"/>
          </a:xfrm>
          <a:prstGeom prst="roundRect">
            <a:avLst>
              <a:gd name="adj" fmla="val 11505"/>
            </a:avLst>
          </a:prstGeom>
          <a:solidFill>
            <a:schemeClr val="accent1">
              <a:alpha val="39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169043" y="3122962"/>
            <a:ext cx="1629199" cy="1298575"/>
          </a:xfrm>
          <a:prstGeom prst="roundRect">
            <a:avLst>
              <a:gd name="adj" fmla="val 1192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4156340" y="4654899"/>
            <a:ext cx="6045187" cy="1286259"/>
          </a:xfrm>
          <a:prstGeom prst="roundRect">
            <a:avLst>
              <a:gd name="adj" fmla="val 11505"/>
            </a:avLst>
          </a:prstGeom>
          <a:solidFill>
            <a:schemeClr val="accent1">
              <a:alpha val="39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4149988" y="4645374"/>
            <a:ext cx="1629199" cy="1298575"/>
          </a:xfrm>
          <a:prstGeom prst="roundRect">
            <a:avLst>
              <a:gd name="adj" fmla="val 11921"/>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1621060" y="2829687"/>
            <a:ext cx="1753457" cy="1753362"/>
          </a:xfrm>
          <a:prstGeom prst="ellipse">
            <a:avLst/>
          </a:prstGeom>
          <a:solidFill>
            <a:schemeClr val="accent2">
              <a:lumMod val="20000"/>
              <a:lumOff val="80000"/>
              <a:alpha val="100000"/>
            </a:schemeClr>
          </a:solidFill>
          <a:ln w="57150">
            <a:solidFill>
              <a:schemeClr val="accent1">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156340" y="4974994"/>
            <a:ext cx="1629199" cy="570492"/>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03</a:t>
            </a:r>
            <a:endParaRPr lang="en-US" sz="1100"/>
          </a:p>
        </p:txBody>
      </p:sp>
      <p:sp>
        <p:nvSpPr>
          <p:cNvPr id="13" name="AutoShape 13"/>
          <p:cNvSpPr/>
          <p:nvPr/>
        </p:nvSpPr>
        <p:spPr>
          <a:xfrm>
            <a:off x="4156340" y="3413506"/>
            <a:ext cx="1629199" cy="570492"/>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02</a:t>
            </a:r>
            <a:endParaRPr lang="en-US" sz="1100"/>
          </a:p>
        </p:txBody>
      </p:sp>
      <p:sp>
        <p:nvSpPr>
          <p:cNvPr id="14" name="AutoShape 14"/>
          <p:cNvSpPr/>
          <p:nvPr/>
        </p:nvSpPr>
        <p:spPr>
          <a:xfrm>
            <a:off x="6096000" y="1907546"/>
            <a:ext cx="3625542" cy="739710"/>
          </a:xfrm>
          <a:prstGeom prst="rect">
            <a:avLst/>
          </a:prstGeom>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solidFill>
                <a:latin typeface="Microsoft Yahei"/>
                <a:ea typeface="Microsoft Yahei"/>
                <a:cs typeface="Microsoft Yahei"/>
              </a:rPr>
              <a:t>具体期望成果包括</a:t>
            </a:r>
            <a:endParaRPr lang="en-US" sz="1100"/>
          </a:p>
        </p:txBody>
      </p:sp>
      <p:sp>
        <p:nvSpPr>
          <p:cNvPr id="15" name="AutoShape 15"/>
          <p:cNvSpPr/>
          <p:nvPr/>
        </p:nvSpPr>
        <p:spPr>
          <a:xfrm>
            <a:off x="4156340" y="1978373"/>
            <a:ext cx="1641902" cy="570492"/>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01</a:t>
            </a:r>
            <a:endParaRPr lang="en-US" sz="1100"/>
          </a:p>
        </p:txBody>
      </p:sp>
      <p:sp>
        <p:nvSpPr>
          <p:cNvPr id="16" name="Freeform 16"/>
          <p:cNvSpPr/>
          <p:nvPr/>
        </p:nvSpPr>
        <p:spPr>
          <a:xfrm>
            <a:off x="2123412" y="3297713"/>
            <a:ext cx="780338" cy="780338"/>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项目的目标和期望成果</a:t>
              </a:r>
            </a:p>
          </p:txBody>
        </p:sp>
      </p:grpSp>
      <p:sp>
        <p:nvSpPr>
          <p:cNvPr id="39" name="AutoShape 39"/>
          <p:cNvSpPr/>
          <p:nvPr/>
        </p:nvSpPr>
        <p:spPr>
          <a:xfrm>
            <a:off x="6096000" y="4928174"/>
            <a:ext cx="3625542" cy="739710"/>
          </a:xfrm>
          <a:prstGeom prst="rect">
            <a:avLst/>
          </a:prstGeom>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solidFill>
                <a:latin typeface="Microsoft Yahei"/>
                <a:ea typeface="Microsoft Yahei"/>
                <a:cs typeface="Microsoft Yahei"/>
              </a:rPr>
              <a:t>患者生活质量得到显著提高，如活动耐量增加、呼吸困难减轻、焦虑抑郁症状缓解等；</a:t>
            </a:r>
            <a:endParaRPr lang="en-US" sz="1100"/>
          </a:p>
        </p:txBody>
      </p:sp>
      <p:sp>
        <p:nvSpPr>
          <p:cNvPr id="40" name="AutoShape 40"/>
          <p:cNvSpPr/>
          <p:nvPr/>
        </p:nvSpPr>
        <p:spPr>
          <a:xfrm>
            <a:off x="6096000" y="3407426"/>
            <a:ext cx="3625542" cy="739710"/>
          </a:xfrm>
          <a:prstGeom prst="rect">
            <a:avLst/>
          </a:prstGeom>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solidFill>
                <a:latin typeface="Microsoft Yahei"/>
                <a:ea typeface="Microsoft Yahei"/>
                <a:cs typeface="Microsoft Yahei"/>
              </a:rPr>
              <a:t>患者肺功能指标得到明显改善，如FEV1/FVC比值提高20%以上；</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患者急性发作次数减少50%以上，如咳嗽、咳痰、胸闷等症状减轻，发作频率降低；</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患者对疾病的认知度和自我管理能力提高，如掌握正确的呼吸锻炼方法、能够及时调整药物剂量等；</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项目结束后，能够总结出一套适用于慢阻肺患者的规范化健康管理方案，并在其他慢性疾病管理中推广应用。</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项目的目标和期望成果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项目实施过程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headEnd type="oval"/>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tailEnd type="triangle" w="lg" len="lg"/>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1599" b="1">
                <a:solidFill>
                  <a:srgbClr val="FFFFFF"/>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1599" b="1">
                <a:solidFill>
                  <a:srgbClr val="FFFFFF"/>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1599" b="1">
                <a:solidFill>
                  <a:srgbClr val="FFFFFF"/>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制定方案和计划</a:t>
              </a:r>
            </a:p>
          </p:txBody>
        </p:sp>
      </p:grpSp>
      <p:sp>
        <p:nvSpPr>
          <p:cNvPr id="41" name="AutoShape 41"/>
          <p:cNvSpPr/>
          <p:nvPr/>
        </p:nvSpPr>
        <p:spPr>
          <a:xfrm>
            <a:off x="6572250" y="4836001"/>
            <a:ext cx="3341183" cy="427323"/>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制定评估标准</a:t>
            </a:r>
            <a:endParaRPr lang="en-US" sz="1100"/>
          </a:p>
        </p:txBody>
      </p:sp>
      <p:sp>
        <p:nvSpPr>
          <p:cNvPr id="42" name="AutoShape 42"/>
          <p:cNvSpPr/>
          <p:nvPr/>
        </p:nvSpPr>
        <p:spPr>
          <a:xfrm>
            <a:off x="6572250" y="5119283"/>
            <a:ext cx="4606550" cy="1401455"/>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solidFill>
                <a:latin typeface="Microsoft Yahei"/>
                <a:ea typeface="Microsoft Yahei"/>
                <a:cs typeface="Microsoft Yahei"/>
              </a:rPr>
              <a:t>为确保项目实施效果，制定明确的评估标准，以便对项目实施过程和成果进行客观评价。</a:t>
            </a:r>
            <a:endParaRPr lang="en-US" sz="1100"/>
          </a:p>
        </p:txBody>
      </p:sp>
      <p:sp>
        <p:nvSpPr>
          <p:cNvPr id="43" name="AutoShape 43"/>
          <p:cNvSpPr/>
          <p:nvPr/>
        </p:nvSpPr>
        <p:spPr>
          <a:xfrm>
            <a:off x="6572250" y="1278982"/>
            <a:ext cx="3341183" cy="427323"/>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确定目标和愿景</a:t>
            </a:r>
            <a:endParaRPr lang="en-US" sz="1100"/>
          </a:p>
        </p:txBody>
      </p:sp>
      <p:sp>
        <p:nvSpPr>
          <p:cNvPr id="44" name="AutoShape 44"/>
          <p:cNvSpPr/>
          <p:nvPr/>
        </p:nvSpPr>
        <p:spPr>
          <a:xfrm>
            <a:off x="6572250" y="1564591"/>
            <a:ext cx="4606550" cy="1401455"/>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solidFill>
                <a:latin typeface="Microsoft Yahei"/>
                <a:ea typeface="Microsoft Yahei"/>
                <a:cs typeface="Microsoft Yahei"/>
              </a:rPr>
              <a:t>通过调研和讨论，明确项目目标和愿景，为后续方案和计划制定提供指导。</a:t>
            </a:r>
            <a:endParaRPr lang="en-US" sz="1100"/>
          </a:p>
        </p:txBody>
      </p:sp>
      <p:sp>
        <p:nvSpPr>
          <p:cNvPr id="45" name="AutoShape 45"/>
          <p:cNvSpPr/>
          <p:nvPr/>
        </p:nvSpPr>
        <p:spPr>
          <a:xfrm>
            <a:off x="6572250" y="3063763"/>
            <a:ext cx="3341183" cy="427323"/>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制定实施方案</a:t>
            </a:r>
            <a:endParaRPr lang="en-US" sz="1100"/>
          </a:p>
        </p:txBody>
      </p:sp>
      <p:sp>
        <p:nvSpPr>
          <p:cNvPr id="46" name="AutoShape 46"/>
          <p:cNvSpPr/>
          <p:nvPr/>
        </p:nvSpPr>
        <p:spPr>
          <a:xfrm>
            <a:off x="6572250" y="3336829"/>
            <a:ext cx="4606550" cy="1401455"/>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solidFill>
                <a:latin typeface="Microsoft Yahei"/>
                <a:ea typeface="Microsoft Yahei"/>
                <a:cs typeface="Microsoft Yahei"/>
              </a:rPr>
              <a:t>根据项目目标和愿景，制定详细的实施方案，包括项目周期、人员分工、资源分配等。</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101662" y="4698682"/>
            <a:ext cx="2211038" cy="1034606"/>
            <a:chOff x="1101662" y="4698682"/>
            <a:chExt cx="2211038" cy="1034606"/>
          </a:xfrm>
        </p:grpSpPr>
        <p:sp>
          <p:nvSpPr>
            <p:cNvPr id="6" name="Freeform 6"/>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7" name="Group 7"/>
          <p:cNvGrpSpPr/>
          <p:nvPr/>
        </p:nvGrpSpPr>
        <p:grpSpPr>
          <a:xfrm>
            <a:off x="1101662" y="3236786"/>
            <a:ext cx="2211038" cy="1033558"/>
            <a:chOff x="1101662" y="3236786"/>
            <a:chExt cx="2211038" cy="1033558"/>
          </a:xfrm>
        </p:grpSpPr>
        <p:sp>
          <p:nvSpPr>
            <p:cNvPr id="8" name="Freeform 8"/>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9" name="Group 9"/>
          <p:cNvGrpSpPr/>
          <p:nvPr/>
        </p:nvGrpSpPr>
        <p:grpSpPr>
          <a:xfrm>
            <a:off x="1878425" y="3335274"/>
            <a:ext cx="685800" cy="695801"/>
            <a:chOff x="1878425" y="3335274"/>
            <a:chExt cx="685800" cy="695801"/>
          </a:xfrm>
        </p:grpSpPr>
        <p:sp>
          <p:nvSpPr>
            <p:cNvPr id="10" name="Freeform 10"/>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26579" y="4641532"/>
            <a:ext cx="7364174" cy="437149"/>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媒体合作</a:t>
            </a:r>
            <a:endParaRPr lang="en-US" sz="1100"/>
          </a:p>
        </p:txBody>
      </p:sp>
      <p:sp>
        <p:nvSpPr>
          <p:cNvPr id="18" name="AutoShape 18"/>
          <p:cNvSpPr/>
          <p:nvPr/>
        </p:nvSpPr>
        <p:spPr>
          <a:xfrm>
            <a:off x="3626579" y="1715929"/>
            <a:ext cx="7364174" cy="437149"/>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制作宣传材料</a:t>
            </a:r>
            <a:endParaRPr lang="en-US" sz="1100"/>
          </a:p>
        </p:txBody>
      </p:sp>
      <p:sp>
        <p:nvSpPr>
          <p:cNvPr id="19" name="AutoShape 19"/>
          <p:cNvSpPr/>
          <p:nvPr/>
        </p:nvSpPr>
        <p:spPr>
          <a:xfrm>
            <a:off x="3626579" y="3179636"/>
            <a:ext cx="7364174" cy="437149"/>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开展宣传活动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宣传和推广</a:t>
              </a:r>
            </a:p>
          </p:txBody>
        </p:sp>
      </p:grpSp>
      <p:sp>
        <p:nvSpPr>
          <p:cNvPr id="42" name="AutoShape 42"/>
          <p:cNvSpPr/>
          <p:nvPr/>
        </p:nvSpPr>
        <p:spPr>
          <a:xfrm>
            <a:off x="3626579" y="4823472"/>
            <a:ext cx="7364174" cy="1204498"/>
          </a:xfrm>
          <a:prstGeom prst="rect">
            <a:avLst/>
          </a:prstGeom>
        </p:spPr>
        <p:txBody>
          <a:bodyPr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solidFill>
                <a:latin typeface="Microsoft Yahei"/>
                <a:ea typeface="Microsoft Yahei"/>
                <a:cs typeface="Microsoft Yahei"/>
              </a:rPr>
              <a:t>与主流媒体合作，进行项目报道和宣传，扩大项目影响力。</a:t>
            </a:r>
            <a:endParaRPr lang="en-US" sz="1100"/>
          </a:p>
        </p:txBody>
      </p:sp>
      <p:sp>
        <p:nvSpPr>
          <p:cNvPr id="43" name="AutoShape 43"/>
          <p:cNvSpPr/>
          <p:nvPr/>
        </p:nvSpPr>
        <p:spPr>
          <a:xfrm>
            <a:off x="3626579" y="1878013"/>
            <a:ext cx="7364174" cy="1157678"/>
          </a:xfrm>
          <a:prstGeom prst="rect">
            <a:avLst/>
          </a:prstGeom>
        </p:spPr>
        <p:txBody>
          <a:bodyPr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solidFill>
                <a:latin typeface="Microsoft Yahei"/>
                <a:ea typeface="Microsoft Yahei"/>
                <a:cs typeface="Microsoft Yahei"/>
              </a:rPr>
              <a:t>制作宣传海报、手册、宣传片等，向公众传递项目信息和健康呼吸理念。</a:t>
            </a:r>
            <a:endParaRPr lang="en-US" sz="1100"/>
          </a:p>
        </p:txBody>
      </p:sp>
      <p:sp>
        <p:nvSpPr>
          <p:cNvPr id="44" name="AutoShape 44"/>
          <p:cNvSpPr/>
          <p:nvPr/>
        </p:nvSpPr>
        <p:spPr>
          <a:xfrm>
            <a:off x="3626579" y="3370295"/>
            <a:ext cx="7364174" cy="1157678"/>
          </a:xfrm>
          <a:prstGeom prst="rect">
            <a:avLst/>
          </a:prstGeom>
        </p:spPr>
        <p:txBody>
          <a:bodyPr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solidFill>
                <a:latin typeface="Microsoft Yahei"/>
                <a:ea typeface="Microsoft Yahei"/>
                <a:cs typeface="Microsoft Yahei"/>
              </a:rPr>
              <a:t>通过线上线下宣传活动，如义诊、讲座、健康呼吸操演示等，提高公众对健康呼吸的认知和参与度。</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组织医护人员参加健康呼吸相关培训，提高他们对呼吸系统疾病的认识和诊疗能力。</a:t>
            </a:r>
          </a:p>
        </p:txBody>
      </p:sp>
      <p:pic>
        <p:nvPicPr>
          <p:cNvPr id="6" name="Picture 6"/>
          <p:cNvPicPr>
            <a:picLocks noChangeAspect="1"/>
          </p:cNvPicPr>
          <p:nvPr/>
        </p:nvPicPr>
        <p:blipFill>
          <a:blip r:embed="rId2"/>
          <a:srcRect l="17167" r="171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培训医护人员</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通过讲座、培训课程、宣传册等方式，向公众普及健康呼吸知识，提高公众的健康意识和技能。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开展公众教育</a:t>
            </a:r>
          </a:p>
        </p:txBody>
      </p:sp>
      <p:pic>
        <p:nvPicPr>
          <p:cNvPr id="10" name="Picture 10"/>
          <p:cNvPicPr>
            <a:picLocks noChangeAspect="1"/>
          </p:cNvPicPr>
          <p:nvPr/>
        </p:nvPicPr>
        <p:blipFill>
          <a:blip r:embed="rId3"/>
          <a:srcRect l="17083" r="17083"/>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利用互联网平台，建设健康呼吸知识库和在线教育课程，方便公众获取健康呼吸相关信息和学习资源。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建设教育平台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培训和教育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对项目实施过程进行监督，确保各项任务按照计划进行，及时纠正偏差。</a:t>
            </a:r>
          </a:p>
        </p:txBody>
      </p:sp>
      <p:sp>
        <p:nvSpPr>
          <p:cNvPr id="14" name="TextBox 14"/>
          <p:cNvSpPr txBox="1"/>
          <p:nvPr/>
        </p:nvSpPr>
        <p:spPr>
          <a:xfrm>
            <a:off x="1641736" y="2158409"/>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实施过程监督</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对项目成果进行评估，通过数据分析和反馈，了解项目的实际效果和影响。</a:t>
            </a:r>
          </a:p>
        </p:txBody>
      </p:sp>
      <p:sp>
        <p:nvSpPr>
          <p:cNvPr id="18" name="TextBox 18"/>
          <p:cNvSpPr txBox="1"/>
          <p:nvPr/>
        </p:nvSpPr>
        <p:spPr>
          <a:xfrm>
            <a:off x="1641736" y="3344066"/>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成果评估</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根据评估结果，总结项目的经验教训，为今后的项目实施提供参考和借鉴。</a:t>
            </a:r>
          </a:p>
        </p:txBody>
      </p:sp>
      <p:sp>
        <p:nvSpPr>
          <p:cNvPr id="22" name="TextBox 22"/>
          <p:cNvSpPr txBox="1"/>
          <p:nvPr/>
        </p:nvSpPr>
        <p:spPr>
          <a:xfrm>
            <a:off x="1641736" y="4542900"/>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总结经验教训</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监督和评估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项目成果展示</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增加呼吸疾病筛查率</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项目实施过程中，筛查活动覆盖了更多人群，发现了一些潜在的呼吸疾病患者，及时进行了干预和治疗。</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提高患者治疗依从性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通过个体化的治疗方案和专业的指导，患者的治疗依从性得到了提高，治疗效果更加明显。</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提高患者对健康呼吸的认识</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通过宣传教育活动，患者对健康呼吸有了更深入的认识，意识到呼吸健康的重要性。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健康呼吸“你我他”项目的效果</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https://d.book118.com/267060133150006036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2024-09-11T21:34:58.027</cp:lastPrinted>
  <dcterms:created xsi:type="dcterms:W3CDTF">2024-09-11T13:34:58Z</dcterms:created>
  <dcterms:modified xsi:type="dcterms:W3CDTF">2024-09-11T13:35:00Z</dcterms:modified>
</cp:coreProperties>
</file>