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2F48C-8F08-40E6-A7CB-FA8AFEE90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C68FF-1ABC-45CD-983C-F83B6902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D8507-113E-46CC-8952-3D74FB45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FA957-92A5-4DCB-B76D-469885C5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D6F30-E01A-4691-ACD8-6B5DFB105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79828-32C9-4546-8AF5-B9B46B3C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6869A-9340-418D-8325-ECC679AD5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9476B-2E83-4CD0-A4C9-2F85E928D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8AF07-14F1-4706-A1E9-C4138059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F580-0C41-44B8-B64F-75C9C5601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1B8FE-DAD6-4F68-8D05-681E5C85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0005611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09722" y="2473203"/>
            <a:ext cx="3963034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采风报告服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2209959"/>
            <a:ext cx="23463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21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风格与特色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0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材料与工艺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与文化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215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803575" y="4282080"/>
            <a:ext cx="6499859" cy="1496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5452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12700" indent="762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为文化的重要组成部分，具有地域性和民族性。不同地区的传统服装反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映了当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地的历史、文化和风俗习惯。随着全球化的发展，传统服装文化逐渐受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到冲击，但仍有其独特的魅力和价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884859" y="1747749"/>
            <a:ext cx="6456679" cy="793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36750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了解当地传统服装文化，挖掘其历史背景和特色，为现代服装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计提供灵感。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84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978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采风地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点和时间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textbox 66"/>
          <p:cNvSpPr/>
          <p:nvPr/>
        </p:nvSpPr>
        <p:spPr>
          <a:xfrm>
            <a:off x="4875949" y="4029104"/>
            <a:ext cx="1849120" cy="822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97"/>
              </a:lnSpc>
            </a:pPr>
            <a:endParaRPr lang="Arial" altLang="Arial" sz="100"/>
          </a:p>
          <a:p>
            <a:pPr marL="21063" algn="l" rtl="0" eaLnBrk="0">
              <a:lnSpc>
                <a:spcPct val="92000"/>
              </a:lnSpc>
            </a:pPr>
            <a:r>
              <a:rPr sz="23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23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2023年7月1日至7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7日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4870434" y="1973600"/>
            <a:ext cx="1393189" cy="745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3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2233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中国云南省丽江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</p:txBody>
      </p:sp>
      <p:sp>
        <p:nvSpPr>
          <p:cNvPr id="68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4389888" y="3550525"/>
            <a:ext cx="341947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服装风格与特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3800"/>
          </a:p>
        </p:txBody>
      </p:sp>
      <p:sp>
        <p:nvSpPr>
          <p:cNvPr id="76" name="textbox 76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79" name="textbox 79"/>
          <p:cNvSpPr/>
          <p:nvPr/>
        </p:nvSpPr>
        <p:spPr>
          <a:xfrm>
            <a:off x="4544782" y="3149243"/>
            <a:ext cx="6330315" cy="2810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4"/>
              </a:lnSpc>
            </a:pPr>
            <a:endParaRPr lang="Arial" altLang="Arial" sz="100"/>
          </a:p>
          <a:p>
            <a:pPr marL="41522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旗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袍</a:t>
            </a:r>
            <a:endParaRPr lang="Microsoft YaHei" altLang="Microsoft YaHei" sz="2300"/>
          </a:p>
          <a:p>
            <a:pPr marL="414345" indent="-761" algn="l" rtl="0" eaLnBrk="0">
              <a:lnSpc>
                <a:spcPct val="151000"/>
              </a:lnSpc>
              <a:spcBef>
                <a:spcPts val="23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旗袍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是民国时期中国女性的代表服装，其剪裁合身，能够凸显女性的身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材曲线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。旗袍在细节上有着丰富的变化，如盘扣、滚边、刺绣等，展现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出独特的东方韵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味。</a:t>
            </a:r>
            <a:endParaRPr lang="Microsoft YaHei" altLang="Microsoft YaHei" sz="1500"/>
          </a:p>
          <a:p>
            <a:pPr algn="l" rtl="0" eaLnBrk="0">
              <a:lnSpc>
                <a:spcPct val="173000"/>
              </a:lnSpc>
            </a:pPr>
            <a:endParaRPr lang="Arial" altLang="Arial" sz="1000"/>
          </a:p>
          <a:p>
            <a:pPr marL="16509" algn="l" rtl="0" eaLnBrk="0">
              <a:lnSpc>
                <a:spcPct val="91000"/>
              </a:lnSpc>
              <a:spcBef>
                <a:spcPts val="692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少数民族服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饰</a:t>
            </a:r>
            <a:endParaRPr lang="Microsoft YaHei" altLang="Microsoft YaHei" sz="2300"/>
          </a:p>
          <a:p>
            <a:pPr marL="12700" indent="13525" algn="l" rtl="0" eaLnBrk="0">
              <a:lnSpc>
                <a:spcPct val="151000"/>
              </a:lnSpc>
              <a:spcBef>
                <a:spcPts val="277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中国有56个民族，每个民族都有自己独特的服装风格。如苗族的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绣、      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藏族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5386012" y="1419017"/>
            <a:ext cx="6082665" cy="1062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95"/>
              </a:lnSpc>
            </a:pPr>
            <a:endParaRPr lang="Arial" altLang="Arial" sz="100"/>
          </a:p>
          <a:p>
            <a:pPr marL="14166" algn="l" rtl="0" eaLnBrk="0">
              <a:lnSpc>
                <a:spcPct val="90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endParaRPr lang="Microsoft YaHei" altLang="Microsoft YaHei" sz="2300"/>
          </a:p>
          <a:p>
            <a:pPr marL="12700" algn="l" rtl="0" eaLnBrk="0">
              <a:lnSpc>
                <a:spcPct val="151000"/>
              </a:lnSpc>
              <a:spcBef>
                <a:spcPts val="259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汉服是中国的传统服装，其特点是宽袍大袖，展现出优雅、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重的风格。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汉服在不同朝代和地区有不同的款式和特点，如唐装、宋裤、襦裙等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装风格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textbox 103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04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textbox 106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107" name="textbox 107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9" name="picture 1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4518257" y="1441003"/>
            <a:ext cx="6711950" cy="1052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0"/>
              </a:lnSpc>
            </a:pPr>
            <a:endParaRPr lang="Arial" altLang="Arial" sz="100"/>
          </a:p>
          <a:p>
            <a:pPr marL="14804" algn="l" rtl="0" eaLnBrk="0">
              <a:lnSpc>
                <a:spcPct val="92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简约主义</a:t>
            </a:r>
            <a:endParaRPr lang="Microsoft YaHei" altLang="Microsoft YaHei" sz="16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algn="l" rtl="0" eaLnBrk="0">
              <a:lnSpc>
                <a:spcPct val="10470"/>
              </a:lnSpc>
            </a:pPr>
            <a:endParaRPr lang="Arial" altLang="Arial" sz="100"/>
          </a:p>
          <a:p>
            <a:pPr marL="12700" indent="1885" algn="l" rtl="0" eaLnBrk="0">
              <a:lnSpc>
                <a:spcPct val="15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现代简约主义风格强调简单、干净、利落。这种风格以黑白灰为主要色调，注重服装的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裁和线条感，摒弃了过多的装饰和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节。</a:t>
            </a:r>
            <a:endParaRPr lang="Microsoft YaHei" altLang="Microsoft YaHei" sz="1300"/>
          </a:p>
        </p:txBody>
      </p:sp>
      <p:sp>
        <p:nvSpPr>
          <p:cNvPr id="111" name="textbox 111"/>
          <p:cNvSpPr/>
          <p:nvPr/>
        </p:nvSpPr>
        <p:spPr>
          <a:xfrm>
            <a:off x="4520143" y="4881653"/>
            <a:ext cx="6710044" cy="1052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16"/>
              </a:lnSpc>
            </a:pPr>
            <a:endParaRPr lang="Arial" altLang="Arial" sz="100"/>
          </a:p>
          <a:p>
            <a:pPr marL="13530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来主义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4585" indent="-1885" algn="l" rtl="0" eaLnBrk="0">
              <a:lnSpc>
                <a:spcPct val="157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未来主义风格强调科技感和前卫感，常常运用创新的面料和设计元素。这种风格注重立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剪裁和夸张的造型，给人留下深刻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印象。</a:t>
            </a:r>
            <a:endParaRPr lang="Microsoft YaHei" altLang="Microsoft YaHei" sz="1300"/>
          </a:p>
        </p:txBody>
      </p:sp>
      <p:sp>
        <p:nvSpPr>
          <p:cNvPr id="112" name="textbox 112"/>
          <p:cNvSpPr/>
          <p:nvPr/>
        </p:nvSpPr>
        <p:spPr>
          <a:xfrm>
            <a:off x="4518526" y="3162143"/>
            <a:ext cx="6711950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街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头风</a:t>
            </a:r>
            <a:endParaRPr lang="Microsoft YaHei" altLang="Microsoft YaHei" sz="16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algn="l" rtl="0" eaLnBrk="0">
              <a:lnSpc>
                <a:spcPct val="6169"/>
              </a:lnSpc>
            </a:pPr>
            <a:endParaRPr lang="Arial" altLang="Arial" sz="100"/>
          </a:p>
          <a:p>
            <a:pPr marL="14659" indent="-171" algn="l" rtl="0" eaLnBrk="0">
              <a:lnSpc>
                <a:spcPct val="15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街头风格是一种休闲、随性的着装方式，强调个性表达和舒适度。常见的街头风格服装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括牛仔裤、  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恤、运动鞋等，搭配上各种配饰和涂鸦元素，展现出自由不羁的风格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3" name="textbox 11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装风格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textbox 145"/>
            <p:cNvSpPr/>
            <p:nvPr/>
          </p:nvSpPr>
          <p:spPr>
            <a:xfrm>
              <a:off x="-12700" y="-12700"/>
              <a:ext cx="9466580" cy="691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668434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动装</a:t>
              </a:r>
              <a:endParaRPr lang="Microsoft YaHei" altLang="Microsoft YaHei" sz="16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textbox 147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marL="620203" algn="l" rtl="0" eaLnBrk="0">
                <a:lnSpc>
                  <a:spcPct val="92000"/>
                </a:lnSpc>
                <a:spcBef>
                  <a:spcPts val="5"/>
                </a:spcBef>
              </a:pPr>
              <a:r>
                <a:rPr sz="16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国潮</a:t>
              </a: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饰</a:t>
              </a:r>
              <a:endParaRPr lang="Microsoft YaHei" altLang="Microsoft YaHei" sz="16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148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textbox 149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632265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纱</a:t>
              </a:r>
              <a:endParaRPr lang="Microsoft YaHei" altLang="Microsoft YaHei" sz="1600"/>
            </a:p>
          </p:txBody>
        </p:sp>
      </p:grpSp>
      <p:sp>
        <p:nvSpPr>
          <p:cNvPr id="150" name="textbox 150"/>
          <p:cNvSpPr/>
          <p:nvPr/>
        </p:nvSpPr>
        <p:spPr>
          <a:xfrm>
            <a:off x="2405284" y="5756146"/>
            <a:ext cx="85572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运动装是一种功能性强的服装，适用于各种运动场合。运动装的设计注重透气性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、吸湿排汗和舒适度，</a:t>
            </a:r>
            <a:endParaRPr lang="Microsoft YaHei" altLang="Microsoft YaHei" sz="1500"/>
          </a:p>
          <a:p>
            <a:pPr marL="13080" algn="l" rtl="0" eaLnBrk="0">
              <a:lnSpc>
                <a:spcPts val="2701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能够满足运动者的需求。运动装在色彩和图案上也有着丰富的变化，展现出时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与活力的气息。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2386177" y="3987912"/>
            <a:ext cx="876744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婚纱是女性在婚礼上的传统服饰，其特点是白色或米色的长裙，搭配上各种精致的蕾丝、花边和饰品。婚纱的设计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款式因时代和地区而异，但都展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出新娘的美丽和纯洁。</a:t>
            </a:r>
            <a:endParaRPr lang="Microsoft YaHei" altLang="Microsoft YaHei" sz="1300"/>
          </a:p>
        </p:txBody>
      </p:sp>
      <p:sp>
        <p:nvSpPr>
          <p:cNvPr id="152" name="textbox 152"/>
          <p:cNvSpPr/>
          <p:nvPr/>
        </p:nvSpPr>
        <p:spPr>
          <a:xfrm>
            <a:off x="2395435" y="2250170"/>
            <a:ext cx="872426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0"/>
              </a:lnSpc>
            </a:pPr>
            <a:endParaRPr lang="Arial" altLang="Arial" sz="100"/>
          </a:p>
          <a:p>
            <a:pPr marL="13728" algn="l" rtl="0" eaLnBrk="0">
              <a:lnSpc>
                <a:spcPct val="87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国潮是指中国原创的潮流品牌和服饰，其设计灵感来源于中国传统文化和现代元素。国潮服饰常常运用丰富的色彩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图案和细节装饰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，展现出独特的中国风尚。</a:t>
            </a:r>
            <a:endParaRPr lang="Microsoft YaHei" altLang="Microsoft YaHei" sz="1300"/>
          </a:p>
        </p:txBody>
      </p:sp>
      <p:sp>
        <p:nvSpPr>
          <p:cNvPr id="153" name="textbox 153"/>
          <p:cNvSpPr/>
          <p:nvPr/>
        </p:nvSpPr>
        <p:spPr>
          <a:xfrm>
            <a:off x="892244" y="331596"/>
            <a:ext cx="2625725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147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特色服装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</a:t>
            </a:r>
            <a:endParaRPr lang="Microsoft YaHei" altLang="Microsoft YaHei" sz="3000"/>
          </a:p>
        </p:txBody>
      </p:sp>
      <p:sp>
        <p:nvSpPr>
          <p:cNvPr id="154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84FF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196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196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5196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2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5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84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4389888" y="3552468"/>
            <a:ext cx="3419475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服装材料与工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</a:t>
            </a:r>
            <a:endParaRPr lang="Microsoft YaHei" altLang="Microsoft YaHei" sz="3800"/>
          </a:p>
        </p:txBody>
      </p:sp>
      <p:sp>
        <p:nvSpPr>
          <p:cNvPr id="180" name="textbox 180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69824" y="1169289"/>
            <a:ext cx="3052346" cy="3327574"/>
            <a:chExt cx="3052346" cy="3327574"/>
          </a:xfrm>
        </p:grpSpPr>
        <p:sp>
          <p:nvSpPr>
            <p:cNvPr id="182" name="path"/>
            <p:cNvSpPr/>
            <p:nvPr/>
          </p:nvSpPr>
          <p:spPr>
            <a:xfrm>
              <a:off x="771233" y="0"/>
              <a:ext cx="2281112" cy="2281113"/>
            </a:xfrm>
            <a:custGeom>
              <a:rect l="0" t="0" r="0" b="0"/>
              <a:pathLst>
                <a:path w="3592" h="3592">
                  <a:moveTo>
                    <a:pt x="0" y="1796"/>
                  </a:moveTo>
                  <a:cubicBezTo>
                    <a:pt x="0" y="804"/>
                    <a:pt x="804" y="0"/>
                    <a:pt x="1796" y="0"/>
                  </a:cubicBezTo>
                  <a:lnTo>
                    <a:pt x="1796" y="0"/>
                  </a:lnTo>
                  <a:lnTo>
                    <a:pt x="1796" y="0"/>
                  </a:lnTo>
                  <a:lnTo>
                    <a:pt x="1796" y="0"/>
                  </a:lnTo>
                  <a:cubicBezTo>
                    <a:pt x="2788" y="0"/>
                    <a:pt x="3592" y="804"/>
                    <a:pt x="3592" y="1796"/>
                  </a:cubicBezTo>
                  <a:lnTo>
                    <a:pt x="3592" y="1796"/>
                  </a:lnTo>
                  <a:cubicBezTo>
                    <a:pt x="3592" y="1796"/>
                    <a:pt x="3592" y="1796"/>
                    <a:pt x="3592" y="1796"/>
                  </a:cubicBezTo>
                  <a:lnTo>
                    <a:pt x="3592" y="1796"/>
                  </a:lnTo>
                  <a:lnTo>
                    <a:pt x="3592" y="1796"/>
                  </a:lnTo>
                  <a:lnTo>
                    <a:pt x="3592" y="1796"/>
                  </a:lnTo>
                  <a:cubicBezTo>
                    <a:pt x="3592" y="2788"/>
                    <a:pt x="2788" y="3592"/>
                    <a:pt x="1796" y="3592"/>
                  </a:cubicBezTo>
                  <a:lnTo>
                    <a:pt x="1796" y="3592"/>
                  </a:lnTo>
                  <a:lnTo>
                    <a:pt x="1796" y="3592"/>
                  </a:lnTo>
                  <a:lnTo>
                    <a:pt x="1796" y="3592"/>
                  </a:lnTo>
                  <a:cubicBezTo>
                    <a:pt x="804" y="3592"/>
                    <a:pt x="0" y="2788"/>
                    <a:pt x="0" y="1796"/>
                  </a:cubicBezTo>
                  <a:lnTo>
                    <a:pt x="0" y="1796"/>
                  </a:lnTo>
                  <a:close/>
                </a:path>
              </a:pathLst>
            </a:custGeom>
            <a:solidFill>
              <a:srgbClr val="0064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607642" y="807489"/>
              <a:ext cx="608296" cy="608296"/>
            </a:xfrm>
            <a:custGeom>
              <a:rect l="0" t="0" r="0" b="0"/>
              <a:pathLst>
                <a:path w="957" h="957">
                  <a:moveTo>
                    <a:pt x="526" y="0"/>
                  </a:moveTo>
                  <a:lnTo>
                    <a:pt x="574" y="0"/>
                  </a:lnTo>
                  <a:lnTo>
                    <a:pt x="574" y="143"/>
                  </a:lnTo>
                  <a:lnTo>
                    <a:pt x="718" y="478"/>
                  </a:lnTo>
                  <a:lnTo>
                    <a:pt x="718" y="862"/>
                  </a:lnTo>
                  <a:lnTo>
                    <a:pt x="718" y="862"/>
                  </a:lnTo>
                  <a:cubicBezTo>
                    <a:pt x="718" y="915"/>
                    <a:pt x="675" y="957"/>
                    <a:pt x="622" y="957"/>
                  </a:cubicBezTo>
                  <a:lnTo>
                    <a:pt x="622" y="957"/>
                  </a:lnTo>
                  <a:lnTo>
                    <a:pt x="622" y="957"/>
                  </a:lnTo>
                  <a:lnTo>
                    <a:pt x="239" y="957"/>
                  </a:lnTo>
                  <a:lnTo>
                    <a:pt x="239" y="957"/>
                  </a:lnTo>
                  <a:cubicBezTo>
                    <a:pt x="186" y="957"/>
                    <a:pt x="128" y="917"/>
                    <a:pt x="110" y="867"/>
                  </a:cubicBezTo>
                  <a:lnTo>
                    <a:pt x="110" y="867"/>
                  </a:lnTo>
                  <a:lnTo>
                    <a:pt x="0" y="574"/>
                  </a:lnTo>
                  <a:lnTo>
                    <a:pt x="0" y="478"/>
                  </a:lnTo>
                  <a:lnTo>
                    <a:pt x="0" y="478"/>
                  </a:lnTo>
                  <a:cubicBezTo>
                    <a:pt x="0" y="426"/>
                    <a:pt x="42" y="383"/>
                    <a:pt x="95" y="383"/>
                  </a:cubicBezTo>
                  <a:lnTo>
                    <a:pt x="95" y="383"/>
                  </a:lnTo>
                  <a:lnTo>
                    <a:pt x="95" y="383"/>
                  </a:lnTo>
                  <a:lnTo>
                    <a:pt x="431" y="383"/>
                  </a:lnTo>
                  <a:lnTo>
                    <a:pt x="431" y="95"/>
                  </a:lnTo>
                  <a:lnTo>
                    <a:pt x="431" y="95"/>
                  </a:lnTo>
                  <a:cubicBezTo>
                    <a:pt x="431" y="42"/>
                    <a:pt x="473" y="0"/>
                    <a:pt x="526" y="0"/>
                  </a:cubicBezTo>
                  <a:lnTo>
                    <a:pt x="526" y="0"/>
                  </a:lnTo>
                  <a:lnTo>
                    <a:pt x="526" y="0"/>
                  </a:lnTo>
                  <a:close/>
                  <a:moveTo>
                    <a:pt x="814" y="478"/>
                  </a:moveTo>
                  <a:lnTo>
                    <a:pt x="957" y="478"/>
                  </a:lnTo>
                  <a:lnTo>
                    <a:pt x="957" y="957"/>
                  </a:lnTo>
                  <a:lnTo>
                    <a:pt x="814" y="957"/>
                  </a:lnTo>
                  <a:lnTo>
                    <a:pt x="814" y="47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1415784"/>
              <a:ext cx="1911789" cy="1911789"/>
            </a:xfrm>
            <a:custGeom>
              <a:rect l="0" t="0" r="0" b="0"/>
              <a:pathLst>
                <a:path w="3010" h="3010">
                  <a:moveTo>
                    <a:pt x="0" y="1505"/>
                  </a:moveTo>
                  <a:cubicBezTo>
                    <a:pt x="0" y="673"/>
                    <a:pt x="673" y="0"/>
                    <a:pt x="1505" y="0"/>
                  </a:cubicBezTo>
                  <a:lnTo>
                    <a:pt x="1505" y="0"/>
                  </a:lnTo>
                  <a:lnTo>
                    <a:pt x="1505" y="0"/>
                  </a:lnTo>
                  <a:lnTo>
                    <a:pt x="1505" y="0"/>
                  </a:lnTo>
                  <a:cubicBezTo>
                    <a:pt x="2336" y="0"/>
                    <a:pt x="3010" y="673"/>
                    <a:pt x="3010" y="1505"/>
                  </a:cubicBezTo>
                  <a:lnTo>
                    <a:pt x="3010" y="1505"/>
                  </a:lnTo>
                  <a:cubicBezTo>
                    <a:pt x="3010" y="1505"/>
                    <a:pt x="3010" y="1505"/>
                    <a:pt x="3010" y="1505"/>
                  </a:cubicBezTo>
                  <a:lnTo>
                    <a:pt x="3010" y="1505"/>
                  </a:lnTo>
                  <a:lnTo>
                    <a:pt x="3010" y="1505"/>
                  </a:lnTo>
                  <a:lnTo>
                    <a:pt x="3010" y="1505"/>
                  </a:lnTo>
                  <a:cubicBezTo>
                    <a:pt x="3010" y="2336"/>
                    <a:pt x="2336" y="3010"/>
                    <a:pt x="1505" y="3010"/>
                  </a:cubicBezTo>
                  <a:lnTo>
                    <a:pt x="1505" y="3010"/>
                  </a:lnTo>
                  <a:lnTo>
                    <a:pt x="1505" y="3010"/>
                  </a:lnTo>
                  <a:lnTo>
                    <a:pt x="1505" y="3010"/>
                  </a:lnTo>
                  <a:cubicBezTo>
                    <a:pt x="673" y="3010"/>
                    <a:pt x="0" y="2336"/>
                    <a:pt x="0" y="1505"/>
                  </a:cubicBezTo>
                  <a:lnTo>
                    <a:pt x="0" y="1505"/>
                  </a:lnTo>
                  <a:close/>
                </a:path>
              </a:pathLst>
            </a:custGeom>
            <a:solidFill>
              <a:srgbClr val="97C0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227003" y="3792070"/>
            <a:ext cx="2199641" cy="2311470"/>
            <a:chExt cx="2199641" cy="2311470"/>
          </a:xfrm>
        </p:grpSpPr>
        <p:sp>
          <p:nvSpPr>
            <p:cNvPr id="185" name="path"/>
            <p:cNvSpPr/>
            <p:nvPr/>
          </p:nvSpPr>
          <p:spPr>
            <a:xfrm>
              <a:off x="678898" y="0"/>
              <a:ext cx="1520742" cy="1520741"/>
            </a:xfrm>
            <a:custGeom>
              <a:rect l="0" t="0" r="0" b="0"/>
              <a:pathLst>
                <a:path w="2394" h="2394">
                  <a:moveTo>
                    <a:pt x="0" y="1197"/>
                  </a:moveTo>
                  <a:cubicBezTo>
                    <a:pt x="0" y="536"/>
                    <a:pt x="536" y="0"/>
                    <a:pt x="1197" y="0"/>
                  </a:cubicBezTo>
                  <a:lnTo>
                    <a:pt x="1197" y="0"/>
                  </a:lnTo>
                  <a:lnTo>
                    <a:pt x="1197" y="0"/>
                  </a:lnTo>
                  <a:lnTo>
                    <a:pt x="1197" y="0"/>
                  </a:lnTo>
                  <a:cubicBezTo>
                    <a:pt x="1858" y="0"/>
                    <a:pt x="2394" y="536"/>
                    <a:pt x="2394" y="1197"/>
                  </a:cubicBezTo>
                  <a:lnTo>
                    <a:pt x="2394" y="1197"/>
                  </a:lnTo>
                  <a:cubicBezTo>
                    <a:pt x="2394" y="1197"/>
                    <a:pt x="2394" y="1197"/>
                    <a:pt x="2394" y="1197"/>
                  </a:cubicBezTo>
                  <a:lnTo>
                    <a:pt x="2394" y="1197"/>
                  </a:lnTo>
                  <a:lnTo>
                    <a:pt x="2394" y="1197"/>
                  </a:lnTo>
                  <a:lnTo>
                    <a:pt x="2394" y="1197"/>
                  </a:lnTo>
                  <a:cubicBezTo>
                    <a:pt x="2394" y="1858"/>
                    <a:pt x="1858" y="2394"/>
                    <a:pt x="1197" y="2394"/>
                  </a:cubicBezTo>
                  <a:lnTo>
                    <a:pt x="1197" y="2394"/>
                  </a:lnTo>
                  <a:lnTo>
                    <a:pt x="1197" y="2394"/>
                  </a:lnTo>
                  <a:lnTo>
                    <a:pt x="1197" y="2394"/>
                  </a:lnTo>
                  <a:cubicBezTo>
                    <a:pt x="536" y="2394"/>
                    <a:pt x="0" y="1858"/>
                    <a:pt x="0" y="1197"/>
                  </a:cubicBezTo>
                  <a:lnTo>
                    <a:pt x="0" y="1197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121244" y="503137"/>
              <a:ext cx="636060" cy="514448"/>
            </a:xfrm>
            <a:custGeom>
              <a:rect l="0" t="0" r="0" b="0"/>
              <a:pathLst>
                <a:path w="1001" h="810">
                  <a:moveTo>
                    <a:pt x="502" y="144"/>
                  </a:moveTo>
                  <a:cubicBezTo>
                    <a:pt x="502" y="144"/>
                    <a:pt x="430" y="0"/>
                    <a:pt x="269" y="0"/>
                  </a:cubicBezTo>
                  <a:lnTo>
                    <a:pt x="269" y="0"/>
                  </a:lnTo>
                  <a:cubicBezTo>
                    <a:pt x="92" y="0"/>
                    <a:pt x="0" y="141"/>
                    <a:pt x="0" y="283"/>
                  </a:cubicBezTo>
                  <a:lnTo>
                    <a:pt x="0" y="283"/>
                  </a:lnTo>
                  <a:cubicBezTo>
                    <a:pt x="0" y="518"/>
                    <a:pt x="502" y="810"/>
                    <a:pt x="502" y="810"/>
                  </a:cubicBezTo>
                  <a:lnTo>
                    <a:pt x="502" y="810"/>
                  </a:lnTo>
                  <a:cubicBezTo>
                    <a:pt x="502" y="810"/>
                    <a:pt x="1001" y="521"/>
                    <a:pt x="1001" y="283"/>
                  </a:cubicBezTo>
                  <a:lnTo>
                    <a:pt x="1001" y="283"/>
                  </a:lnTo>
                  <a:cubicBezTo>
                    <a:pt x="1001" y="138"/>
                    <a:pt x="906" y="0"/>
                    <a:pt x="735" y="0"/>
                  </a:cubicBezTo>
                  <a:lnTo>
                    <a:pt x="735" y="0"/>
                  </a:lnTo>
                  <a:cubicBezTo>
                    <a:pt x="565" y="0"/>
                    <a:pt x="502" y="144"/>
                    <a:pt x="502" y="1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975390"/>
              <a:ext cx="1336080" cy="1336080"/>
            </a:xfrm>
            <a:custGeom>
              <a:rect l="0" t="0" r="0" b="0"/>
              <a:pathLst>
                <a:path w="2104" h="2104">
                  <a:moveTo>
                    <a:pt x="0" y="1052"/>
                  </a:moveTo>
                  <a:cubicBezTo>
                    <a:pt x="0" y="471"/>
                    <a:pt x="471" y="0"/>
                    <a:pt x="1052" y="0"/>
                  </a:cubicBezTo>
                  <a:lnTo>
                    <a:pt x="1052" y="0"/>
                  </a:lnTo>
                  <a:lnTo>
                    <a:pt x="1052" y="0"/>
                  </a:lnTo>
                  <a:lnTo>
                    <a:pt x="1052" y="0"/>
                  </a:lnTo>
                  <a:cubicBezTo>
                    <a:pt x="1633" y="0"/>
                    <a:pt x="2104" y="471"/>
                    <a:pt x="2104" y="1052"/>
                  </a:cubicBezTo>
                  <a:lnTo>
                    <a:pt x="2104" y="1052"/>
                  </a:lnTo>
                  <a:cubicBezTo>
                    <a:pt x="2104" y="1052"/>
                    <a:pt x="2104" y="1052"/>
                    <a:pt x="2104" y="1052"/>
                  </a:cubicBezTo>
                  <a:lnTo>
                    <a:pt x="2104" y="1052"/>
                  </a:lnTo>
                  <a:lnTo>
                    <a:pt x="2104" y="1052"/>
                  </a:lnTo>
                  <a:lnTo>
                    <a:pt x="2104" y="1052"/>
                  </a:lnTo>
                  <a:cubicBezTo>
                    <a:pt x="2104" y="1633"/>
                    <a:pt x="1633" y="2104"/>
                    <a:pt x="1052" y="2104"/>
                  </a:cubicBezTo>
                  <a:lnTo>
                    <a:pt x="1052" y="2104"/>
                  </a:lnTo>
                  <a:lnTo>
                    <a:pt x="1052" y="2104"/>
                  </a:lnTo>
                  <a:lnTo>
                    <a:pt x="1052" y="2104"/>
                  </a:lnTo>
                  <a:cubicBezTo>
                    <a:pt x="471" y="2104"/>
                    <a:pt x="0" y="1633"/>
                    <a:pt x="0" y="1052"/>
                  </a:cubicBezTo>
                  <a:lnTo>
                    <a:pt x="0" y="1052"/>
                  </a:lnTo>
                  <a:close/>
                </a:path>
              </a:pathLst>
            </a:custGeom>
            <a:solidFill>
              <a:srgbClr val="8F98E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06393" y="1434308"/>
              <a:ext cx="523295" cy="418246"/>
            </a:xfrm>
            <a:custGeom>
              <a:rect l="0" t="0" r="0" b="0"/>
              <a:pathLst>
                <a:path w="824" h="658">
                  <a:moveTo>
                    <a:pt x="772" y="376"/>
                  </a:moveTo>
                  <a:lnTo>
                    <a:pt x="721" y="376"/>
                  </a:lnTo>
                  <a:lnTo>
                    <a:pt x="721" y="282"/>
                  </a:lnTo>
                  <a:lnTo>
                    <a:pt x="721" y="282"/>
                  </a:lnTo>
                  <a:cubicBezTo>
                    <a:pt x="721" y="126"/>
                    <a:pt x="582" y="0"/>
                    <a:pt x="412" y="0"/>
                  </a:cubicBezTo>
                  <a:lnTo>
                    <a:pt x="412" y="0"/>
                  </a:lnTo>
                  <a:cubicBezTo>
                    <a:pt x="241" y="0"/>
                    <a:pt x="103" y="126"/>
                    <a:pt x="103" y="282"/>
                  </a:cubicBezTo>
                  <a:lnTo>
                    <a:pt x="103" y="282"/>
                  </a:lnTo>
                  <a:lnTo>
                    <a:pt x="103" y="376"/>
                  </a:lnTo>
                  <a:lnTo>
                    <a:pt x="51" y="376"/>
                  </a:lnTo>
                  <a:lnTo>
                    <a:pt x="51" y="376"/>
                  </a:lnTo>
                  <a:cubicBezTo>
                    <a:pt x="23" y="376"/>
                    <a:pt x="0" y="397"/>
                    <a:pt x="0" y="423"/>
                  </a:cubicBezTo>
                  <a:lnTo>
                    <a:pt x="0" y="423"/>
                  </a:lnTo>
                  <a:lnTo>
                    <a:pt x="0" y="611"/>
                  </a:lnTo>
                  <a:lnTo>
                    <a:pt x="0" y="611"/>
                  </a:lnTo>
                  <a:cubicBezTo>
                    <a:pt x="0" y="637"/>
                    <a:pt x="23" y="658"/>
                    <a:pt x="51" y="658"/>
                  </a:cubicBezTo>
                  <a:lnTo>
                    <a:pt x="51" y="658"/>
                  </a:lnTo>
                  <a:lnTo>
                    <a:pt x="206" y="658"/>
                  </a:lnTo>
                  <a:lnTo>
                    <a:pt x="206" y="282"/>
                  </a:lnTo>
                  <a:lnTo>
                    <a:pt x="206" y="282"/>
                  </a:lnTo>
                  <a:cubicBezTo>
                    <a:pt x="206" y="178"/>
                    <a:pt x="298" y="94"/>
                    <a:pt x="412" y="94"/>
                  </a:cubicBezTo>
                  <a:lnTo>
                    <a:pt x="412" y="94"/>
                  </a:lnTo>
                  <a:cubicBezTo>
                    <a:pt x="525" y="94"/>
                    <a:pt x="618" y="178"/>
                    <a:pt x="618" y="282"/>
                  </a:cubicBezTo>
                  <a:lnTo>
                    <a:pt x="618" y="282"/>
                  </a:lnTo>
                  <a:lnTo>
                    <a:pt x="618" y="658"/>
                  </a:lnTo>
                  <a:lnTo>
                    <a:pt x="772" y="658"/>
                  </a:lnTo>
                  <a:lnTo>
                    <a:pt x="772" y="658"/>
                  </a:lnTo>
                  <a:cubicBezTo>
                    <a:pt x="801" y="658"/>
                    <a:pt x="824" y="637"/>
                    <a:pt x="824" y="611"/>
                  </a:cubicBezTo>
                  <a:lnTo>
                    <a:pt x="824" y="611"/>
                  </a:lnTo>
                  <a:lnTo>
                    <a:pt x="824" y="423"/>
                  </a:lnTo>
                  <a:lnTo>
                    <a:pt x="824" y="423"/>
                  </a:lnTo>
                  <a:cubicBezTo>
                    <a:pt x="824" y="397"/>
                    <a:pt x="801" y="376"/>
                    <a:pt x="772" y="37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9" name="textbox 189"/>
          <p:cNvSpPr/>
          <p:nvPr/>
        </p:nvSpPr>
        <p:spPr>
          <a:xfrm>
            <a:off x="1547622" y="4818484"/>
            <a:ext cx="3227070" cy="1509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7"/>
              </a:lnSpc>
            </a:pPr>
            <a:endParaRPr lang="Arial" altLang="Arial" sz="100"/>
          </a:p>
          <a:p>
            <a:pPr marL="265468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4224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皮、羊皮、猪皮等，具有天然的</a:t>
            </a:r>
            <a:endParaRPr lang="Microsoft YaHei" altLang="Microsoft YaHei" sz="1500"/>
          </a:p>
          <a:p>
            <a:pPr marL="12700" algn="l" rtl="0" eaLnBrk="0">
              <a:lnSpc>
                <a:spcPct val="82000"/>
              </a:lnSpc>
              <a:spcBef>
                <a:spcPts val="107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感和保暖性，常用于制作皮鞋、皮</a:t>
            </a:r>
            <a:endParaRPr lang="Microsoft YaHei" altLang="Microsoft YaHei" sz="1500"/>
          </a:p>
          <a:p>
            <a:pPr algn="r" rtl="0" eaLnBrk="0">
              <a:lnSpc>
                <a:spcPts val="2695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衣等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0" name="textbox 190"/>
          <p:cNvSpPr/>
          <p:nvPr/>
        </p:nvSpPr>
        <p:spPr>
          <a:xfrm>
            <a:off x="8149349" y="1527449"/>
            <a:ext cx="3071495" cy="1529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02"/>
              </a:lnSpc>
            </a:pPr>
            <a:endParaRPr lang="Arial" altLang="Arial" sz="100"/>
          </a:p>
          <a:p>
            <a:pPr marL="13079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合成纤维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3271" indent="-571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纶、尼龙、氨纶等，具有较好的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、抗皱性和弹性，常用于制作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运动服、休闲服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191" name="textbox 191"/>
          <p:cNvSpPr/>
          <p:nvPr/>
        </p:nvSpPr>
        <p:spPr>
          <a:xfrm>
            <a:off x="8147825" y="3744406"/>
            <a:ext cx="3072764" cy="1529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04"/>
              </a:lnSpc>
            </a:pPr>
            <a:endParaRPr lang="Arial" altLang="Arial" sz="100"/>
          </a:p>
          <a:p>
            <a:pPr marL="14602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特殊材料</a:t>
            </a:r>
            <a:endParaRPr lang="Microsoft YaHei" altLang="Microsoft YaHei" sz="16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1523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属、塑料、玻璃等，具有特殊的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地和功能，常用于制作特殊服装或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配饰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2" name="textbox 192"/>
          <p:cNvSpPr/>
          <p:nvPr/>
        </p:nvSpPr>
        <p:spPr>
          <a:xfrm>
            <a:off x="828897" y="2745151"/>
            <a:ext cx="3415665" cy="1186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1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然纤维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203009" indent="-190309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、麻、丝、毛等，具有天然的舒适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性和透气性，是制作服装的常用材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3" name="textbox 193"/>
          <p:cNvSpPr/>
          <p:nvPr/>
        </p:nvSpPr>
        <p:spPr>
          <a:xfrm>
            <a:off x="787067" y="331596"/>
            <a:ext cx="2730500" cy="490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83471" algn="l" rtl="0" eaLnBrk="0">
              <a:lnSpc>
                <a:spcPct val="91000"/>
              </a:lnSpc>
              <a:spcBef>
                <a:spcPts val="2"/>
              </a:spcBef>
              <a:tabLst>
                <a:tab pos="4394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主要材料种类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194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2" name="path"/>
          <p:cNvSpPr/>
          <p:nvPr/>
        </p:nvSpPr>
        <p:spPr>
          <a:xfrm>
            <a:off x="5156398" y="3235876"/>
            <a:ext cx="738645" cy="610185"/>
          </a:xfrm>
          <a:custGeom>
            <a:rect l="0" t="0" r="0" b="0"/>
            <a:pathLst>
              <a:path w="1163" h="960">
                <a:moveTo>
                  <a:pt x="407" y="0"/>
                </a:moveTo>
                <a:lnTo>
                  <a:pt x="348" y="0"/>
                </a:lnTo>
                <a:lnTo>
                  <a:pt x="0" y="144"/>
                </a:lnTo>
                <a:lnTo>
                  <a:pt x="0" y="432"/>
                </a:lnTo>
                <a:lnTo>
                  <a:pt x="232" y="384"/>
                </a:lnTo>
                <a:lnTo>
                  <a:pt x="232" y="960"/>
                </a:lnTo>
                <a:lnTo>
                  <a:pt x="930" y="960"/>
                </a:lnTo>
                <a:lnTo>
                  <a:pt x="930" y="384"/>
                </a:lnTo>
                <a:lnTo>
                  <a:pt x="1163" y="432"/>
                </a:lnTo>
                <a:lnTo>
                  <a:pt x="1163" y="144"/>
                </a:lnTo>
                <a:lnTo>
                  <a:pt x="814" y="0"/>
                </a:lnTo>
                <a:lnTo>
                  <a:pt x="756" y="0"/>
                </a:lnTo>
                <a:lnTo>
                  <a:pt x="756" y="0"/>
                </a:lnTo>
                <a:cubicBezTo>
                  <a:pt x="756" y="79"/>
                  <a:pt x="677" y="144"/>
                  <a:pt x="581" y="144"/>
                </a:cubicBezTo>
                <a:lnTo>
                  <a:pt x="581" y="144"/>
                </a:lnTo>
                <a:cubicBezTo>
                  <a:pt x="485" y="144"/>
                  <a:pt x="407" y="79"/>
                  <a:pt x="407" y="0"/>
                </a:cubicBezTo>
                <a:lnTo>
                  <a:pt x="407" y="0"/>
                </a:lnTo>
                <a:lnTo>
                  <a:pt x="40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84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84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https://d.book118.com/267100056112006053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2024-09-27T11:33:44.171</cp:lastPrinted>
  <dcterms:created xsi:type="dcterms:W3CDTF">2024-09-27T03:33:44Z</dcterms:created>
  <dcterms:modified xsi:type="dcterms:W3CDTF">2024-09-27T03:33:45Z</dcterms:modified>
</cp:coreProperties>
</file>