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BA72B66-5FDE-435E-AA1C-5CB295DD6E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17E2DB3-8AC4-45C5-ADF1-5E6C907F03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B9536DA-B58B-4CE7-8B41-660ED76AFF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153AB10-BD47-42AA-8D23-F956E03219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34DB20E-7812-4D14-8440-8B9DB99BBC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AF58D70-A6E7-4359-A967-A97CADAD9A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056ED3C-9BC5-4020-A246-6755F49C3C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B578864-8FF4-481E-A2E7-F58DA73F86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1786757-7BA6-4962-AE30-067F311A5F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072CACB-793E-47BF-89CC-4D81ADEC4E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41F3867-9A13-4691-B6B5-079E0627D2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67115051116006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151821" y="4535260"/>
            <a:ext cx="2070183" cy="410070"/>
          </a:xfrm>
          <a:prstGeom prst="roundRect">
            <a:avLst>
              <a:gd name="adj" fmla="val 16667"/>
            </a:avLst>
          </a:prstGeom>
          <a:solidFill>
            <a:srgbClr val="D27536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3898" y="4535260"/>
            <a:ext cx="2070183" cy="410070"/>
          </a:xfrm>
          <a:prstGeom prst="roundRect">
            <a:avLst>
              <a:gd name="adj" fmla="val 16667"/>
            </a:avLst>
          </a:prstGeom>
          <a:solidFill>
            <a:srgbClr val="D27536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37706" y="4043701"/>
            <a:ext cx="4392529" cy="320369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275">
                <a:solidFill>
                  <a:srgbClr val="4E1B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THE FIRST LESSON OF THE SCHOOL YEAR</a:t>
            </a:r>
            <a:endParaRPr lang="en-US" sz="1100"/>
          </a:p>
        </p:txBody>
      </p:sp>
      <p:sp>
        <p:nvSpPr>
          <p:cNvPr id="7" name="TextBox 7"/>
          <p:cNvSpPr txBox="1"/>
          <p:nvPr/>
        </p:nvSpPr>
        <p:spPr>
          <a:xfrm>
            <a:off x="560336" y="1254830"/>
            <a:ext cx="5970206" cy="2627671"/>
          </a:xfrm>
          <a:prstGeom prst="rect">
            <a:avLst/>
          </a:prstGeom>
        </p:spPr>
        <p:txBody>
          <a:bodyPr vert="horz" wrap="square" lIns="91440" tIns="45720" rIns="91440" bIns="45720" rtlCol="0" anchor="b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en-US" sz="4950" b="1">
                <a:solidFill>
                  <a:srgbClr val="4E1B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《糖尿病的口服药物》ppt课件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-51136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8925520" y="0"/>
            <a:ext cx="1897380" cy="15487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rgbClr val="4E1B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0344112" y="332203"/>
            <a:ext cx="1288278" cy="356454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ct val="0"/>
              </a:spcBef>
            </a:pPr>
            <a:r>
              <a:rPr lang="en-US" sz="1350" b="1">
                <a:solidFill>
                  <a:srgbClr val="FFFFFF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CONTENTS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59464" y="1748889"/>
            <a:ext cx="5004022" cy="46920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4E1B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糖尿病概述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4E1B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口服降糖药的分类与作用机制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4E1B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口服降糖药的适应症与使用方法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4E1B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口服降糖药的副作用与注意事项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4E1B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口服降糖药的联合用药与药物相互作用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10245685" y="379813"/>
            <a:ext cx="1154430" cy="15487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rgbClr val="4E1B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57962" y="1472498"/>
            <a:ext cx="4297680" cy="152242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6600" b="1">
                <a:solidFill>
                  <a:srgbClr val="D2753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1611" y="2876788"/>
            <a:ext cx="4770383" cy="2874949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500" b="1">
                <a:solidFill>
                  <a:srgbClr val="4E1B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糖尿病概述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糖尿病是一种常见的慢性疾病，由胰岛素分泌不足或作用缺陷引起的高血糖为特征。根据病因和临床表现，糖尿病可分为1型糖尿病、2型糖尿病、妊娠期糖尿病和其他特殊类型糖尿病。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糖尿病是一种以高血糖为特征的代谢性疾病，长期存在的高血糖可导致各种组织，特别是眼、肾、心脏、血管、神经的慢性损害、功能障碍。糖尿病主要分为四种类型，其中最常见的是2型糖尿病，占全球糖尿病病例的90%以上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糖尿病的定义与类型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糖尿病的病因复杂多样，包括遗传因素、环境因素和不良的生活方式等。典型症状为“三多一少”，即多饮、多尿、多食和体重下降。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糖尿病的病因主要包括遗传和环境因素。其中，2型糖尿病的主要原因是不良的生活方式和肥胖。典型的症状包括多饮、多尿、多食和体重下降。然而，有些患者可能没有明显症状，只在体检时发现血糖升高。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糖尿病的病因与症状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647422" y="1416260"/>
            <a:ext cx="10787368" cy="4757506"/>
          </a:xfrm>
          <a:custGeom>
            <a:rect l="l" t="t" r="r" b="b"/>
            <a:pathLst>
              <a:path w="8427632" h="3716802">
                <a:moveTo>
                  <a:pt x="0" y="0"/>
                </a:moveTo>
                <a:lnTo>
                  <a:pt x="7963031" y="0"/>
                </a:lnTo>
                <a:quadBezTo>
                  <a:pt x="8427632" y="0"/>
                  <a:pt x="8427632" y="464600"/>
                </a:quadBezTo>
                <a:lnTo>
                  <a:pt x="8427632" y="3716802"/>
                </a:lnTo>
                <a:lnTo>
                  <a:pt x="464600" y="3716802"/>
                </a:lnTo>
                <a:quadBezTo>
                  <a:pt x="0" y="3716802"/>
                  <a:pt x="0" y="3252201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 flipH="1">
            <a:off x="6069242" y="1732467"/>
            <a:ext cx="0" cy="4116499"/>
          </a:xfrm>
          <a:prstGeom prst="line">
            <a:avLst/>
          </a:prstGeom>
          <a:ln w="9525">
            <a:solidFill>
              <a:schemeClr val="accent2">
                <a:lumMod val="20000"/>
                <a:lumOff val="80000"/>
              </a:schemeClr>
            </a:solidFill>
            <a:prstDash val="solid"/>
            <a:headEnd type="oval"/>
            <a:tailEnd type="oval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1262336" y="2877196"/>
            <a:ext cx="4218426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糖尿病的诊断主要依据血糖水平，包括空腹血糖、餐后2小时血糖和糖化血红蛋白等指标。治疗方式包括饮食控制、运动疗法、药物治疗和自我监测等。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62336" y="1733458"/>
            <a:ext cx="4280121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708503" y="2877196"/>
            <a:ext cx="4218426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诊断糖尿病主要依据血糖水平，当空腹血糖≥7.0mmol/L或餐后2小时血糖≥11.1mmol/L时即可诊断为糖尿病。糖化血红蛋白也是评估长期血糖控制的常用指标。治疗方式包括饮食控制、运动疗法、药物治疗和自我监测等。口服药物是治疗糖尿病的重要手段之一，主要用于降低血糖、改善胰岛素抵抗和保护胰岛β细胞功能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671927" y="1733458"/>
            <a:ext cx="4312633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糖尿病的诊断与治疗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57962" y="1472498"/>
            <a:ext cx="4297680" cy="152242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6600" b="1">
                <a:solidFill>
                  <a:srgbClr val="D2753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1611" y="2876788"/>
            <a:ext cx="4770383" cy="2874949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500" b="1">
                <a:solidFill>
                  <a:srgbClr val="4E1B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口服降糖药的分类与作用机制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通过刺激胰岛素分泌来降低血糖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包括磺脲类和非磺脲类，主要作用机制是刺激胰岛β细胞释放胰岛素，从而增加体内胰岛素水平，降低血糖。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t="5566" b="556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胰岛素促泌剂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1" r="15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通过抑制肝葡萄糖输出、改善外周组织对胰岛素的敏感性、增加对葡萄糖的摄取和利用而降低血糖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双胍类药物如二甲双胍，主要作用机制是抑制肝葡萄糖输出，改善外周组织对胰岛素的敏感性，增加对葡萄糖的摄取和利用，从而降低血糖。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双胍类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31561" r="31561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通过激活过氧化物酶体增殖物激活受体γ起作用，增加靶组织对胰岛素作用的敏感性而降低血糖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噻唑烷二酮类药物如罗格列酮和吡格列酮，主要通过激活过氧化物酶体增殖物激活受体γ，增加靶组织对胰岛素作用的敏感性，从而降低血糖。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噻唑烷二酮类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46" r="3254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5093" r="15093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抑制醛糖还原酶活性，阻止糖在体内转化为脂肪，改善糖尿病的微血管病变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醛糖还原酶抑制剂如依帕司他，主要通过抑制醛糖还原酶活性，阻止葡萄糖在体内转化为脂肪，从而改善糖尿病的微血管病变。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醛糖还原酶抑制剂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磺酰脲类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总结词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刺激胰岛β细胞释放胰岛素，降低血糖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详细描述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磺酰脲类药物如格列本脲和格列齐特，主要通过刺激胰岛β细胞释放胰岛素来降低血糖。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57962" y="1472498"/>
            <a:ext cx="4297680" cy="152242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6600" b="1">
                <a:solidFill>
                  <a:srgbClr val="D2753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1611" y="2876788"/>
            <a:ext cx="4770383" cy="2874949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500" b="1">
                <a:solidFill>
                  <a:srgbClr val="4E1B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口服降糖药的适应症与使用方法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30718" y="2430558"/>
            <a:ext cx="3130564" cy="3130564"/>
          </a:xfrm>
          <a:prstGeom prst="ellipse">
            <a:avLst/>
          </a:prstGeom>
          <a:solidFill>
            <a:srgbClr val="FFFFFF">
              <a:alpha val="5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879259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1214515" y="2855191"/>
            <a:ext cx="2856056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1085072" y="2931894"/>
            <a:ext cx="3263018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主要用于轻、中度非胰岛素依赖型2型糖尿病的治疗，尤其是以饮食控制的病人。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9233" y="2064798"/>
            <a:ext cx="4714875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使用方法</a:t>
            </a:r>
          </a:p>
        </p:txBody>
      </p:sp>
      <p:cxnSp>
        <p:nvCxnSpPr>
          <p:cNvPr id="10" name="Connector 10"/>
          <p:cNvCxnSpPr/>
          <p:nvPr/>
        </p:nvCxnSpPr>
        <p:spPr>
          <a:xfrm>
            <a:off x="8117660" y="2855191"/>
            <a:ext cx="2856056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TextBox 11"/>
          <p:cNvSpPr txBox="1"/>
          <p:nvPr/>
        </p:nvSpPr>
        <p:spPr>
          <a:xfrm>
            <a:off x="7817683" y="2931894"/>
            <a:ext cx="3286125" cy="2819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应在饭前服用，通常从小剂量开始，逐渐增加剂量，根据血糖和尿糖情况调整剂量。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85072" y="2064798"/>
            <a:ext cx="4150786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适应症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胰岛素促泌剂的适应症与使用方法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https://d.book118.com/267115051116006043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1DF"/>
      </a:lt1>
      <a:dk2>
        <a:srgbClr val="000000"/>
      </a:dk2>
      <a:lt2>
        <a:srgbClr val="FFFFFF"/>
      </a:lt2>
      <a:accent1>
        <a:srgbClr val="4E1B04"/>
      </a:accent1>
      <a:accent2>
        <a:srgbClr val="DB6414"/>
      </a:accent2>
      <a:accent3>
        <a:srgbClr val="FF9719"/>
      </a:accent3>
      <a:accent4>
        <a:srgbClr val="EB9D43"/>
      </a:accent4>
      <a:accent5>
        <a:srgbClr val="FFB828"/>
      </a:accent5>
      <a:accent6>
        <a:srgbClr val="E69041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63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0">
      <vt:lpstr>Arial</vt:lpstr>
      <vt:lpstr>Calibri</vt:lpstr>
      <vt:lpstr>Microsoft Yahei</vt:lpstr>
      <vt:lpstr>SimSun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2024-09-17T12:16:04.325</cp:lastPrinted>
  <dcterms:created xsi:type="dcterms:W3CDTF">2024-09-17T04:16:04Z</dcterms:created>
  <dcterms:modified xsi:type="dcterms:W3CDTF">2024-09-17T04:16:06Z</dcterms:modified>
</cp:coreProperties>
</file>