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4"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0C04BCC-0DDD-4C58-B3A9-691075FA75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C01024-73E9-4376-A63C-B2322D3312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E1E52B0-E692-4F5A-BF25-602D914D35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F6BBC52-1847-4849-A90E-49263BEB4D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2117FDA-A671-4A55-8391-2B117879EC0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0559D86-651D-4290-BA85-FB5E7F13DC6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0916E6B-BE6A-4BEA-B950-5C913A8298D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221BF44-BFC7-4FA0-80C1-54101A34C8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42C5585-2645-41B9-B34C-7F6FD0C068C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918117-0ED6-479A-9A24-328B9C4619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69D4B9-0D6F-4893-9BAD-DCD4B77498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bg>
      <p:bgPr>
        <a:gradFill flip="none" rotWithShape="1">
          <a:gsLst>
            <a:gs pos="0">
              <a:schemeClr val="bg2">
                <a:lumMod val="90000"/>
                <a:lumOff val="10000"/>
                <a:alpha val="100000"/>
              </a:schemeClr>
            </a:gs>
            <a:gs pos="78000">
              <a:schemeClr val="bg1">
                <a:alpha val="100000"/>
              </a:schemeClr>
            </a:gs>
          </a:gsLst>
          <a:path path="circle">
            <a:fillToRect l="50000" t="50000" r="50000" b="50000"/>
          </a:path>
        </a:gradFill>
        <a:effectLst/>
      </p:bgPr>
    </p:bg>
    <p:spTree>
      <p:nvGrpSpPr>
        <p:cNvPr id="1" name=""/>
        <p:cNvGrpSpPr/>
        <p:nvPr/>
      </p:nvGrpSpPr>
      <p:grpSpPr>
        <a:xfrm>
          <a:off x="0" y="0"/>
          <a:ext cx="0" cy="0"/>
        </a:xfrm>
      </p:grpSpPr>
      <p:sp>
        <p:nvSpPr>
          <p:cNvPr id="2" name="椭圆 5"/>
          <p:cNvSpPr>
            <a:spLocks noChangeAspect="1"/>
          </p:cNvSpPr>
          <p:nvPr userDrawn="1"/>
        </p:nvSpPr>
        <p:spPr>
          <a:xfrm rot="10800000">
            <a:off x="3836115" y="729000"/>
            <a:ext cx="5400000" cy="5400000"/>
          </a:xfrm>
          <a:prstGeom prst="ellipse">
            <a:avLst/>
          </a:prstGeom>
          <a:gradFill flip="none" rotWithShape="1">
            <a:gsLst>
              <a:gs pos="0">
                <a:schemeClr val="accent6">
                  <a:alpha val="100000"/>
                </a:schemeClr>
              </a:gs>
              <a:gs pos="23000">
                <a:schemeClr val="accent6">
                  <a:lumMod val="50000"/>
                  <a:alpha val="0"/>
                </a:schemeClr>
              </a:gs>
              <a:gs pos="63000">
                <a:schemeClr val="bg1">
                  <a:alpha val="100000"/>
                </a:schemeClr>
              </a:gs>
              <a:gs pos="97000">
                <a:schemeClr val="accent6">
                  <a:alpha val="100000"/>
                </a:schemeClr>
              </a:gs>
            </a:gsLst>
            <a:path path="circle">
              <a:fillToRect l="100000" t="100000"/>
            </a:path>
            <a:tileRect r="-100000" b="-100000"/>
          </a:gradFill>
          <a:ln>
            <a:noFill/>
          </a:ln>
          <a:effectLst>
            <a:glow>
              <a:schemeClr val="accent1">
                <a:alpha val="40000"/>
              </a:schemeClr>
            </a:glow>
          </a:effectLst>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3" name="椭圆 3"/>
          <p:cNvSpPr>
            <a:spLocks noChangeAspect="1"/>
          </p:cNvSpPr>
          <p:nvPr userDrawn="1"/>
        </p:nvSpPr>
        <p:spPr>
          <a:xfrm>
            <a:off x="669939" y="729000"/>
            <a:ext cx="5400000" cy="5400000"/>
          </a:xfrm>
          <a:prstGeom prst="ellipse">
            <a:avLst/>
          </a:prstGeom>
          <a:gradFill flip="none" rotWithShape="1">
            <a:gsLst>
              <a:gs pos="0">
                <a:schemeClr val="accent1">
                  <a:lumMod val="50000"/>
                  <a:alpha val="100000"/>
                </a:schemeClr>
              </a:gs>
              <a:gs pos="23000">
                <a:schemeClr val="bg2">
                  <a:alpha val="100000"/>
                </a:schemeClr>
              </a:gs>
              <a:gs pos="63000">
                <a:schemeClr val="bg1">
                  <a:alpha val="100000"/>
                </a:schemeClr>
              </a:gs>
              <a:gs pos="81000">
                <a:schemeClr val="accent1">
                  <a:alpha val="100000"/>
                </a:schemeClr>
              </a:gs>
              <a:gs pos="100000">
                <a:schemeClr val="tx1">
                  <a:alpha val="100000"/>
                </a:schemeClr>
              </a:gs>
            </a:gsLst>
            <a:path path="circle">
              <a:fillToRect l="100000" t="100000"/>
            </a:path>
            <a:tileRect r="-100000" b="-100000"/>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标题 1"/>
          <p:cNvSpPr>
            <a:spLocks noGrp="1"/>
          </p:cNvSpPr>
          <p:nvPr userDrawn="1">
            <p:ph type="ctrTitle" idx="2147483647" hasCustomPrompt="1"/>
          </p:nvPr>
        </p:nvSpPr>
        <p:spPr>
          <a:xfrm>
            <a:off x="7043681" y="4341644"/>
            <a:ext cx="4608954" cy="1006429"/>
          </a:xfrm>
        </p:spPr>
        <p:txBody>
          <a:bodyPr wrap="none" anchor="t">
            <a:spAutoFit/>
          </a:bodyPr>
          <a:lstStyle>
            <a:lvl1pPr lvl="0" algn="r" defTabSz="914400">
              <a:lnSpc>
                <a:spcPct val="90000"/>
              </a:lnSpc>
              <a:spcBef>
                <a:spcPct val="0"/>
              </a:spcBef>
              <a:buNone/>
              <a:defRPr lang="zh-CN" sz="6600" b="0" i="0" spc="300">
                <a:solidFill>
                  <a:schemeClr val="tx1">
                    <a:alpha val="100000"/>
                  </a:schemeClr>
                </a:solidFill>
                <a:latin typeface="Microsoft YaHei Light"/>
                <a:ea typeface="Microsoft YaHei Light"/>
              </a:defRPr>
            </a:lvl1pPr>
          </a:lstStyle>
          <a:p>
            <a:r>
              <a:rPr lang="zh-CN"/>
              <a:t>主标题样式</a:t>
            </a:r>
            <a:endParaRPr sz="6600" b="0" i="0" spc="300">
              <a:solidFill>
                <a:schemeClr val="bg1">
                  <a:alpha val="100000"/>
                </a:schemeClr>
              </a:solidFill>
              <a:latin typeface="Microsoft YaHei Light"/>
              <a:ea typeface="Microsoft YaHei Light"/>
            </a:endParaRPr>
          </a:p>
        </p:txBody>
      </p:sp>
      <p:sp>
        <p:nvSpPr>
          <p:cNvPr id="5" name="副标题 2"/>
          <p:cNvSpPr>
            <a:spLocks noGrp="1"/>
          </p:cNvSpPr>
          <p:nvPr userDrawn="1">
            <p:ph type="subTitle" idx="1" hasCustomPrompt="1"/>
          </p:nvPr>
        </p:nvSpPr>
        <p:spPr>
          <a:xfrm>
            <a:off x="9044229" y="5591814"/>
            <a:ext cx="2608406" cy="341632"/>
          </a:xfrm>
        </p:spPr>
        <p:txBody>
          <a:bodyPr vert="horz" wrap="none" lIns="91440" tIns="45720" rIns="91440" bIns="45720" rtlCol="0">
            <a:spAutoFit/>
          </a:bodyPr>
          <a:lstStyle>
            <a:lvl1pPr marL="0" lvl="0" indent="0" algn="r" defTabSz="914400">
              <a:lnSpc>
                <a:spcPct val="90000"/>
              </a:lnSpc>
              <a:buFont typeface="Arial" pitchFamily="34" charset="0"/>
              <a:buNone/>
              <a:defRPr lang="zh-CN" sz="1800" b="0" i="0" spc="300">
                <a:solidFill>
                  <a:schemeClr val="bg1">
                    <a:lumMod val="50000"/>
                    <a:lumOff val="50000"/>
                    <a:alpha val="100000"/>
                  </a:schemeClr>
                </a:solidFill>
                <a:latin typeface="Microsoft YaHei Light"/>
                <a:ea typeface="Microsoft YaHei Light"/>
              </a:defRPr>
            </a:lvl1pPr>
          </a:lstStyle>
          <a:p>
            <a:r>
              <a:rPr lang="zh-CN"/>
              <a:t>点击编辑副标题样式</a:t>
            </a:r>
            <a:endParaRPr lang="zh-CN" sz="1800" b="0" i="0" spc="300">
              <a:solidFill>
                <a:schemeClr val="tx1">
                  <a:lumMod val="50000"/>
                  <a:lumOff val="50000"/>
                  <a:alpha val="100000"/>
                </a:schemeClr>
              </a:solidFill>
              <a:latin typeface="Microsoft YaHei Light"/>
              <a:ea typeface="Microsoft YaHei Light"/>
            </a:endParaRPr>
          </a:p>
        </p:txBody>
      </p:sp>
      <p:sp>
        <p:nvSpPr>
          <p:cNvPr id="6" name="文本占位符 17"/>
          <p:cNvSpPr>
            <a:spLocks noGrp="1"/>
          </p:cNvSpPr>
          <p:nvPr userDrawn="1">
            <p:ph type="body" sz="quarter" idx="10" hasCustomPrompt="1"/>
          </p:nvPr>
        </p:nvSpPr>
        <p:spPr>
          <a:xfrm>
            <a:off x="8454324" y="3587947"/>
            <a:ext cx="3198311" cy="701731"/>
          </a:xfrm>
        </p:spPr>
        <p:txBody>
          <a:bodyPr wrap="none" anchor="b">
            <a:spAutoFit/>
          </a:bodyPr>
          <a:lstStyle>
            <a:lvl1pPr marL="0" lvl="0" indent="0" algn="r" defTabSz="914400">
              <a:lnSpc>
                <a:spcPct val="90000"/>
              </a:lnSpc>
              <a:spcBef>
                <a:spcPts val="1000"/>
              </a:spcBef>
              <a:buFont typeface="Arial" pitchFamily="34" charset="0"/>
              <a:buNone/>
              <a:defRPr lang="zh-CN" sz="4400" b="0" i="0" spc="300">
                <a:solidFill>
                  <a:schemeClr val="tx1">
                    <a:alpha val="100000"/>
                  </a:schemeClr>
                </a:solidFill>
                <a:latin typeface="Microsoft YaHei Light"/>
                <a:ea typeface="Microsoft YaHei Light"/>
              </a:defRPr>
            </a:lvl1pPr>
          </a:lstStyle>
          <a:p>
            <a:r>
              <a:rPr lang="zh-CN"/>
              <a:t>主标题样式</a:t>
            </a:r>
            <a:endParaRPr sz="4400" b="0" i="0" spc="300">
              <a:solidFill>
                <a:schemeClr val="bg1">
                  <a:alpha val="100000"/>
                </a:schemeClr>
              </a:solidFill>
              <a:latin typeface="Microsoft YaHei Light"/>
              <a:ea typeface="Microsoft YaHei Light"/>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bg>
      <p:bgPr>
        <a:gradFill rotWithShape="1">
          <a:gsLst>
            <a:gs pos="0">
              <a:schemeClr val="bg2">
                <a:lumMod val="90000"/>
                <a:lumOff val="10000"/>
                <a:alpha val="100000"/>
              </a:schemeClr>
            </a:gs>
            <a:gs pos="33000">
              <a:schemeClr val="bg1">
                <a:alpha val="100000"/>
              </a:schemeClr>
            </a:gs>
          </a:gsLst>
          <a:lin ang="16200000" scaled="1"/>
        </a:gradFill>
        <a:effectLst/>
      </p:bgPr>
    </p:bg>
    <p:spTree>
      <p:nvGrpSpPr>
        <p:cNvPr id="7" name=""/>
        <p:cNvGrpSpPr/>
        <p:nvPr/>
      </p:nvGrpSpPr>
      <p:grpSpPr>
        <a:xfrm>
          <a:off x="0" y="0"/>
          <a:ext cx="0" cy="0"/>
        </a:xfrm>
      </p:grpSpPr>
      <p:sp>
        <p:nvSpPr>
          <p:cNvPr id="8" name="任意形状 7"/>
          <p:cNvSpPr>
            <a:spLocks noChangeAspect="1"/>
          </p:cNvSpPr>
          <p:nvPr userDrawn="1"/>
        </p:nvSpPr>
        <p:spPr>
          <a:xfrm>
            <a:off x="701502" y="0"/>
            <a:ext cx="9909322" cy="6858000"/>
          </a:xfrm>
          <a:custGeom>
            <a:gdLst>
              <a:gd name="connsiteX0" fmla="*/ 2565736 w 9909322"/>
              <a:gd name="connsiteY0" fmla="*/ 0 h 6858000"/>
              <a:gd name="connsiteX1" fmla="*/ 7343586 w 9909322"/>
              <a:gd name="connsiteY1" fmla="*/ 0 h 6858000"/>
              <a:gd name="connsiteX2" fmla="*/ 7523833 w 9909322"/>
              <a:gd name="connsiteY2" fmla="*/ 103640 h 6858000"/>
              <a:gd name="connsiteX3" fmla="*/ 9909322 w 9909322"/>
              <a:gd name="connsiteY3" fmla="*/ 4340998 h 6858000"/>
              <a:gd name="connsiteX4" fmla="*/ 9311321 w 9909322"/>
              <a:gd name="connsiteY4" fmla="*/ 6702684 h 6858000"/>
              <a:gd name="connsiteX5" fmla="*/ 9222016 w 9909322"/>
              <a:gd name="connsiteY5" fmla="*/ 6858000 h 6858000"/>
              <a:gd name="connsiteX6" fmla="*/ 687306 w 9909322"/>
              <a:gd name="connsiteY6" fmla="*/ 6858000 h 6858000"/>
              <a:gd name="connsiteX7" fmla="*/ 598001 w 9909322"/>
              <a:gd name="connsiteY7" fmla="*/ 6702684 h 6858000"/>
              <a:gd name="connsiteX8" fmla="*/ 0 w 9909322"/>
              <a:gd name="connsiteY8" fmla="*/ 4340998 h 6858000"/>
              <a:gd name="connsiteX9" fmla="*/ 2385489 w 9909322"/>
              <a:gd name="connsiteY9" fmla="*/ 103640 h 6858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09322" h="6858000">
                <a:moveTo>
                  <a:pt x="2565736" y="0"/>
                </a:moveTo>
                <a:lnTo>
                  <a:pt x="7343586" y="0"/>
                </a:lnTo>
                <a:lnTo>
                  <a:pt x="7523833" y="103640"/>
                </a:lnTo>
                <a:cubicBezTo>
                  <a:pt x="8953990" y="972624"/>
                  <a:pt x="9909322" y="2545246"/>
                  <a:pt x="9909322" y="4340998"/>
                </a:cubicBezTo>
                <a:cubicBezTo>
                  <a:pt x="9909322" y="5196118"/>
                  <a:pt x="9692693" y="6000642"/>
                  <a:pt x="9311321" y="6702684"/>
                </a:cubicBezTo>
                <a:lnTo>
                  <a:pt x="9222016" y="6858000"/>
                </a:lnTo>
                <a:lnTo>
                  <a:pt x="687306" y="6858000"/>
                </a:lnTo>
                <a:lnTo>
                  <a:pt x="598001" y="6702684"/>
                </a:lnTo>
                <a:cubicBezTo>
                  <a:pt x="216629" y="6000642"/>
                  <a:pt x="0" y="5196118"/>
                  <a:pt x="0" y="4340998"/>
                </a:cubicBezTo>
                <a:cubicBezTo>
                  <a:pt x="0" y="2545246"/>
                  <a:pt x="955332" y="972624"/>
                  <a:pt x="2385489" y="103640"/>
                </a:cubicBezTo>
                <a:close/>
              </a:path>
            </a:pathLst>
          </a:custGeom>
          <a:gradFill flip="none" rotWithShape="1">
            <a:gsLst>
              <a:gs pos="0">
                <a:schemeClr val="accent1">
                  <a:lumMod val="50000"/>
                  <a:alpha val="100000"/>
                </a:schemeClr>
              </a:gs>
              <a:gs pos="23000">
                <a:schemeClr val="bg2">
                  <a:alpha val="100000"/>
                </a:schemeClr>
              </a:gs>
              <a:gs pos="63000">
                <a:schemeClr val="bg1">
                  <a:alpha val="100000"/>
                </a:schemeClr>
              </a:gs>
              <a:gs pos="81000">
                <a:schemeClr val="accent1">
                  <a:alpha val="100000"/>
                </a:schemeClr>
              </a:gs>
              <a:gs pos="100000">
                <a:schemeClr val="tx1">
                  <a:alpha val="100000"/>
                </a:schemeClr>
              </a:gs>
            </a:gsLst>
            <a:path path="circle">
              <a:fillToRect l="100000" t="100000"/>
            </a:path>
            <a:tileRect r="-100000" b="-100000"/>
          </a:gra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rotWithShape="1">
          <a:gsLst>
            <a:gs pos="0">
              <a:schemeClr val="bg2">
                <a:lumMod val="90000"/>
                <a:lumOff val="10000"/>
                <a:alpha val="100000"/>
              </a:schemeClr>
            </a:gs>
            <a:gs pos="33000">
              <a:schemeClr val="bg1">
                <a:alpha val="100000"/>
              </a:schemeClr>
            </a:gs>
          </a:gsLst>
          <a:lin ang="16200000" scaled="1"/>
        </a:gradFill>
        <a:effectLst/>
      </p:bgPr>
    </p:bg>
    <p:spTree>
      <p:nvGrpSpPr>
        <p:cNvPr id="12" name=""/>
        <p:cNvGrpSpPr/>
        <p:nvPr/>
      </p:nvGrpSpPr>
      <p:grpSpPr>
        <a:xfrm>
          <a:off x="0" y="0"/>
          <a:ext cx="0" cy="0"/>
        </a:xfrm>
      </p:grpSpPr>
      <p:sp>
        <p:nvSpPr>
          <p:cNvPr id="13"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4"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5"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6" name="图片 21"/>
          <p:cNvPicPr>
            <a:picLocks noChangeAspect="1"/>
          </p:cNvPicPr>
          <p:nvPr userDrawn="1"/>
        </p:nvPicPr>
        <p:blipFill>
          <a:blip r:embed="rId1">
            <a:alphaModFix amt="50000"/>
          </a:blip>
          <a:stretch>
            <a:fillRect/>
          </a:stretch>
        </p:blipFill>
        <p:spPr>
          <a:xfrm>
            <a:off x="0" y="-1"/>
            <a:ext cx="12192000" cy="6858000"/>
          </a:xfrm>
          <a:prstGeom prst="rect">
            <a:avLst/>
          </a:prstGeom>
        </p:spPr>
      </p:pic>
    </p:spTree>
  </p:cSld>
  <p:clrMapOvr>
    <a:overrideClrMapping bg1="lt1" tx1="dk1" bg2="lt2" tx2="dk2" accent1="accent1" accent2="accent2" accent3="accent3" accent4="accent4" accent5="accent5" accent6="accent6" hlink="hlink" folHlink="folHlink"/>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bg>
      <p:bgPr>
        <a:gradFill flip="none" rotWithShape="1">
          <a:gsLst>
            <a:gs pos="0">
              <a:schemeClr val="bg2">
                <a:lumMod val="90000"/>
                <a:lumOff val="10000"/>
                <a:alpha val="100000"/>
              </a:schemeClr>
            </a:gs>
            <a:gs pos="78000">
              <a:schemeClr val="bg1">
                <a:alpha val="100000"/>
              </a:schemeClr>
            </a:gs>
          </a:gsLst>
          <a:path path="circle">
            <a:fillToRect l="50000" t="50000" r="50000" b="50000"/>
          </a:path>
        </a:gradFill>
        <a:effectLst/>
      </p:bgPr>
    </p:bg>
    <p:spTree>
      <p:nvGrpSpPr>
        <p:cNvPr id="17" name=""/>
        <p:cNvGrpSpPr/>
        <p:nvPr/>
      </p:nvGrpSpPr>
      <p:grpSpPr>
        <a:xfrm>
          <a:off x="0" y="0"/>
          <a:ext cx="0" cy="0"/>
        </a:xfrm>
      </p:grpSpPr>
      <p:sp>
        <p:nvSpPr>
          <p:cNvPr id="18" name="椭圆 1"/>
          <p:cNvSpPr>
            <a:spLocks noChangeAspect="1"/>
          </p:cNvSpPr>
          <p:nvPr userDrawn="1"/>
        </p:nvSpPr>
        <p:spPr>
          <a:xfrm rot="10800000">
            <a:off x="3836115" y="729000"/>
            <a:ext cx="5400000" cy="5400000"/>
          </a:xfrm>
          <a:prstGeom prst="ellipse">
            <a:avLst/>
          </a:prstGeom>
          <a:gradFill flip="none" rotWithShape="1">
            <a:gsLst>
              <a:gs pos="0">
                <a:schemeClr val="accent6">
                  <a:alpha val="100000"/>
                </a:schemeClr>
              </a:gs>
              <a:gs pos="23000">
                <a:schemeClr val="accent6">
                  <a:lumMod val="50000"/>
                  <a:alpha val="0"/>
                </a:schemeClr>
              </a:gs>
              <a:gs pos="63000">
                <a:schemeClr val="bg1">
                  <a:alpha val="100000"/>
                </a:schemeClr>
              </a:gs>
              <a:gs pos="97000">
                <a:schemeClr val="accent6">
                  <a:alpha val="100000"/>
                </a:schemeClr>
              </a:gs>
            </a:gsLst>
            <a:path path="circle">
              <a:fillToRect l="100000" t="100000"/>
            </a:path>
            <a:tileRect r="-100000" b="-100000"/>
          </a:gradFill>
          <a:ln>
            <a:noFill/>
          </a:ln>
          <a:effectLst>
            <a:glow>
              <a:schemeClr val="accent1">
                <a:alpha val="40000"/>
              </a:schemeClr>
            </a:glow>
          </a:effectLst>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19" name="椭圆 2"/>
          <p:cNvSpPr>
            <a:spLocks noChangeAspect="1"/>
          </p:cNvSpPr>
          <p:nvPr userDrawn="1"/>
        </p:nvSpPr>
        <p:spPr>
          <a:xfrm>
            <a:off x="669939" y="729000"/>
            <a:ext cx="5400000" cy="5400000"/>
          </a:xfrm>
          <a:prstGeom prst="ellipse">
            <a:avLst/>
          </a:prstGeom>
          <a:gradFill flip="none" rotWithShape="1">
            <a:gsLst>
              <a:gs pos="0">
                <a:schemeClr val="accent1">
                  <a:lumMod val="50000"/>
                  <a:alpha val="100000"/>
                </a:schemeClr>
              </a:gs>
              <a:gs pos="23000">
                <a:schemeClr val="bg2">
                  <a:alpha val="100000"/>
                </a:schemeClr>
              </a:gs>
              <a:gs pos="63000">
                <a:schemeClr val="bg1">
                  <a:alpha val="100000"/>
                </a:schemeClr>
              </a:gs>
              <a:gs pos="81000">
                <a:schemeClr val="accent1">
                  <a:alpha val="100000"/>
                </a:schemeClr>
              </a:gs>
              <a:gs pos="100000">
                <a:schemeClr val="tx1">
                  <a:alpha val="100000"/>
                </a:schemeClr>
              </a:gs>
            </a:gsLst>
            <a:path path="circle">
              <a:fillToRect l="100000" t="100000"/>
            </a:path>
            <a:tileRect r="-100000" b="-100000"/>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overrideClrMapping bg1="lt1" tx1="dk1" bg2="lt2" tx2="dk2" accent1="accent1" accent2="accent2" accent3="accent3" accent4="accent4" accent5="accent5" accent6="accent6" hlink="hlink" folHlink="folHlink"/>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7.emf" /><Relationship Id="rId3"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9.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0.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67120012003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西方政治制度概述\n## 1.古希腊政治制度及其影响\n### 1.1古希腊城邦制度的特点及其实例\n### 1.2古希腊民主制度的发展历程及影响\n### 1.3古希腊政治制度对现代西方政治的影响\n## 2.古罗马政治制度及其影响\n### 2.1古罗马政治制度的演变及其实例\n### 2.2古罗马法律制度的特点及影响\n### 2.3古罗马政治制度对现代西方政治的影响\n## 3.西方中世纪政治制度\n### 3.1中世纪欧洲的政治制度及其实例\n### 3.2中世纪政治制度的特点及影响\n### 3.3中世纪政治制度对现代西方政治的影响\n## 4.西方近现代政治制度的发展\n### 4.1近现代西方政治制度的变革及其实例\n### 4.2近现代西方政治制度的特点及影响\n### 4.3近现代西方政治制度对现代西方政治的影响\n## 5.西方主要国家的政治制度比较\n### 5.1美国政治制度的特点及其实例\n### 5.2英国政治制度的特点及其实例\n### 5.3法国政治制度的特点及其实例\n## 6.西方政治制度的发展趋势及挑战\n### 6.1西方政治制度的发展趋势及其实例\n### 6.2西方政治制度面临的挑战及原因\n### 6.3西方政治制度的未来展望\n&quot;,&quot;templateId&quot;:&quot;wcihqg1n4jgz7pwewmrddotw8w&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397309" y="4341644"/>
            <a:ext cx="11264900" cy="996950"/>
          </a:xfrm>
        </p:spPr>
        <p:txBody>
          <a:bodyPr vert="horz" wrap="square" lIns="91440" tIns="45720" rIns="91440" bIns="45720" anchor="b">
            <a:spAutoFit/>
          </a:bodyPr>
          <a:lstStyle/>
          <a:p>
            <a:pPr>
              <a:buNone/>
            </a:pPr>
            <a:r>
              <a:rPr lang="zh-CN"/>
              <a:t>西方政治制度概述</a:t>
            </a:r>
            <a:endParaRPr/>
          </a:p>
        </p:txBody>
      </p:sp>
      <p:sp>
        <p:nvSpPr>
          <p:cNvPr id="3" name="副标题 2"/>
          <p:cNvSpPr>
            <a:spLocks noGrp="1"/>
          </p:cNvSpPr>
          <p:nvPr>
            <p:ph type="subTitle" idx="1"/>
          </p:nvPr>
        </p:nvSpPr>
        <p:spPr>
          <a:xfrm>
            <a:off x="6877435" y="5591814"/>
            <a:ext cx="4775200" cy="336550"/>
          </a:xfrm>
        </p:spPr>
        <p:txBody>
          <a:bodyPr>
            <a:spAutoFit/>
          </a:bodyPr>
          <a:lstStyle/>
          <a:p>
            <a:pPr marL="0" indent="0">
              <a:buNone/>
            </a:pPr>
            <a:r>
              <a:rPr lang="en-US"/>
              <a:t> </a:t>
            </a:r>
            <a:endParaRPr lang="zh-CN"/>
          </a:p>
        </p:txBody>
      </p:sp>
      <p:cxnSp>
        <p:nvCxnSpPr>
          <p:cNvPr id="4" name="直线连接符 4"/>
          <p:cNvCxnSpPr/>
          <p:nvPr/>
        </p:nvCxnSpPr>
        <p:spPr>
          <a:xfrm>
            <a:off x="10950590" y="752149"/>
            <a:ext cx="540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占位符 20"/>
          <p:cNvSpPr txBox="1"/>
          <p:nvPr/>
        </p:nvSpPr>
        <p:spPr>
          <a:xfrm>
            <a:off x="397309" y="515266"/>
            <a:ext cx="1101071" cy="337913"/>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pc="0">
                <a:solidFill>
                  <a:schemeClr val="accent1"/>
                </a:solidFill>
                <a:effectLst/>
                <a:latin typeface="Microsoft YaHei Light" panose="020b0503020204020204" pitchFamily="34" charset="-122"/>
                <a:ea typeface="Microsoft YaHei Light" panose="020b0503020204020204" pitchFamily="34" charset="-122"/>
              </a:rPr>
              <a:t> </a:t>
            </a:r>
            <a:endParaRPr kumimoji="1" lang="en-US" altLang="zh-CN" spc="0">
              <a:solidFill>
                <a:schemeClr val="accent1"/>
              </a:solidFill>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descr="{&quot;isTemplate&quot;:true,&quot;type&quot;:2}"/>
        <p:cNvGrpSpPr/>
        <p:nvPr/>
      </p:nvGrpSpPr>
      <p:grpSpPr>
        <a:xfrm>
          <a:off x="0" y="0"/>
          <a:ext cx="0" cy="0"/>
        </a:xfrm>
      </p:grpSpPr>
      <p:sp>
        <p:nvSpPr>
          <p:cNvPr id="130" name="标题 1" descr="{&quot;isTemplate&quot;:true,&quot;type&quot;:&quot;title&quot;,&quot;canOmit&quot;:false,&quot;range&quot;:0}"/>
          <p:cNvSpPr txBox="1"/>
          <p:nvPr/>
        </p:nvSpPr>
        <p:spPr>
          <a:xfrm>
            <a:off x="692852" y="3423749"/>
            <a:ext cx="10883900" cy="698500"/>
          </a:xfrm>
          <a:prstGeom prst="rect">
            <a:avLst/>
          </a:prstGeom>
        </p:spPr>
        <p:txBody>
          <a:bodyPr vert="horz" wrap="square" lIns="91440" tIns="45720" rIns="91440" bIns="45720" rtlCol="0" anchor="b">
            <a:spAutoFit/>
          </a:bodyPr>
          <a:lstStyle>
            <a:defPPr>
              <a:defRPr lang="zh-CN"/>
            </a:defPPr>
            <a:lvl1pPr marL="0" algn="r" defTabSz="914400" rtl="0" eaLnBrk="1" latinLnBrk="0" hangingPunct="1">
              <a:lnSpc>
                <a:spcPct val="90000"/>
              </a:lnSpc>
              <a:spcBef>
                <a:spcPct val="0"/>
              </a:spcBef>
              <a:buNone/>
              <a:defRPr sz="6600" b="0" i="0" kern="1200" spc="300">
                <a:solidFill>
                  <a:schemeClr val="bg1"/>
                </a:solidFill>
                <a:latin typeface="Microsoft YaHei Light" panose="020b0503020204020204" pitchFamily="34" charset="-122"/>
                <a:ea typeface="Microsoft YaHei Light"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4400">
                <a:solidFill>
                  <a:schemeClr val="tx1">
                    <a:alpha val="100000"/>
                  </a:schemeClr>
                </a:solidFill>
              </a:rPr>
              <a:t>古希腊政治制度及其影响</a:t>
            </a:r>
            <a:endParaRPr/>
          </a:p>
        </p:txBody>
      </p:sp>
      <p:sp>
        <p:nvSpPr>
          <p:cNvPr id="131" name="文本占位符 3"/>
          <p:cNvSpPr txBox="1"/>
          <p:nvPr/>
        </p:nvSpPr>
        <p:spPr>
          <a:xfrm>
            <a:off x="5546726" y="2298681"/>
            <a:ext cx="1098550" cy="996950"/>
          </a:xfrm>
          <a:prstGeom prst="rect">
            <a:avLst/>
          </a:prstGeom>
        </p:spPr>
        <p:txBody>
          <a:bodyPr vert="horz" wrap="none" lIns="91440" tIns="45720" rIns="91440" bIns="45720" rtlCol="0" anchor="b">
            <a:spAutoFit/>
          </a:bodyPr>
          <a:lstStyle>
            <a:defPPr>
              <a:defRPr lang="zh-CN"/>
            </a:defPPr>
            <a:lvl1pPr marL="0" indent="0" algn="r" defTabSz="914400" rtl="0" eaLnBrk="1" latinLnBrk="0" hangingPunct="1">
              <a:lnSpc>
                <a:spcPct val="90000"/>
              </a:lnSpc>
              <a:spcBef>
                <a:spcPts val="1000"/>
              </a:spcBef>
              <a:buFont typeface="Arial" pitchFamily="34" charset="0"/>
              <a:buNone/>
              <a:defRPr sz="4400" b="0" i="0" kern="1200" spc="300">
                <a:solidFill>
                  <a:schemeClr val="bg1"/>
                </a:solidFill>
                <a:latin typeface="Microsoft YaHei Light" panose="020b0503020204020204" pitchFamily="34" charset="-122"/>
                <a:ea typeface="Microsoft YaHei Light"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r>
              <a:rPr lang="en-US" sz="6600">
                <a:solidFill>
                  <a:schemeClr val="tx1">
                    <a:alpha val="100000"/>
                  </a:schemeClr>
                </a:solidFill>
              </a:rPr>
              <a:t>01</a:t>
            </a:r>
            <a:endParaRPr lang="zh-CN" sz="66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5" name="" descr="{&quot;isTemplate&quot;:true,&quot;type&quot;:3}"/>
        <p:cNvGrpSpPr/>
        <p:nvPr/>
      </p:nvGrpSpPr>
      <p:grpSpPr>
        <a:xfrm>
          <a:off x="0" y="0"/>
          <a:ext cx="0" cy="0"/>
        </a:xfrm>
      </p:grpSpPr>
      <p:grpSp>
        <p:nvGrpSpPr>
          <p:cNvPr id="216" name="Group 743" descr="{&quot;isTemplate&quot;:true,&quot;type&quot;:&quot;list&quot;,&quot;alignment&quot;:&quot;left&quot;,&quot;alignmentVertical&quot;:&quot;top&quot;,&quot;canOmit&quot;:false,&quot;scalable&quot;:false,&quot;minItemsCount&quot;:-1}"/>
          <p:cNvGrpSpPr/>
          <p:nvPr/>
        </p:nvGrpSpPr>
        <p:grpSpPr>
          <a:xfrm>
            <a:off x="5982796" y="1521950"/>
            <a:ext cx="5783287" cy="4824775"/>
            <a:chOff x="5982796" y="1521950"/>
            <a:chExt cx="5783287" cy="4824775"/>
          </a:xfrm>
        </p:grpSpPr>
        <p:grpSp>
          <p:nvGrpSpPr>
            <p:cNvPr id="217" name="Group 9"/>
            <p:cNvGrpSpPr/>
            <p:nvPr/>
          </p:nvGrpSpPr>
          <p:grpSpPr>
            <a:xfrm>
              <a:off x="5982796" y="1521950"/>
              <a:ext cx="5687135" cy="1523479"/>
              <a:chOff x="5982796" y="1521950"/>
              <a:chExt cx="5687135" cy="1523479"/>
            </a:xfrm>
          </p:grpSpPr>
          <p:sp>
            <p:nvSpPr>
              <p:cNvPr id="218" name="TextBox 10" descr="{&quot;isTemplate&quot;:true,&quot;type&quot;:&quot;title&quot;,&quot;canOmit&quot;:false,&quot;range&quot;:0}"/>
              <p:cNvSpPr txBox="1"/>
              <p:nvPr/>
            </p:nvSpPr>
            <p:spPr>
              <a:xfrm>
                <a:off x="5982796" y="1521950"/>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城邦制度是古希腊的基本政治组织形式</a:t>
                </a:r>
                <a:endParaRPr/>
              </a:p>
            </p:txBody>
          </p:sp>
          <p:sp>
            <p:nvSpPr>
              <p:cNvPr id="219" name="TextBox 11" descr="{&quot;isTemplate&quot;:true,&quot;type&quot;:&quot;content&quot;,&quot;canOmit&quot;:false,&quot;range&quot;:0}"/>
              <p:cNvSpPr txBox="1"/>
              <p:nvPr/>
            </p:nvSpPr>
            <p:spPr>
              <a:xfrm>
                <a:off x="5982796" y="1992485"/>
                <a:ext cx="5687135"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以城市为中心，周围是农村和依附者</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具有独立的主权，实行自治</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城邦制度有多种类型，如君主制、贵族制、民主制等</a:t>
                </a:r>
                <a:endParaRPr/>
              </a:p>
            </p:txBody>
          </p:sp>
        </p:grpSp>
        <p:grpSp>
          <p:nvGrpSpPr>
            <p:cNvPr id="220" name="Group 2"/>
            <p:cNvGrpSpPr/>
            <p:nvPr/>
          </p:nvGrpSpPr>
          <p:grpSpPr>
            <a:xfrm>
              <a:off x="5982796" y="3170591"/>
              <a:ext cx="5783287" cy="1523479"/>
              <a:chOff x="5982796" y="3170591"/>
              <a:chExt cx="5783287" cy="1523479"/>
            </a:xfrm>
          </p:grpSpPr>
          <p:sp>
            <p:nvSpPr>
              <p:cNvPr id="221" name="TextBox 3" descr="{&quot;isTemplate&quot;:true,&quot;type&quot;:&quot;title&quot;,&quot;canOmit&quot;:false,&quot;range&quot;:0}"/>
              <p:cNvSpPr txBox="1"/>
              <p:nvPr/>
            </p:nvSpPr>
            <p:spPr>
              <a:xfrm>
                <a:off x="5982796" y="3170591"/>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古希腊著名的城邦</a:t>
                </a:r>
                <a:endParaRPr/>
              </a:p>
            </p:txBody>
          </p:sp>
          <p:sp>
            <p:nvSpPr>
              <p:cNvPr id="222" name="TextBox 4" descr="{&quot;isTemplate&quot;:true,&quot;type&quot;:&quot;content&quot;,&quot;canOmit&quot;:false,&quot;range&quot;:0}"/>
              <p:cNvSpPr txBox="1"/>
              <p:nvPr/>
            </p:nvSpPr>
            <p:spPr>
              <a:xfrm>
                <a:off x="5982796" y="3641126"/>
                <a:ext cx="5783287"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雅典：实行民主制度，对西方民主制度产生重要影响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斯巴达：实行军事贵族制，重视军事力量</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科林斯：实行寡头制，重视商业贸易</a:t>
                </a:r>
                <a:endParaRPr/>
              </a:p>
            </p:txBody>
          </p:sp>
        </p:grpSp>
        <p:grpSp>
          <p:nvGrpSpPr>
            <p:cNvPr id="223" name="Group 5"/>
            <p:cNvGrpSpPr/>
            <p:nvPr/>
          </p:nvGrpSpPr>
          <p:grpSpPr>
            <a:xfrm>
              <a:off x="5982796" y="4823246"/>
              <a:ext cx="5783287" cy="1523479"/>
              <a:chOff x="5982796" y="4823246"/>
              <a:chExt cx="5783287" cy="1523479"/>
            </a:xfrm>
          </p:grpSpPr>
          <p:sp>
            <p:nvSpPr>
              <p:cNvPr id="224" name="TextBox 6" descr="{&quot;isTemplate&quot;:true,&quot;type&quot;:&quot;title&quot;,&quot;canOmit&quot;:false,&quot;range&quot;:0}"/>
              <p:cNvSpPr txBox="1"/>
              <p:nvPr/>
            </p:nvSpPr>
            <p:spPr>
              <a:xfrm>
                <a:off x="5982796" y="4823246"/>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城邦制度对古希腊文化的影响</a:t>
                </a:r>
                <a:endParaRPr/>
              </a:p>
            </p:txBody>
          </p:sp>
          <p:sp>
            <p:nvSpPr>
              <p:cNvPr id="225" name="TextBox 7" descr="{&quot;isTemplate&quot;:true,&quot;type&quot;:&quot;content&quot;,&quot;canOmit&quot;:false,&quot;range&quot;:0}"/>
              <p:cNvSpPr txBox="1"/>
              <p:nvPr/>
            </p:nvSpPr>
            <p:spPr>
              <a:xfrm>
                <a:off x="5982796" y="5293781"/>
                <a:ext cx="5783287"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促进了古希腊文化的繁荣和发展</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为古希腊哲学、文学、艺术等领域的发展提供了良好的社会环境</a:t>
                </a:r>
                <a:endParaRPr/>
              </a:p>
            </p:txBody>
          </p:sp>
        </p:grpSp>
      </p:grpSp>
      <p:pic>
        <p:nvPicPr>
          <p:cNvPr id="226" name="Picture 18" descr="{&quot;isTemplate&quot;:true,&quot;type&quot;:&quot;image&quot;,&quot;canOmit&quot;:false,&quot;range&quot;:0}"/>
          <p:cNvPicPr>
            <a:picLocks noChangeAspect="1"/>
          </p:cNvPicPr>
          <p:nvPr/>
        </p:nvPicPr>
        <p:blipFill>
          <a:blip r:embed="rId2"/>
          <a:srcRect l="21478" r="21478"/>
          <a:stretch>
            <a:fillRect/>
          </a:stretch>
        </p:blipFill>
        <p:spPr>
          <a:xfrm>
            <a:off x="641457" y="1883900"/>
            <a:ext cx="3722789" cy="3671084"/>
          </a:xfrm>
          <a:prstGeom prst="rect">
            <a:avLst/>
          </a:prstGeom>
        </p:spPr>
      </p:pic>
      <p:sp>
        <p:nvSpPr>
          <p:cNvPr id="227" name="Tencent" descr="{&quot;isTemplate&quot;:true,&quot;type&quot;:&quot;title&quot;,&quot;canOmit&quot;:false,&quot;range&quot;:0}"/>
          <p:cNvSpPr txBox="1"/>
          <p:nvPr/>
        </p:nvSpPr>
        <p:spPr>
          <a:xfrm>
            <a:off x="660396" y="418039"/>
            <a:ext cx="1100953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古希腊城邦制度的特点及其实例</a:t>
            </a:r>
            <a:endParaRPr lang="en-US" altLang="zh-CN" sz="2800" b="1">
              <a:latin typeface="+mj-ea"/>
              <a:ea typeface="+mj-ea"/>
            </a:endParaRPr>
          </a:p>
        </p:txBody>
      </p:sp>
      <p:sp>
        <p:nvSpPr>
          <p:cNvPr id="228" name="椭圆 7"/>
          <p:cNvSpPr>
            <a:spLocks noChangeAspect="1"/>
          </p:cNvSpPr>
          <p:nvPr/>
        </p:nvSpPr>
        <p:spPr>
          <a:xfrm>
            <a:off x="4804244" y="1524563"/>
            <a:ext cx="864000" cy="864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2800">
                <a:latin typeface="+mj-ea"/>
                <a:ea typeface="+mj-ea"/>
              </a:rPr>
              <a:t>💡</a:t>
            </a:r>
            <a:endParaRPr/>
          </a:p>
        </p:txBody>
      </p:sp>
      <p:sp>
        <p:nvSpPr>
          <p:cNvPr id="229" name="椭圆 8"/>
          <p:cNvSpPr>
            <a:spLocks noChangeAspect="1"/>
          </p:cNvSpPr>
          <p:nvPr/>
        </p:nvSpPr>
        <p:spPr>
          <a:xfrm>
            <a:off x="4804244" y="3170591"/>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2800">
                <a:latin typeface="+mj-ea"/>
                <a:ea typeface="+mj-ea"/>
              </a:rPr>
              <a:t>📖</a:t>
            </a:r>
            <a:endParaRPr/>
          </a:p>
        </p:txBody>
      </p:sp>
      <p:sp>
        <p:nvSpPr>
          <p:cNvPr id="230" name="椭圆 9"/>
          <p:cNvSpPr>
            <a:spLocks noChangeAspect="1"/>
          </p:cNvSpPr>
          <p:nvPr/>
        </p:nvSpPr>
        <p:spPr>
          <a:xfrm>
            <a:off x="4804244" y="4822844"/>
            <a:ext cx="864000" cy="864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2800">
                <a:latin typeface="+mj-ea"/>
                <a:ea typeface="+mj-ea"/>
              </a:rPr>
              <a:t>⌛️</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1" name="" descr="{&quot;isTemplate&quot;:true,&quot;type&quot;:3}"/>
        <p:cNvGrpSpPr/>
        <p:nvPr/>
      </p:nvGrpSpPr>
      <p:grpSpPr>
        <a:xfrm>
          <a:off x="0" y="0"/>
          <a:ext cx="0" cy="0"/>
        </a:xfrm>
      </p:grpSpPr>
      <p:grpSp>
        <p:nvGrpSpPr>
          <p:cNvPr id="232" name="" descr="{&quot;isTemplate&quot;:true,&quot;type&quot;:&quot;list&quot;,&quot;alignment&quot;:&quot;left&quot;,&quot;alignmentVertical&quot;:&quot;top&quot;,&quot;canOmit&quot;:false,&quot;scalable&quot;:false,&quot;minItemsCount&quot;:-1}"/>
          <p:cNvGrpSpPr/>
          <p:nvPr/>
        </p:nvGrpSpPr>
        <p:grpSpPr>
          <a:xfrm>
            <a:off x="759823" y="1410892"/>
            <a:ext cx="8485781" cy="5021403"/>
            <a:chOff x="4252323" y="1207692"/>
            <a:chExt cx="8485781" cy="5021403"/>
          </a:xfrm>
        </p:grpSpPr>
        <p:grpSp>
          <p:nvGrpSpPr>
            <p:cNvPr id="233" name=""/>
            <p:cNvGrpSpPr/>
            <p:nvPr/>
          </p:nvGrpSpPr>
          <p:grpSpPr>
            <a:xfrm>
              <a:off x="4252327" y="1207692"/>
              <a:ext cx="8485777" cy="1440001"/>
              <a:chOff x="4252327" y="1207692"/>
              <a:chExt cx="8485777" cy="1440001"/>
            </a:xfrm>
          </p:grpSpPr>
          <p:sp>
            <p:nvSpPr>
              <p:cNvPr id="234" name="Tencent"/>
              <p:cNvSpPr/>
              <p:nvPr/>
            </p:nvSpPr>
            <p:spPr>
              <a:xfrm>
                <a:off x="4252327" y="1207693"/>
                <a:ext cx="8485777"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35" name="Tencent" descr="{&quot;isTemplate&quot;:true,&quot;type&quot;:&quot;title&quot;,&quot;canOmit&quot;:false,&quot;range&quot;:0}"/>
              <p:cNvSpPr txBox="1"/>
              <p:nvPr/>
            </p:nvSpPr>
            <p:spPr>
              <a:xfrm>
                <a:off x="5908362" y="1422619"/>
                <a:ext cx="66769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古希腊民主制度的起源</a:t>
                </a:r>
                <a:endParaRPr lang="en-US" altLang="zh-CN" sz="2000" b="1">
                  <a:latin typeface="Microsoft YaHei" panose="020b0503020204020204" pitchFamily="34" charset="-122"/>
                  <a:ea typeface="Microsoft YaHei" panose="020b0503020204020204" pitchFamily="34" charset="-122"/>
                </a:endParaRPr>
              </a:p>
            </p:txBody>
          </p:sp>
          <p:sp>
            <p:nvSpPr>
              <p:cNvPr id="236" name="Tencent" descr="{&quot;isTemplate&quot;:true,&quot;type&quot;:&quot;content&quot;,&quot;canOmit&quot;:true,&quot;range&quot;:0}"/>
              <p:cNvSpPr txBox="1"/>
              <p:nvPr/>
            </p:nvSpPr>
            <p:spPr>
              <a:xfrm>
                <a:off x="5908361" y="1880610"/>
                <a:ext cx="6702745" cy="76708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公元前5世纪，雅典实行梭伦改革，奠定了民主制度的基础</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公元前462年，克里斯提尼改革，进一步确立民主制度</a:t>
                </a:r>
                <a:endParaRPr/>
              </a:p>
            </p:txBody>
          </p:sp>
          <p:pic>
            <p:nvPicPr>
              <p:cNvPr id="237" name="图片 11" descr="{&quot;isTemplate&quot;:true,&quot;type&quot;:&quot;image&quot;,&quot;canOmit&quot;:false}"/>
              <p:cNvPicPr>
                <a:picLocks noChangeAspect="1"/>
              </p:cNvPicPr>
              <p:nvPr/>
            </p:nvPicPr>
            <p:blipFill>
              <a:blip r:embed="rId2"/>
              <a:srcRect l="21874" r="21874"/>
              <a:stretch>
                <a:fillRect/>
              </a:stretch>
            </p:blipFill>
            <p:spPr>
              <a:xfrm>
                <a:off x="4252327" y="1207692"/>
                <a:ext cx="1440000" cy="1439999"/>
              </a:xfrm>
              <a:prstGeom prst="rect">
                <a:avLst/>
              </a:prstGeom>
            </p:spPr>
          </p:pic>
        </p:grpSp>
        <p:grpSp>
          <p:nvGrpSpPr>
            <p:cNvPr id="238" name=""/>
            <p:cNvGrpSpPr/>
            <p:nvPr/>
          </p:nvGrpSpPr>
          <p:grpSpPr>
            <a:xfrm>
              <a:off x="4252325" y="2998393"/>
              <a:ext cx="8485779" cy="1440000"/>
              <a:chOff x="4252325" y="2998393"/>
              <a:chExt cx="8485779" cy="1440000"/>
            </a:xfrm>
          </p:grpSpPr>
          <p:sp>
            <p:nvSpPr>
              <p:cNvPr id="239" name="Tencent"/>
              <p:cNvSpPr/>
              <p:nvPr/>
            </p:nvSpPr>
            <p:spPr>
              <a:xfrm>
                <a:off x="4252326" y="2998393"/>
                <a:ext cx="8485778"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40" name="Tencent" descr="{&quot;isTemplate&quot;:true,&quot;type&quot;:&quot;title&quot;,&quot;canOmit&quot;:false,&quot;range&quot;:0}"/>
              <p:cNvSpPr txBox="1"/>
              <p:nvPr/>
            </p:nvSpPr>
            <p:spPr>
              <a:xfrm>
                <a:off x="5908361" y="3213319"/>
                <a:ext cx="66896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古希腊民主制度的特点</a:t>
                </a:r>
                <a:endParaRPr lang="en-US" altLang="zh-CN" sz="2000" b="1">
                  <a:latin typeface="Microsoft YaHei" panose="020b0503020204020204" pitchFamily="34" charset="-122"/>
                  <a:ea typeface="Microsoft YaHei" panose="020b0503020204020204" pitchFamily="34" charset="-122"/>
                </a:endParaRPr>
              </a:p>
            </p:txBody>
          </p:sp>
          <p:sp>
            <p:nvSpPr>
              <p:cNvPr id="241" name="Tencent" descr="{&quot;isTemplate&quot;:true,&quot;type&quot;:&quot;content&quot;,&quot;canOmit&quot;:true,&quot;range&quot;:0}"/>
              <p:cNvSpPr txBox="1"/>
              <p:nvPr/>
            </p:nvSpPr>
            <p:spPr>
              <a:xfrm>
                <a:off x="5908360" y="3671310"/>
                <a:ext cx="6702745" cy="76708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公民民主：只有拥有公民权的公民才能参与政治活动</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直接民主：公民直接参与政治决策，实行少数服从多数的原则</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民主与法律相结合：民主决策需要通过法律程序来实施</a:t>
                </a:r>
                <a:endParaRPr/>
              </a:p>
            </p:txBody>
          </p:sp>
          <p:pic>
            <p:nvPicPr>
              <p:cNvPr id="242" name="图片 5" descr="{&quot;isTemplate&quot;:true,&quot;type&quot;:&quot;image&quot;,&quot;canOmit&quot;:false}"/>
              <p:cNvPicPr>
                <a:picLocks noChangeAspect="1"/>
              </p:cNvPicPr>
              <p:nvPr/>
            </p:nvPicPr>
            <p:blipFill>
              <a:blip r:embed="rId3"/>
              <a:srcRect l="21874" r="21874"/>
              <a:stretch>
                <a:fillRect/>
              </a:stretch>
            </p:blipFill>
            <p:spPr>
              <a:xfrm>
                <a:off x="4252325" y="2998394"/>
                <a:ext cx="1440000" cy="1439999"/>
              </a:xfrm>
              <a:prstGeom prst="rect">
                <a:avLst/>
              </a:prstGeom>
            </p:spPr>
          </p:pic>
        </p:grpSp>
        <p:grpSp>
          <p:nvGrpSpPr>
            <p:cNvPr id="243" name=""/>
            <p:cNvGrpSpPr/>
            <p:nvPr/>
          </p:nvGrpSpPr>
          <p:grpSpPr>
            <a:xfrm>
              <a:off x="4252323" y="4789093"/>
              <a:ext cx="8485781" cy="1440002"/>
              <a:chOff x="4252323" y="4789093"/>
              <a:chExt cx="8485781" cy="1440002"/>
            </a:xfrm>
          </p:grpSpPr>
          <p:sp>
            <p:nvSpPr>
              <p:cNvPr id="244" name="Tencent"/>
              <p:cNvSpPr/>
              <p:nvPr/>
            </p:nvSpPr>
            <p:spPr>
              <a:xfrm>
                <a:off x="4252325" y="4789093"/>
                <a:ext cx="8485779"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45" name="Tencent" descr="{&quot;isTemplate&quot;:true,&quot;type&quot;:&quot;title&quot;,&quot;canOmit&quot;:false,&quot;range&quot;:0}"/>
              <p:cNvSpPr txBox="1"/>
              <p:nvPr/>
            </p:nvSpPr>
            <p:spPr>
              <a:xfrm>
                <a:off x="5908360" y="5004019"/>
                <a:ext cx="66769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古希腊民主制度对西方政治的影响</a:t>
                </a:r>
                <a:endParaRPr lang="en-US" altLang="zh-CN" sz="2000" b="1">
                  <a:latin typeface="Microsoft YaHei" panose="020b0503020204020204" pitchFamily="34" charset="-122"/>
                  <a:ea typeface="Microsoft YaHei" panose="020b0503020204020204" pitchFamily="34" charset="-122"/>
                </a:endParaRPr>
              </a:p>
            </p:txBody>
          </p:sp>
          <p:sp>
            <p:nvSpPr>
              <p:cNvPr id="246" name="Tencent" descr="{&quot;isTemplate&quot;:true,&quot;type&quot;:&quot;content&quot;,&quot;canOmit&quot;:true,&quot;range&quot;:0}"/>
              <p:cNvSpPr txBox="1"/>
              <p:nvPr/>
            </p:nvSpPr>
            <p:spPr>
              <a:xfrm>
                <a:off x="5908359" y="5462010"/>
                <a:ext cx="6702745" cy="76708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为西方民主制度的发展提供了重要的借鉴和启示</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对现代西方国家的政治制度产生了深远的影响</a:t>
                </a:r>
                <a:endParaRPr/>
              </a:p>
            </p:txBody>
          </p:sp>
          <p:pic>
            <p:nvPicPr>
              <p:cNvPr id="247" name="图片 6" descr="{&quot;isTemplate&quot;:true,&quot;type&quot;:&quot;image&quot;,&quot;canOmit&quot;:false}"/>
              <p:cNvPicPr>
                <a:picLocks noChangeAspect="1"/>
              </p:cNvPicPr>
              <p:nvPr/>
            </p:nvPicPr>
            <p:blipFill>
              <a:blip r:embed="rId4"/>
              <a:srcRect l="21874" r="21874"/>
              <a:stretch>
                <a:fillRect/>
              </a:stretch>
            </p:blipFill>
            <p:spPr>
              <a:xfrm>
                <a:off x="4252323" y="4789096"/>
                <a:ext cx="1440000" cy="1439999"/>
              </a:xfrm>
              <a:prstGeom prst="rect">
                <a:avLst/>
              </a:prstGeom>
            </p:spPr>
          </p:pic>
        </p:grpSp>
      </p:grpSp>
      <p:sp>
        <p:nvSpPr>
          <p:cNvPr id="248" name="Tencent" descr="{&quot;isTemplate&quot;:true,&quot;type&quot;:&quot;title&quot;,&quot;canOmit&quot;:false,&quot;range&quot;:0}"/>
          <p:cNvSpPr txBox="1"/>
          <p:nvPr/>
        </p:nvSpPr>
        <p:spPr>
          <a:xfrm>
            <a:off x="660396" y="418039"/>
            <a:ext cx="10871207"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古希腊民主制度的发展历程及影响</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9" name="" descr="{&quot;isTemplate&quot;:true,&quot;type&quot;:3}"/>
        <p:cNvGrpSpPr/>
        <p:nvPr/>
      </p:nvGrpSpPr>
      <p:grpSpPr>
        <a:xfrm>
          <a:off x="0" y="0"/>
          <a:ext cx="0" cy="0"/>
        </a:xfrm>
      </p:grpSpPr>
      <p:pic>
        <p:nvPicPr>
          <p:cNvPr id="250" name="Picture 10" descr="{&quot;isTemplate&quot;:true,&quot;type&quot;:&quot;image&quot;,&quot;canOmit&quot;:false,&quot;range&quot;:0}"/>
          <p:cNvPicPr>
            <a:picLocks noChangeAspect="1"/>
          </p:cNvPicPr>
          <p:nvPr/>
        </p:nvPicPr>
        <p:blipFill>
          <a:blip r:embed="rId2"/>
          <a:srcRect l="21875" r="21875"/>
          <a:stretch>
            <a:fillRect/>
          </a:stretch>
        </p:blipFill>
        <p:spPr>
          <a:xfrm>
            <a:off x="869006" y="1293634"/>
            <a:ext cx="4563024" cy="4563025"/>
          </a:xfrm>
          <a:prstGeom prst="diamond">
            <a:avLst/>
          </a:prstGeom>
        </p:spPr>
      </p:pic>
      <p:grpSp>
        <p:nvGrpSpPr>
          <p:cNvPr id="251" name="Group 400" descr="{&quot;isTemplate&quot;:true,&quot;type&quot;:&quot;list&quot;,&quot;alignment&quot;:&quot;left&quot;,&quot;alignmentVertical&quot;:&quot;top&quot;,&quot;canOmit&quot;:false,&quot;scalable&quot;:false,&quot;minItemsCount&quot;:-1}"/>
          <p:cNvGrpSpPr/>
          <p:nvPr/>
        </p:nvGrpSpPr>
        <p:grpSpPr>
          <a:xfrm>
            <a:off x="5982796" y="1468163"/>
            <a:ext cx="5783287" cy="4912094"/>
            <a:chOff x="5982796" y="1468163"/>
            <a:chExt cx="5783287" cy="4912094"/>
          </a:xfrm>
        </p:grpSpPr>
        <p:grpSp>
          <p:nvGrpSpPr>
            <p:cNvPr id="252" name="Group 2"/>
            <p:cNvGrpSpPr/>
            <p:nvPr/>
          </p:nvGrpSpPr>
          <p:grpSpPr>
            <a:xfrm>
              <a:off x="5982796" y="3116804"/>
              <a:ext cx="5783287" cy="1610798"/>
              <a:chOff x="5982796" y="3116804"/>
              <a:chExt cx="5783287" cy="1610798"/>
            </a:xfrm>
          </p:grpSpPr>
          <p:sp>
            <p:nvSpPr>
              <p:cNvPr id="253" name="TextBox 3" descr="{&quot;isTemplate&quot;:true,&quot;type&quot;:&quot;title&quot;,&quot;canOmit&quot;:false,&quot;range&quot;:0}"/>
              <p:cNvSpPr txBox="1"/>
              <p:nvPr/>
            </p:nvSpPr>
            <p:spPr>
              <a:xfrm>
                <a:off x="5982796" y="3116804"/>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古希腊政治制度对现代西方民主制度的影响</a:t>
                </a:r>
                <a:endParaRPr/>
              </a:p>
            </p:txBody>
          </p:sp>
          <p:sp>
            <p:nvSpPr>
              <p:cNvPr id="254" name="TextBox 4" descr="{&quot;isTemplate&quot;:true,&quot;type&quot;:&quot;content&quot;,&quot;canOmit&quot;:false,&quot;range&quot;:0}"/>
              <p:cNvSpPr txBox="1"/>
              <p:nvPr/>
            </p:nvSpPr>
            <p:spPr>
              <a:xfrm>
                <a:off x="5982796" y="3575147"/>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公民权的观念：现代西方国家普遍承认公民权，保障公民的基本权利</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民主决策的方式：现代西方国家普遍实行代议制，公民通过选举代表参与政治决策</a:t>
                </a:r>
                <a:endParaRPr/>
              </a:p>
            </p:txBody>
          </p:sp>
        </p:grpSp>
        <p:grpSp>
          <p:nvGrpSpPr>
            <p:cNvPr id="255" name="Group 5"/>
            <p:cNvGrpSpPr/>
            <p:nvPr/>
          </p:nvGrpSpPr>
          <p:grpSpPr>
            <a:xfrm>
              <a:off x="5982796" y="4769459"/>
              <a:ext cx="5783287" cy="1610798"/>
              <a:chOff x="5982796" y="4769459"/>
              <a:chExt cx="5783287" cy="1610798"/>
            </a:xfrm>
          </p:grpSpPr>
          <p:sp>
            <p:nvSpPr>
              <p:cNvPr id="256" name="TextBox 6" descr="{&quot;isTemplate&quot;:true,&quot;type&quot;:&quot;title&quot;,&quot;canOmit&quot;:false,&quot;range&quot;:0}"/>
              <p:cNvSpPr txBox="1"/>
              <p:nvPr/>
            </p:nvSpPr>
            <p:spPr>
              <a:xfrm>
                <a:off x="5982796" y="4769459"/>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古希腊政治制度对现代西方政治思想的影响</a:t>
                </a:r>
                <a:endParaRPr/>
              </a:p>
            </p:txBody>
          </p:sp>
          <p:sp>
            <p:nvSpPr>
              <p:cNvPr id="257" name="TextBox 7" descr="{&quot;isTemplate&quot;:true,&quot;type&quot;:&quot;content&quot;,&quot;canOmit&quot;:false,&quot;range&quot;:0}"/>
              <p:cNvSpPr txBox="1"/>
              <p:nvPr/>
            </p:nvSpPr>
            <p:spPr>
              <a:xfrm>
                <a:off x="5982796" y="5227802"/>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古希腊政治思想家的观点和方法对现代西方政治思想产生了重要影响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如柏拉图的“理想国”、亚里士多德的“政治学”等著作，对现代西方政治思想产生了深远的影响</a:t>
                </a:r>
                <a:endParaRPr/>
              </a:p>
            </p:txBody>
          </p:sp>
        </p:grpSp>
        <p:grpSp>
          <p:nvGrpSpPr>
            <p:cNvPr id="258" name="Group 407"/>
            <p:cNvGrpSpPr/>
            <p:nvPr/>
          </p:nvGrpSpPr>
          <p:grpSpPr>
            <a:xfrm>
              <a:off x="5982796" y="1468163"/>
              <a:ext cx="5700871" cy="1610798"/>
              <a:chOff x="5982796" y="1468163"/>
              <a:chExt cx="5700871" cy="1610798"/>
            </a:xfrm>
          </p:grpSpPr>
          <p:sp>
            <p:nvSpPr>
              <p:cNvPr id="259" name="TextBox 8" descr="{&quot;isTemplate&quot;:true,&quot;type&quot;:&quot;title&quot;,&quot;canOmit&quot;:false,&quot;range&quot;:0}"/>
              <p:cNvSpPr txBox="1"/>
              <p:nvPr/>
            </p:nvSpPr>
            <p:spPr>
              <a:xfrm>
                <a:off x="5982796" y="1468163"/>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古希腊政治制度对现代西方政治制度的影响</a:t>
                </a:r>
                <a:endParaRPr/>
              </a:p>
            </p:txBody>
          </p:sp>
          <p:sp>
            <p:nvSpPr>
              <p:cNvPr id="260" name="TextBox 9" descr="{&quot;isTemplate&quot;:true,&quot;type&quot;:&quot;content&quot;,&quot;canOmit&quot;:false,&quot;range&quot;:0}"/>
              <p:cNvSpPr txBox="1"/>
              <p:nvPr/>
            </p:nvSpPr>
            <p:spPr>
              <a:xfrm>
                <a:off x="5982796" y="1926506"/>
                <a:ext cx="5700871"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古希腊的城邦制度为现代西方国家的政治制度提供了基本的框架和模式</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如联邦制、共和制等现代西方国家的政治制度，都可以在古希腊政治制度中找到渊源</a:t>
                </a:r>
                <a:endParaRPr/>
              </a:p>
            </p:txBody>
          </p:sp>
        </p:grpSp>
      </p:grpSp>
      <p:sp>
        <p:nvSpPr>
          <p:cNvPr id="261"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古希腊政治制度对现代西方政治的影响</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62" name="" descr="{&quot;isTemplate&quot;:true,&quot;type&quot;:2}"/>
        <p:cNvGrpSpPr/>
        <p:nvPr/>
      </p:nvGrpSpPr>
      <p:grpSpPr>
        <a:xfrm>
          <a:off x="0" y="0"/>
          <a:ext cx="0" cy="0"/>
        </a:xfrm>
      </p:grpSpPr>
      <p:sp>
        <p:nvSpPr>
          <p:cNvPr id="263" name="标题 1" descr="{&quot;isTemplate&quot;:true,&quot;type&quot;:&quot;title&quot;,&quot;canOmit&quot;:false,&quot;range&quot;:0}"/>
          <p:cNvSpPr txBox="1"/>
          <p:nvPr/>
        </p:nvSpPr>
        <p:spPr>
          <a:xfrm>
            <a:off x="692852" y="3423749"/>
            <a:ext cx="10883900" cy="698500"/>
          </a:xfrm>
          <a:prstGeom prst="rect">
            <a:avLst/>
          </a:prstGeom>
        </p:spPr>
        <p:txBody>
          <a:bodyPr vert="horz" wrap="square" lIns="91440" tIns="45720" rIns="91440" bIns="45720" rtlCol="0" anchor="b">
            <a:spAutoFit/>
          </a:bodyPr>
          <a:lstStyle>
            <a:defPPr>
              <a:defRPr lang="zh-CN"/>
            </a:defPPr>
            <a:lvl1pPr marL="0" algn="r" defTabSz="914400" rtl="0" eaLnBrk="1" latinLnBrk="0" hangingPunct="1">
              <a:lnSpc>
                <a:spcPct val="90000"/>
              </a:lnSpc>
              <a:spcBef>
                <a:spcPct val="0"/>
              </a:spcBef>
              <a:buNone/>
              <a:defRPr sz="6600" b="0" i="0" kern="1200" spc="300">
                <a:solidFill>
                  <a:schemeClr val="bg1"/>
                </a:solidFill>
                <a:latin typeface="Microsoft YaHei Light" panose="020b0503020204020204" pitchFamily="34" charset="-122"/>
                <a:ea typeface="Microsoft YaHei Light"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4400">
                <a:solidFill>
                  <a:schemeClr val="tx1">
                    <a:alpha val="100000"/>
                  </a:schemeClr>
                </a:solidFill>
              </a:rPr>
              <a:t>古罗马政治制度及其影响</a:t>
            </a:r>
            <a:endParaRPr/>
          </a:p>
        </p:txBody>
      </p:sp>
      <p:sp>
        <p:nvSpPr>
          <p:cNvPr id="264" name="文本占位符 3"/>
          <p:cNvSpPr txBox="1"/>
          <p:nvPr/>
        </p:nvSpPr>
        <p:spPr>
          <a:xfrm>
            <a:off x="5546726" y="2298681"/>
            <a:ext cx="1098550" cy="996950"/>
          </a:xfrm>
          <a:prstGeom prst="rect">
            <a:avLst/>
          </a:prstGeom>
        </p:spPr>
        <p:txBody>
          <a:bodyPr vert="horz" wrap="none" lIns="91440" tIns="45720" rIns="91440" bIns="45720" rtlCol="0" anchor="b">
            <a:spAutoFit/>
          </a:bodyPr>
          <a:lstStyle>
            <a:defPPr>
              <a:defRPr lang="zh-CN"/>
            </a:defPPr>
            <a:lvl1pPr marL="0" indent="0" algn="r" defTabSz="914400" rtl="0" eaLnBrk="1" latinLnBrk="0" hangingPunct="1">
              <a:lnSpc>
                <a:spcPct val="90000"/>
              </a:lnSpc>
              <a:spcBef>
                <a:spcPts val="1000"/>
              </a:spcBef>
              <a:buFont typeface="Arial" pitchFamily="34" charset="0"/>
              <a:buNone/>
              <a:defRPr sz="4400" b="0" i="0" kern="1200" spc="300">
                <a:solidFill>
                  <a:schemeClr val="bg1"/>
                </a:solidFill>
                <a:latin typeface="Microsoft YaHei Light" panose="020b0503020204020204" pitchFamily="34" charset="-122"/>
                <a:ea typeface="Microsoft YaHei Light"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r>
              <a:rPr lang="en-US" sz="6600">
                <a:solidFill>
                  <a:schemeClr val="tx1">
                    <a:alpha val="100000"/>
                  </a:schemeClr>
                </a:solidFill>
              </a:rPr>
              <a:t>02</a:t>
            </a:r>
            <a:endParaRPr lang="zh-CN" sz="66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65" name="" descr="{&quot;isTemplate&quot;:true,&quot;type&quot;:3}"/>
        <p:cNvGrpSpPr/>
        <p:nvPr/>
      </p:nvGrpSpPr>
      <p:grpSpPr>
        <a:xfrm>
          <a:off x="0" y="0"/>
          <a:ext cx="0" cy="0"/>
        </a:xfrm>
      </p:grpSpPr>
      <p:sp>
        <p:nvSpPr>
          <p:cNvPr id="266" name="矩形 6"/>
          <p:cNvSpPr/>
          <p:nvPr/>
        </p:nvSpPr>
        <p:spPr>
          <a:xfrm>
            <a:off x="0" y="0"/>
            <a:ext cx="4680000" cy="6858000"/>
          </a:xfrm>
          <a:prstGeom prst="rect">
            <a:avLst/>
          </a:prstGeom>
          <a:blipFill dpi="0" rotWithShape="1">
            <a:blip r:embed="rId2"/>
            <a:tile tx="0" ty="0" sx="100000" sy="100000" flip="none" algn="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kumimoji="1" lang="zh-CN" altLang="en-US"/>
          </a:p>
        </p:txBody>
      </p:sp>
      <p:sp>
        <p:nvSpPr>
          <p:cNvPr id="267" name="Tencent" descr="{&quot;isTemplate&quot;:true,&quot;type&quot;:&quot;title&quot;,&quot;canOmit&quot;:false,&quot;range&quot;:0}"/>
          <p:cNvSpPr txBox="1"/>
          <p:nvPr/>
        </p:nvSpPr>
        <p:spPr>
          <a:xfrm>
            <a:off x="5192268"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古罗马政治制度的演变及其实例</a:t>
            </a:r>
            <a:endParaRPr lang="en-US" sz="3600" b="1">
              <a:latin typeface="微软雅黑"/>
              <a:ea typeface="微软雅黑"/>
            </a:endParaRPr>
          </a:p>
        </p:txBody>
      </p:sp>
      <p:sp>
        <p:nvSpPr>
          <p:cNvPr id="268" name="Tencent" descr="{&quot;isTemplate&quot;:true,&quot;type&quot;:&quot;content&quot;,&quot;canOmit&quot;:true,&quot;range&quot;:0}"/>
          <p:cNvSpPr txBox="1"/>
          <p:nvPr/>
        </p:nvSpPr>
        <p:spPr>
          <a:xfrm>
            <a:off x="5192268" y="3429000"/>
            <a:ext cx="6480000" cy="3147007"/>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王政时期（公元前753年-公元前509年）</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罗马国王实行君主制，权力高度集中</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王政时期，罗马国家逐渐壮大，对外扩张</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共和时期（公元前509年-公元前27年）</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罗马共和国成立，实行贵族制</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三权分立：行政权、立法权、司法权相互制约</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共和时期，罗马对外扩张，成为地中海霸主</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帝国时期（公元前27年-公元476年）</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罗马帝国建立，实行君主制</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帝国时期，罗马政治体制逐渐稳定，但内部矛盾日益尖锐</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古罗马政治制度的实例</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共和国时期的元老院：由贵族组成，负责国家决策</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帝国时期的皇帝：行使最高权力，实行世袭制</a:t>
            </a:r>
            <a:endParaRPr/>
          </a:p>
        </p:txBody>
      </p:sp>
      <p:cxnSp>
        <p:nvCxnSpPr>
          <p:cNvPr id="269" name="直线连接符 9"/>
          <p:cNvCxnSpPr/>
          <p:nvPr/>
        </p:nvCxnSpPr>
        <p:spPr>
          <a:xfrm>
            <a:off x="5281168"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70" name="图片 1" descr="{&quot;isTemplate&quot;:true,&quot;type&quot;:&quot;image&quot;,&quot;canOmit&quot;:false,&quot;range&quot;:0}"/>
          <p:cNvPicPr>
            <a:picLocks noChangeAspect="1"/>
          </p:cNvPicPr>
          <p:nvPr/>
        </p:nvPicPr>
        <p:blipFill>
          <a:blip r:embed="rId3"/>
          <a:srcRect l="30807" r="30807"/>
          <a:stretch>
            <a:fillRect/>
          </a:stretch>
        </p:blipFill>
        <p:spPr>
          <a:xfrm>
            <a:off x="0" y="0"/>
            <a:ext cx="4679999" cy="6858000"/>
          </a:xfrm>
          <a:prstGeom prst="rect">
            <a:avLst/>
          </a:prstGeom>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71" name="" descr="{&quot;isTemplate&quot;:true,&quot;type&quot;:3}"/>
        <p:cNvGrpSpPr/>
        <p:nvPr/>
      </p:nvGrpSpPr>
      <p:grpSpPr>
        <a:xfrm>
          <a:off x="0" y="0"/>
          <a:ext cx="0" cy="0"/>
        </a:xfrm>
      </p:grpSpPr>
      <p:pic>
        <p:nvPicPr>
          <p:cNvPr id="272"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73"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74" name="Group 598"/>
            <p:cNvGrpSpPr/>
            <p:nvPr/>
          </p:nvGrpSpPr>
          <p:grpSpPr>
            <a:xfrm>
              <a:off x="763829" y="1414808"/>
              <a:ext cx="6972294" cy="2337649"/>
              <a:chOff x="763829" y="1414808"/>
              <a:chExt cx="6972294" cy="2337649"/>
            </a:xfrm>
          </p:grpSpPr>
          <p:sp>
            <p:nvSpPr>
              <p:cNvPr id="275"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古罗马法律制度的特点</a:t>
                </a:r>
                <a:endParaRPr/>
              </a:p>
            </p:txBody>
          </p:sp>
          <p:sp>
            <p:nvSpPr>
              <p:cNvPr id="276"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系统性：古罗马法律形成了一套完整的体系</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实用性：古罗马法律注重解决实际问题，具有很强的实用性</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严谨性：古罗马法律注重证据和程序，具有严谨性</a:t>
                </a:r>
                <a:endParaRPr/>
              </a:p>
            </p:txBody>
          </p:sp>
          <p:sp>
            <p:nvSpPr>
              <p:cNvPr id="277"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8"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9"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80"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81" name="Group 591"/>
            <p:cNvGrpSpPr/>
            <p:nvPr/>
          </p:nvGrpSpPr>
          <p:grpSpPr>
            <a:xfrm>
              <a:off x="689593" y="3949139"/>
              <a:ext cx="7078256" cy="2128975"/>
              <a:chOff x="689593" y="3949139"/>
              <a:chExt cx="7078256" cy="2128975"/>
            </a:xfrm>
          </p:grpSpPr>
          <p:sp>
            <p:nvSpPr>
              <p:cNvPr id="282"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古罗马法律制度的影响</a:t>
                </a:r>
                <a:endParaRPr/>
              </a:p>
            </p:txBody>
          </p:sp>
          <p:sp>
            <p:nvSpPr>
              <p:cNvPr id="283"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对现代西方法律制度产生了重要影响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如罗马法、拿破仑法等现代西方国家的法律体系，都受到古罗马法律制度的启示和影响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古罗马法律制度对现代西方国家的法律教育和研究产生了深远的影响</a:t>
                </a:r>
                <a:endParaRPr/>
              </a:p>
            </p:txBody>
          </p:sp>
          <p:sp>
            <p:nvSpPr>
              <p:cNvPr id="284"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5"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6"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87"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88"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古罗马法律制度的特点及影响</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89" name="" descr="{&quot;isTemplate&quot;:true,&quot;type&quot;:3}"/>
        <p:cNvGrpSpPr/>
        <p:nvPr/>
      </p:nvGrpSpPr>
      <p:grpSpPr>
        <a:xfrm>
          <a:off x="0" y="0"/>
          <a:ext cx="0" cy="0"/>
        </a:xfrm>
      </p:grpSpPr>
      <p:grpSp>
        <p:nvGrpSpPr>
          <p:cNvPr id="290" name="Group 743" descr="{&quot;isTemplate&quot;:true,&quot;type&quot;:&quot;list&quot;,&quot;alignment&quot;:&quot;left&quot;,&quot;alignmentVertical&quot;:&quot;top&quot;,&quot;canOmit&quot;:false,&quot;scalable&quot;:false,&quot;minItemsCount&quot;:-1}"/>
          <p:cNvGrpSpPr/>
          <p:nvPr/>
        </p:nvGrpSpPr>
        <p:grpSpPr>
          <a:xfrm>
            <a:off x="5982796" y="1521950"/>
            <a:ext cx="5783287" cy="4824775"/>
            <a:chOff x="5982796" y="1521950"/>
            <a:chExt cx="5783287" cy="4824775"/>
          </a:xfrm>
        </p:grpSpPr>
        <p:grpSp>
          <p:nvGrpSpPr>
            <p:cNvPr id="291" name="Group 9"/>
            <p:cNvGrpSpPr/>
            <p:nvPr/>
          </p:nvGrpSpPr>
          <p:grpSpPr>
            <a:xfrm>
              <a:off x="5982796" y="1521950"/>
              <a:ext cx="5687135" cy="1523479"/>
              <a:chOff x="5982796" y="1521950"/>
              <a:chExt cx="5687135" cy="1523479"/>
            </a:xfrm>
          </p:grpSpPr>
          <p:sp>
            <p:nvSpPr>
              <p:cNvPr id="292" name="TextBox 10" descr="{&quot;isTemplate&quot;:true,&quot;type&quot;:&quot;title&quot;,&quot;canOmit&quot;:false,&quot;range&quot;:0}"/>
              <p:cNvSpPr txBox="1"/>
              <p:nvPr/>
            </p:nvSpPr>
            <p:spPr>
              <a:xfrm>
                <a:off x="5982796" y="1521950"/>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古罗马政治制度对现代西方民主制度的影响</a:t>
                </a:r>
                <a:endParaRPr/>
              </a:p>
            </p:txBody>
          </p:sp>
          <p:sp>
            <p:nvSpPr>
              <p:cNvPr id="293" name="TextBox 11" descr="{&quot;isTemplate&quot;:true,&quot;type&quot;:&quot;content&quot;,&quot;canOmit&quot;:false,&quot;range&quot;:0}"/>
              <p:cNvSpPr txBox="1"/>
              <p:nvPr/>
            </p:nvSpPr>
            <p:spPr>
              <a:xfrm>
                <a:off x="5982796" y="1992485"/>
                <a:ext cx="5687135"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古罗马的共和制对现代西方国家的共和制产生了重要影响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如美国、法国等现代西方国家的政治制度，都可以在古罗马政治制度中找到渊源</a:t>
                </a:r>
                <a:endParaRPr/>
              </a:p>
            </p:txBody>
          </p:sp>
        </p:grpSp>
        <p:grpSp>
          <p:nvGrpSpPr>
            <p:cNvPr id="294" name="Group 2"/>
            <p:cNvGrpSpPr/>
            <p:nvPr/>
          </p:nvGrpSpPr>
          <p:grpSpPr>
            <a:xfrm>
              <a:off x="5982796" y="3170591"/>
              <a:ext cx="5783287" cy="1523479"/>
              <a:chOff x="5982796" y="3170591"/>
              <a:chExt cx="5783287" cy="1523479"/>
            </a:xfrm>
          </p:grpSpPr>
          <p:sp>
            <p:nvSpPr>
              <p:cNvPr id="295" name="TextBox 3" descr="{&quot;isTemplate&quot;:true,&quot;type&quot;:&quot;title&quot;,&quot;canOmit&quot;:false,&quot;range&quot;:0}"/>
              <p:cNvSpPr txBox="1"/>
              <p:nvPr/>
            </p:nvSpPr>
            <p:spPr>
              <a:xfrm>
                <a:off x="5982796" y="3170591"/>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古罗马政治制度对现代西方政治思想的影响</a:t>
                </a:r>
                <a:endParaRPr/>
              </a:p>
            </p:txBody>
          </p:sp>
          <p:sp>
            <p:nvSpPr>
              <p:cNvPr id="296" name="TextBox 4" descr="{&quot;isTemplate&quot;:true,&quot;type&quot;:&quot;content&quot;,&quot;canOmit&quot;:false,&quot;range&quot;:0}"/>
              <p:cNvSpPr txBox="1"/>
              <p:nvPr/>
            </p:nvSpPr>
            <p:spPr>
              <a:xfrm>
                <a:off x="5982796" y="3641126"/>
                <a:ext cx="5783287"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古罗马政治思想家的观点和方法对现代西方政治思想产生了重要影响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如西塞罗的“共和国”等著作，对现代西方政治思想产生了深远的影响</a:t>
                </a:r>
                <a:endParaRPr/>
              </a:p>
            </p:txBody>
          </p:sp>
        </p:grpSp>
        <p:grpSp>
          <p:nvGrpSpPr>
            <p:cNvPr id="297" name="Group 5"/>
            <p:cNvGrpSpPr/>
            <p:nvPr/>
          </p:nvGrpSpPr>
          <p:grpSpPr>
            <a:xfrm>
              <a:off x="5982796" y="4823246"/>
              <a:ext cx="5783287" cy="1523479"/>
              <a:chOff x="5982796" y="4823246"/>
              <a:chExt cx="5783287" cy="1523479"/>
            </a:xfrm>
          </p:grpSpPr>
          <p:sp>
            <p:nvSpPr>
              <p:cNvPr id="298" name="TextBox 6" descr="{&quot;isTemplate&quot;:true,&quot;type&quot;:&quot;title&quot;,&quot;canOmit&quot;:false,&quot;range&quot;:0}"/>
              <p:cNvSpPr txBox="1"/>
              <p:nvPr/>
            </p:nvSpPr>
            <p:spPr>
              <a:xfrm>
                <a:off x="5982796" y="4823246"/>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古罗马政治制度对现代西方政治制度的影响</a:t>
                </a:r>
                <a:endParaRPr/>
              </a:p>
            </p:txBody>
          </p:sp>
          <p:sp>
            <p:nvSpPr>
              <p:cNvPr id="299" name="TextBox 7" descr="{&quot;isTemplate&quot;:true,&quot;type&quot;:&quot;content&quot;,&quot;canOmit&quot;:false,&quot;range&quot;:0}"/>
              <p:cNvSpPr txBox="1"/>
              <p:nvPr/>
            </p:nvSpPr>
            <p:spPr>
              <a:xfrm>
                <a:off x="5982796" y="5293781"/>
                <a:ext cx="5783287"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古罗马的三权分立制度对现代西方国家的政治制度产生了重要影响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如美国、法国等现代西方国家的政治制度，都实行三权分立制</a:t>
                </a:r>
                <a:endParaRPr/>
              </a:p>
            </p:txBody>
          </p:sp>
        </p:grpSp>
      </p:grpSp>
      <p:pic>
        <p:nvPicPr>
          <p:cNvPr id="300" name="Picture 18" descr="{&quot;isTemplate&quot;:true,&quot;type&quot;:&quot;image&quot;,&quot;canOmit&quot;:false,&quot;range&quot;:0}"/>
          <p:cNvPicPr>
            <a:picLocks noChangeAspect="1"/>
          </p:cNvPicPr>
          <p:nvPr/>
        </p:nvPicPr>
        <p:blipFill>
          <a:blip r:embed="rId2"/>
          <a:srcRect l="21478" r="21478"/>
          <a:stretch>
            <a:fillRect/>
          </a:stretch>
        </p:blipFill>
        <p:spPr>
          <a:xfrm>
            <a:off x="641457" y="1883900"/>
            <a:ext cx="3722789" cy="3671084"/>
          </a:xfrm>
          <a:prstGeom prst="rect">
            <a:avLst/>
          </a:prstGeom>
        </p:spPr>
      </p:pic>
      <p:sp>
        <p:nvSpPr>
          <p:cNvPr id="301" name="Tencent" descr="{&quot;isTemplate&quot;:true,&quot;type&quot;:&quot;title&quot;,&quot;canOmit&quot;:false,&quot;range&quot;:0}"/>
          <p:cNvSpPr txBox="1"/>
          <p:nvPr/>
        </p:nvSpPr>
        <p:spPr>
          <a:xfrm>
            <a:off x="660396" y="418039"/>
            <a:ext cx="1100953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古罗马政治制度对现代西方政治的影响</a:t>
            </a:r>
            <a:endParaRPr lang="en-US" altLang="zh-CN" sz="2800" b="1">
              <a:latin typeface="+mj-ea"/>
              <a:ea typeface="+mj-ea"/>
            </a:endParaRPr>
          </a:p>
        </p:txBody>
      </p:sp>
      <p:sp>
        <p:nvSpPr>
          <p:cNvPr id="302" name="椭圆 7"/>
          <p:cNvSpPr>
            <a:spLocks noChangeAspect="1"/>
          </p:cNvSpPr>
          <p:nvPr/>
        </p:nvSpPr>
        <p:spPr>
          <a:xfrm>
            <a:off x="4804244" y="1524563"/>
            <a:ext cx="864000" cy="864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2800">
                <a:latin typeface="+mj-ea"/>
                <a:ea typeface="+mj-ea"/>
              </a:rPr>
              <a:t>💡</a:t>
            </a:r>
            <a:endParaRPr/>
          </a:p>
        </p:txBody>
      </p:sp>
      <p:sp>
        <p:nvSpPr>
          <p:cNvPr id="303" name="椭圆 8"/>
          <p:cNvSpPr>
            <a:spLocks noChangeAspect="1"/>
          </p:cNvSpPr>
          <p:nvPr/>
        </p:nvSpPr>
        <p:spPr>
          <a:xfrm>
            <a:off x="4804244" y="3170591"/>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2800">
                <a:latin typeface="+mj-ea"/>
                <a:ea typeface="+mj-ea"/>
              </a:rPr>
              <a:t>📖</a:t>
            </a:r>
            <a:endParaRPr/>
          </a:p>
        </p:txBody>
      </p:sp>
      <p:sp>
        <p:nvSpPr>
          <p:cNvPr id="304" name="椭圆 9"/>
          <p:cNvSpPr>
            <a:spLocks noChangeAspect="1"/>
          </p:cNvSpPr>
          <p:nvPr/>
        </p:nvSpPr>
        <p:spPr>
          <a:xfrm>
            <a:off x="4804244" y="4822844"/>
            <a:ext cx="864000" cy="864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2800">
                <a:latin typeface="+mj-ea"/>
                <a:ea typeface="+mj-ea"/>
              </a:rPr>
              <a:t>⌛️</a:t>
            </a:r>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 name="" descr="{&quot;isTemplate&quot;:true,&quot;type&quot;:2}"/>
        <p:cNvGrpSpPr/>
        <p:nvPr/>
      </p:nvGrpSpPr>
      <p:grpSpPr>
        <a:xfrm>
          <a:off x="0" y="0"/>
          <a:ext cx="0" cy="0"/>
        </a:xfrm>
      </p:grpSpPr>
      <p:sp>
        <p:nvSpPr>
          <p:cNvPr id="7" name="标题 1" descr="{&quot;isTemplate&quot;:true,&quot;type&quot;:&quot;title&quot;,&quot;canOmit&quot;:false,&quot;range&quot;:0}"/>
          <p:cNvSpPr txBox="1"/>
          <p:nvPr/>
        </p:nvSpPr>
        <p:spPr>
          <a:xfrm>
            <a:off x="692852" y="3423749"/>
            <a:ext cx="10883900" cy="698500"/>
          </a:xfrm>
          <a:prstGeom prst="rect">
            <a:avLst/>
          </a:prstGeom>
        </p:spPr>
        <p:txBody>
          <a:bodyPr vert="horz" wrap="square" lIns="91440" tIns="45720" rIns="91440" bIns="45720" rtlCol="0" anchor="b">
            <a:spAutoFit/>
          </a:bodyPr>
          <a:lstStyle>
            <a:defPPr>
              <a:defRPr lang="zh-CN"/>
            </a:defPPr>
            <a:lvl1pPr marL="0" algn="r" defTabSz="914400" rtl="0" eaLnBrk="1" latinLnBrk="0" hangingPunct="1">
              <a:lnSpc>
                <a:spcPct val="90000"/>
              </a:lnSpc>
              <a:spcBef>
                <a:spcPct val="0"/>
              </a:spcBef>
              <a:buNone/>
              <a:defRPr sz="6600" b="0" i="0" kern="1200" spc="300">
                <a:solidFill>
                  <a:schemeClr val="bg1"/>
                </a:solidFill>
                <a:latin typeface="Microsoft YaHei Light" panose="020b0503020204020204" pitchFamily="34" charset="-122"/>
                <a:ea typeface="Microsoft YaHei Light"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4400">
                <a:solidFill>
                  <a:schemeClr val="tx1">
                    <a:alpha val="100000"/>
                  </a:schemeClr>
                </a:solidFill>
              </a:rPr>
              <a:t>西方中世纪政治制度</a:t>
            </a:r>
            <a:endParaRPr/>
          </a:p>
        </p:txBody>
      </p:sp>
      <p:sp>
        <p:nvSpPr>
          <p:cNvPr id="8" name="文本占位符 3"/>
          <p:cNvSpPr txBox="1"/>
          <p:nvPr/>
        </p:nvSpPr>
        <p:spPr>
          <a:xfrm>
            <a:off x="5546726" y="2298681"/>
            <a:ext cx="1098550" cy="996950"/>
          </a:xfrm>
          <a:prstGeom prst="rect">
            <a:avLst/>
          </a:prstGeom>
        </p:spPr>
        <p:txBody>
          <a:bodyPr vert="horz" wrap="none" lIns="91440" tIns="45720" rIns="91440" bIns="45720" rtlCol="0" anchor="b">
            <a:spAutoFit/>
          </a:bodyPr>
          <a:lstStyle>
            <a:defPPr>
              <a:defRPr lang="zh-CN"/>
            </a:defPPr>
            <a:lvl1pPr marL="0" indent="0" algn="r" defTabSz="914400" rtl="0" eaLnBrk="1" latinLnBrk="0" hangingPunct="1">
              <a:lnSpc>
                <a:spcPct val="90000"/>
              </a:lnSpc>
              <a:spcBef>
                <a:spcPts val="1000"/>
              </a:spcBef>
              <a:buFont typeface="Arial" pitchFamily="34" charset="0"/>
              <a:buNone/>
              <a:defRPr sz="4400" b="0" i="0" kern="1200" spc="300">
                <a:solidFill>
                  <a:schemeClr val="bg1"/>
                </a:solidFill>
                <a:latin typeface="Microsoft YaHei Light" panose="020b0503020204020204" pitchFamily="34" charset="-122"/>
                <a:ea typeface="Microsoft YaHei Light"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r>
              <a:rPr lang="en-US" sz="6600">
                <a:solidFill>
                  <a:schemeClr val="tx1">
                    <a:alpha val="100000"/>
                  </a:schemeClr>
                </a:solidFill>
              </a:rPr>
              <a:t>03</a:t>
            </a:r>
            <a:endParaRPr lang="zh-CN" sz="66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 name="" descr="{&quot;isTemplate&quot;:true,&quot;type&quot;:3}"/>
        <p:cNvGrpSpPr/>
        <p:nvPr/>
      </p:nvGrpSpPr>
      <p:grpSpPr>
        <a:xfrm>
          <a:off x="0" y="0"/>
          <a:ext cx="0" cy="0"/>
        </a:xfrm>
      </p:grpSpPr>
      <p:pic>
        <p:nvPicPr>
          <p:cNvPr id="10"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1"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2" name="Group 598"/>
            <p:cNvGrpSpPr/>
            <p:nvPr/>
          </p:nvGrpSpPr>
          <p:grpSpPr>
            <a:xfrm>
              <a:off x="763829" y="1414808"/>
              <a:ext cx="6972294" cy="2337649"/>
              <a:chOff x="763829" y="1414808"/>
              <a:chExt cx="6972294" cy="2337649"/>
            </a:xfrm>
          </p:grpSpPr>
          <p:sp>
            <p:nvSpPr>
              <p:cNvPr id="13"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中世纪欧洲的政治制度</a:t>
                </a:r>
                <a:endParaRPr/>
              </a:p>
            </p:txBody>
          </p:sp>
          <p:sp>
            <p:nvSpPr>
              <p:cNvPr id="14"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教皇制：教皇是天主教会的最高领袖，享有至高无上的权力</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封君制：国王将土地分封给诸侯，诸侯在自己的领地内享有世袭的统治权</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城邦制：城市实行自治，拥有独立的主权</a:t>
                </a:r>
                <a:endParaRPr/>
              </a:p>
            </p:txBody>
          </p:sp>
          <p:sp>
            <p:nvSpPr>
              <p:cNvPr id="15"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8"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19" name="Group 591"/>
            <p:cNvGrpSpPr/>
            <p:nvPr/>
          </p:nvGrpSpPr>
          <p:grpSpPr>
            <a:xfrm>
              <a:off x="689593" y="3949139"/>
              <a:ext cx="7078256" cy="2128975"/>
              <a:chOff x="689593" y="3949139"/>
              <a:chExt cx="7078256" cy="2128975"/>
            </a:xfrm>
          </p:grpSpPr>
          <p:sp>
            <p:nvSpPr>
              <p:cNvPr id="20"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中世纪欧洲的政治制度实例</a:t>
                </a:r>
                <a:endParaRPr/>
              </a:p>
            </p:txBody>
          </p:sp>
          <p:sp>
            <p:nvSpPr>
              <p:cNvPr id="21"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教皇国：教皇国是教皇的领地，实行教皇制</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神圣罗马帝国：皇帝是国家的最高领袖，实行封君制</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意大利城邦：如佛罗伦萨、威尼斯等城市，实行城邦制</a:t>
                </a:r>
                <a:endParaRPr/>
              </a:p>
            </p:txBody>
          </p:sp>
          <p:sp>
            <p:nvSpPr>
              <p:cNvPr id="22"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5"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6"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中世纪欧洲的政治制度及其实例</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7" name="" descr="{&quot;isTemplate&quot;:true,&quot;type&quot;:3}"/>
        <p:cNvGrpSpPr/>
        <p:nvPr/>
      </p:nvGrpSpPr>
      <p:grpSpPr>
        <a:xfrm>
          <a:off x="0" y="0"/>
          <a:ext cx="0" cy="0"/>
        </a:xfrm>
      </p:grpSpPr>
      <p:pic>
        <p:nvPicPr>
          <p:cNvPr id="28"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9"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30" name="Group 598"/>
            <p:cNvGrpSpPr/>
            <p:nvPr/>
          </p:nvGrpSpPr>
          <p:grpSpPr>
            <a:xfrm>
              <a:off x="763829" y="1414808"/>
              <a:ext cx="6972294" cy="2337649"/>
              <a:chOff x="763829" y="1414808"/>
              <a:chExt cx="6972294" cy="2337649"/>
            </a:xfrm>
          </p:grpSpPr>
          <p:sp>
            <p:nvSpPr>
              <p:cNvPr id="31"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中世纪政治制度的特点</a:t>
                </a:r>
                <a:endParaRPr/>
              </a:p>
            </p:txBody>
          </p:sp>
          <p:sp>
            <p:nvSpPr>
              <p:cNvPr id="32"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封建性：中世纪政治制度具有很强的封建性，君主与诸侯之间形成封建关系</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宗教性：中世纪政治制度受到基督教的影响，教皇和教会享有很高的权力</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分散性：中世纪欧洲政治格局分散，各国实力相对较弱</a:t>
                </a:r>
                <a:endParaRPr/>
              </a:p>
            </p:txBody>
          </p:sp>
          <p:sp>
            <p:nvSpPr>
              <p:cNvPr id="33"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6"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37" name="Group 591"/>
            <p:cNvGrpSpPr/>
            <p:nvPr/>
          </p:nvGrpSpPr>
          <p:grpSpPr>
            <a:xfrm>
              <a:off x="689593" y="3949139"/>
              <a:ext cx="7078256" cy="2128975"/>
              <a:chOff x="689593" y="3949139"/>
              <a:chExt cx="7078256" cy="2128975"/>
            </a:xfrm>
          </p:grpSpPr>
          <p:sp>
            <p:nvSpPr>
              <p:cNvPr id="38"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中世纪政治制度对现代西方政治的影响</a:t>
                </a:r>
                <a:endParaRPr/>
              </a:p>
            </p:txBody>
          </p:sp>
          <p:sp>
            <p:nvSpPr>
              <p:cNvPr id="39"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中世纪政治制度为现代西方国家的政治制度提供了基本的框架和模式</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如君主立宪制、联邦制等现代西方国家的政治制度，都可以在中世纪政治制度中找到渊源</a:t>
                </a:r>
                <a:endParaRPr/>
              </a:p>
            </p:txBody>
          </p:sp>
          <p:sp>
            <p:nvSpPr>
              <p:cNvPr id="40"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43"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44"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中世纪政治制度的特点及影响</a:t>
            </a:r>
            <a:endParaRPr lang="en-US" altLang="zh-CN" sz="2800" b="1">
              <a:latin typeface="+mj-ea"/>
              <a:ea typeface="+mj-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45" name="" descr="{&quot;isTemplate&quot;:true,&quot;type&quot;:3}"/>
        <p:cNvGrpSpPr/>
        <p:nvPr/>
      </p:nvGrpSpPr>
      <p:grpSpPr>
        <a:xfrm>
          <a:off x="0" y="0"/>
          <a:ext cx="0" cy="0"/>
        </a:xfrm>
      </p:grpSpPr>
      <p:pic>
        <p:nvPicPr>
          <p:cNvPr id="46" name="Picture 10" descr="{&quot;isTemplate&quot;:true,&quot;type&quot;:&quot;image&quot;,&quot;canOmit&quot;:false,&quot;range&quot;:0}"/>
          <p:cNvPicPr>
            <a:picLocks noChangeAspect="1"/>
          </p:cNvPicPr>
          <p:nvPr/>
        </p:nvPicPr>
        <p:blipFill>
          <a:blip r:embed="rId2"/>
          <a:srcRect l="21875" r="21875"/>
          <a:stretch>
            <a:fillRect/>
          </a:stretch>
        </p:blipFill>
        <p:spPr>
          <a:xfrm>
            <a:off x="869006" y="1293634"/>
            <a:ext cx="4563024" cy="4563025"/>
          </a:xfrm>
          <a:prstGeom prst="diamond">
            <a:avLst/>
          </a:prstGeom>
        </p:spPr>
      </p:pic>
      <p:grpSp>
        <p:nvGrpSpPr>
          <p:cNvPr id="47" name="Group 400" descr="{&quot;isTemplate&quot;:true,&quot;type&quot;:&quot;list&quot;,&quot;alignment&quot;:&quot;left&quot;,&quot;alignmentVertical&quot;:&quot;top&quot;,&quot;canOmit&quot;:false,&quot;scalable&quot;:false,&quot;minItemsCount&quot;:-1}"/>
          <p:cNvGrpSpPr/>
          <p:nvPr/>
        </p:nvGrpSpPr>
        <p:grpSpPr>
          <a:xfrm>
            <a:off x="5982796" y="1468163"/>
            <a:ext cx="5783287" cy="4912094"/>
            <a:chOff x="5982796" y="1468163"/>
            <a:chExt cx="5783287" cy="4912094"/>
          </a:xfrm>
        </p:grpSpPr>
        <p:grpSp>
          <p:nvGrpSpPr>
            <p:cNvPr id="48" name="Group 2"/>
            <p:cNvGrpSpPr/>
            <p:nvPr/>
          </p:nvGrpSpPr>
          <p:grpSpPr>
            <a:xfrm>
              <a:off x="5982796" y="3116804"/>
              <a:ext cx="5783287" cy="1610798"/>
              <a:chOff x="5982796" y="3116804"/>
              <a:chExt cx="5783287" cy="1610798"/>
            </a:xfrm>
          </p:grpSpPr>
          <p:sp>
            <p:nvSpPr>
              <p:cNvPr id="49" name="TextBox 3" descr="{&quot;isTemplate&quot;:true,&quot;type&quot;:&quot;title&quot;,&quot;canOmit&quot;:false,&quot;range&quot;:0}"/>
              <p:cNvSpPr txBox="1"/>
              <p:nvPr/>
            </p:nvSpPr>
            <p:spPr>
              <a:xfrm>
                <a:off x="5982796" y="3116804"/>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中世纪政治制度对现代西方民主制度的影响</a:t>
                </a:r>
                <a:endParaRPr/>
              </a:p>
            </p:txBody>
          </p:sp>
          <p:sp>
            <p:nvSpPr>
              <p:cNvPr id="50" name="TextBox 4" descr="{&quot;isTemplate&quot;:true,&quot;type&quot;:&quot;content&quot;,&quot;canOmit&quot;:false,&quot;range&quot;:0}"/>
              <p:cNvSpPr txBox="1"/>
              <p:nvPr/>
            </p:nvSpPr>
            <p:spPr>
              <a:xfrm>
                <a:off x="5982796" y="3575147"/>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中世纪的分封制对现代西方国家的联邦制产生了重要影响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如德国、奥地利等现代西方国家的政治制度，都可以在中世纪政治制度中找到渊源</a:t>
                </a:r>
                <a:endParaRPr/>
              </a:p>
            </p:txBody>
          </p:sp>
        </p:grpSp>
        <p:grpSp>
          <p:nvGrpSpPr>
            <p:cNvPr id="51" name="Group 5"/>
            <p:cNvGrpSpPr/>
            <p:nvPr/>
          </p:nvGrpSpPr>
          <p:grpSpPr>
            <a:xfrm>
              <a:off x="5982796" y="4769459"/>
              <a:ext cx="5783287" cy="1610798"/>
              <a:chOff x="5982796" y="4769459"/>
              <a:chExt cx="5783287" cy="1610798"/>
            </a:xfrm>
          </p:grpSpPr>
          <p:sp>
            <p:nvSpPr>
              <p:cNvPr id="52" name="TextBox 6" descr="{&quot;isTemplate&quot;:true,&quot;type&quot;:&quot;title&quot;,&quot;canOmit&quot;:false,&quot;range&quot;:0}"/>
              <p:cNvSpPr txBox="1"/>
              <p:nvPr/>
            </p:nvSpPr>
            <p:spPr>
              <a:xfrm>
                <a:off x="5982796" y="4769459"/>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中世纪政治制度对现代西方政治思想的影响</a:t>
                </a:r>
                <a:endParaRPr/>
              </a:p>
            </p:txBody>
          </p:sp>
          <p:sp>
            <p:nvSpPr>
              <p:cNvPr id="53" name="TextBox 7" descr="{&quot;isTemplate&quot;:true,&quot;type&quot;:&quot;content&quot;,&quot;canOmit&quot;:false,&quot;range&quot;:0}"/>
              <p:cNvSpPr txBox="1"/>
              <p:nvPr/>
            </p:nvSpPr>
            <p:spPr>
              <a:xfrm>
                <a:off x="5982796" y="5227802"/>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中世纪政治思想家的观点和方法对现代西方政治思想产生了重要影响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如阿奎那的“神学政治论”等著作，对现代西方政治思想产生了深远的影响</a:t>
                </a:r>
                <a:endParaRPr/>
              </a:p>
            </p:txBody>
          </p:sp>
        </p:grpSp>
        <p:grpSp>
          <p:nvGrpSpPr>
            <p:cNvPr id="54" name="Group 407"/>
            <p:cNvGrpSpPr/>
            <p:nvPr/>
          </p:nvGrpSpPr>
          <p:grpSpPr>
            <a:xfrm>
              <a:off x="5982796" y="1468163"/>
              <a:ext cx="5700871" cy="1610798"/>
              <a:chOff x="5982796" y="1468163"/>
              <a:chExt cx="5700871" cy="1610798"/>
            </a:xfrm>
          </p:grpSpPr>
          <p:sp>
            <p:nvSpPr>
              <p:cNvPr id="55" name="TextBox 8" descr="{&quot;isTemplate&quot;:true,&quot;type&quot;:&quot;title&quot;,&quot;canOmit&quot;:false,&quot;range&quot;:0}"/>
              <p:cNvSpPr txBox="1"/>
              <p:nvPr/>
            </p:nvSpPr>
            <p:spPr>
              <a:xfrm>
                <a:off x="5982796" y="1468163"/>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中世纪政治制度对现代西方政治制度的影响</a:t>
                </a:r>
                <a:endParaRPr/>
              </a:p>
            </p:txBody>
          </p:sp>
          <p:sp>
            <p:nvSpPr>
              <p:cNvPr id="56" name="TextBox 9" descr="{&quot;isTemplate&quot;:true,&quot;type&quot;:&quot;content&quot;,&quot;canOmit&quot;:false,&quot;range&quot;:0}"/>
              <p:cNvSpPr txBox="1"/>
              <p:nvPr/>
            </p:nvSpPr>
            <p:spPr>
              <a:xfrm>
                <a:off x="5982796" y="1926506"/>
                <a:ext cx="5700871"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中世纪的教皇制对现代西方国家的政治制度产生了重要影响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如梵蒂冈等现代西方国家的政治制度，都受到中世纪教皇制的影响</a:t>
                </a:r>
                <a:endParaRPr/>
              </a:p>
            </p:txBody>
          </p:sp>
        </p:grpSp>
      </p:grpSp>
      <p:sp>
        <p:nvSpPr>
          <p:cNvPr id="57"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中世纪政治制度对现代西方政治的影响</a:t>
            </a:r>
            <a:endParaRPr lang="en-US" altLang="zh-CN" sz="2800" b="1">
              <a:latin typeface="+mj-ea"/>
              <a:ea typeface="+mj-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https://d.book118.com/267120012003006046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simple_minimalist_dark">
      <a:dk1>
        <a:srgbClr val="FFFFFF"/>
      </a:dk1>
      <a:lt1>
        <a:srgbClr val="000000"/>
      </a:lt1>
      <a:dk2>
        <a:srgbClr val="F5F4F5"/>
      </a:dk2>
      <a:lt2>
        <a:srgbClr val="24282D"/>
      </a:lt2>
      <a:accent1>
        <a:srgbClr val="C1C5CB"/>
      </a:accent1>
      <a:accent2>
        <a:srgbClr val="A1A5AA"/>
      </a:accent2>
      <a:accent3>
        <a:srgbClr val="828589"/>
      </a:accent3>
      <a:accent4>
        <a:srgbClr val="C4BEBC"/>
      </a:accent4>
      <a:accent5>
        <a:srgbClr val="7A7B79"/>
      </a:accent5>
      <a:accent6>
        <a:srgbClr val="5C5553"/>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109</Paragraphs>
  <Slides>14</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14</vt:i4>
      </vt:variant>
    </vt:vector>
  </HeadingPairs>
  <TitlesOfParts>
    <vt:vector baseType="lpstr" size="23">
      <vt:lpstr>Arial</vt:lpstr>
      <vt:lpstr>Calibri</vt:lpstr>
      <vt:lpstr>Arial Black</vt:lpstr>
      <vt:lpstr>微软雅黑</vt:lpstr>
      <vt:lpstr>黑体</vt:lpstr>
      <vt:lpstr>Microsoft YaHei</vt:lpstr>
      <vt:lpstr>Microsoft YaHei Light</vt:lpstr>
      <vt:lpstr>Microsoft Yahei</vt:lpstr>
      <vt:lpstr>Office Theme</vt:lpstr>
      <vt:lpstr>西方政治制度概述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2024-09-20T23:01:31.462</cp:lastPrinted>
  <dcterms:created xsi:type="dcterms:W3CDTF">2024-09-20T15:01:31Z</dcterms:created>
  <dcterms:modified xsi:type="dcterms:W3CDTF">2024-09-20T15:01:33Z</dcterms:modified>
</cp:coreProperties>
</file>