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9EBC35A-3F4D-4915-AC3C-F2DF0E8D3B9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sldImg"/>
          </p:nvPr>
        </p:nvSpPr>
        <p:spPr>
          <a:xfrm>
            <a:off x="685800" y="1143000"/>
            <a:ext cx="5486040" cy="3085920"/>
          </a:xfrm>
          <a:prstGeom prst="rect">
            <a:avLst/>
          </a:prstGeom>
          <a:ln w="0">
            <a:noFill/>
          </a:ln>
        </p:spPr>
      </p:sp>
      <p:sp>
        <p:nvSpPr>
          <p:cNvPr id="30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9" name="PlaceHolder 1"/>
          <p:cNvSpPr>
            <a:spLocks noGrp="1"/>
          </p:cNvSpPr>
          <p:nvPr>
            <p:ph type="sldImg"/>
          </p:nvPr>
        </p:nvSpPr>
        <p:spPr>
          <a:xfrm>
            <a:off x="685800" y="1143000"/>
            <a:ext cx="5486040" cy="3085920"/>
          </a:xfrm>
          <a:prstGeom prst="rect">
            <a:avLst/>
          </a:prstGeom>
          <a:ln w="0">
            <a:noFill/>
          </a:ln>
        </p:spPr>
      </p:sp>
      <p:sp>
        <p:nvSpPr>
          <p:cNvPr id="31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2" name="PlaceHolder 1"/>
          <p:cNvSpPr>
            <a:spLocks noGrp="1"/>
          </p:cNvSpPr>
          <p:nvPr>
            <p:ph type="sldImg"/>
          </p:nvPr>
        </p:nvSpPr>
        <p:spPr>
          <a:xfrm>
            <a:off x="685800" y="1143000"/>
            <a:ext cx="5486040" cy="3085920"/>
          </a:xfrm>
          <a:prstGeom prst="rect">
            <a:avLst/>
          </a:prstGeom>
          <a:ln w="0">
            <a:noFill/>
          </a:ln>
        </p:spPr>
      </p:sp>
      <p:sp>
        <p:nvSpPr>
          <p:cNvPr id="31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sldImg"/>
          </p:nvPr>
        </p:nvSpPr>
        <p:spPr>
          <a:xfrm>
            <a:off x="685800" y="1143000"/>
            <a:ext cx="5486040" cy="3085920"/>
          </a:xfrm>
          <a:prstGeom prst="rect">
            <a:avLst/>
          </a:prstGeom>
          <a:ln w="0">
            <a:noFill/>
          </a:ln>
        </p:spPr>
      </p:sp>
      <p:sp>
        <p:nvSpPr>
          <p:cNvPr id="31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87CD41-65F1-4DE5-8E2E-12307D2F07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745605-C1F0-4D4C-ABAF-B317E3DAC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08FE3E-E9FB-46A0-8946-DB081B48F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F2F2C7-9028-4FB5-9B28-92FFF06BD8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E4E68E-AD8C-4C1B-A452-CF7A365968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84689E-28E6-498B-9788-DC6F522354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BAF12A-96CA-4281-BB6A-E95799435EB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3D5193-7647-4D43-A133-56598FDE82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1C49D7-B753-4B12-8E07-FD17DC01AA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74642C-0BE6-45A9-A2EE-8D354B1B2D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3C85D4-AF4A-4078-B606-8AFA38EBA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AF46469-E654-4B76-BAF4-00BB08347A3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B2898F2-147D-42AE-99B3-709C671ADD5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35045042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木工加工工序全面解析</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原木选材</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锯切裁割</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开榫榫眼</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修整打磨</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木工加工工序概述</a:t>
            </a:r>
            <a:endParaRPr lang="en-US" sz="3600" b="0" strike="noStrike" spc="-1">
              <a:solidFill>
                <a:schemeClr val="dk1"/>
              </a:solidFill>
              <a:latin typeface="Arial"/>
            </a:endParaRPr>
          </a:p>
        </p:txBody>
      </p:sp>
      <p:sp>
        <p:nvSpPr>
          <p:cNvPr id="81"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木工加工是指将原木材料加工成成品的工艺过程，主要包括原木选材、锯切裁割、开榫榫眼、修整打磨等环节。这些工序对最终制品的质量和外观起着决定性作用。</a:t>
            </a:r>
            <a:endParaRPr lang="en-US" sz="16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木工加工的重要性</a:t>
            </a:r>
            <a:endParaRPr lang="en-US" sz="3600" b="0" strike="noStrike" spc="-1">
              <a:solidFill>
                <a:schemeClr val="dk1"/>
              </a:solidFill>
              <a:latin typeface="Arial"/>
            </a:endParaRPr>
          </a:p>
        </p:txBody>
      </p:sp>
      <p:sp>
        <p:nvSpPr>
          <p:cNvPr id="8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木工加工环节直接影响制品的质量和稳定性</a:t>
            </a:r>
            <a:endParaRPr lang="en-US" sz="1400" b="0" strike="noStrike" spc="-1">
              <a:solidFill>
                <a:srgbClr val="000000"/>
              </a:solidFill>
              <a:latin typeface="Arial"/>
            </a:endParaRPr>
          </a:p>
        </p:txBody>
      </p:sp>
      <p:sp>
        <p:nvSpPr>
          <p:cNvPr id="8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影响制品质量</a:t>
            </a:r>
            <a:endParaRPr lang="en-US" sz="1800" b="0" strike="noStrike" spc="-1">
              <a:solidFill>
                <a:srgbClr val="000000"/>
              </a:solidFill>
              <a:latin typeface="Arial"/>
            </a:endParaRPr>
          </a:p>
        </p:txBody>
      </p:sp>
      <p:sp>
        <p:nvSpPr>
          <p:cNvPr id="8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正确的木工加工工序能延长制品的使用寿命</a:t>
            </a:r>
            <a:endParaRPr lang="en-US" sz="1400" b="0" strike="noStrike" spc="-1">
              <a:solidFill>
                <a:srgbClr val="000000"/>
              </a:solidFill>
              <a:latin typeface="Arial"/>
            </a:endParaRPr>
          </a:p>
        </p:txBody>
      </p:sp>
      <p:sp>
        <p:nvSpPr>
          <p:cNvPr id="8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决定使用寿命</a:t>
            </a:r>
            <a:endParaRPr lang="en-US" sz="1800" b="0" strike="noStrike" spc="-1">
              <a:solidFill>
                <a:srgbClr val="000000"/>
              </a:solidFill>
              <a:latin typeface="Arial"/>
            </a:endParaRPr>
          </a:p>
        </p:txBody>
      </p:sp>
      <p:sp>
        <p:nvSpPr>
          <p:cNvPr id="8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精细的加工工序能提高生产效率和减少浪费</a:t>
            </a:r>
            <a:endParaRPr lang="en-US" sz="1400" b="0" strike="noStrike" spc="-1">
              <a:solidFill>
                <a:srgbClr val="000000"/>
              </a:solidFill>
              <a:latin typeface="Arial"/>
            </a:endParaRPr>
          </a:p>
        </p:txBody>
      </p:sp>
      <p:sp>
        <p:nvSpPr>
          <p:cNvPr id="8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提高生产效率</a:t>
            </a:r>
            <a:endParaRPr lang="en-US" sz="1800" b="0" strike="noStrike" spc="-1">
              <a:solidFill>
                <a:srgbClr val="000000"/>
              </a:solidFill>
              <a:latin typeface="Arial"/>
            </a:endParaRPr>
          </a:p>
        </p:txBody>
      </p:sp>
      <p:sp>
        <p:nvSpPr>
          <p:cNvPr id="8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精心加工能使制品外观更加美观和高端</a:t>
            </a:r>
            <a:endParaRPr lang="en-US" sz="1400" b="0" strike="noStrike" spc="-1">
              <a:solidFill>
                <a:srgbClr val="000000"/>
              </a:solidFill>
              <a:latin typeface="Arial"/>
            </a:endParaRPr>
          </a:p>
        </p:txBody>
      </p:sp>
      <p:sp>
        <p:nvSpPr>
          <p:cNvPr id="9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确保外观美观</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木工加工的发展历程</a:t>
            </a:r>
            <a:endParaRPr lang="en-US" sz="3600" b="0" strike="noStrike" spc="-1">
              <a:solidFill>
                <a:schemeClr val="dk1"/>
              </a:solidFill>
              <a:latin typeface="Arial"/>
            </a:endParaRPr>
          </a:p>
        </p:txBody>
      </p:sp>
      <p:sp>
        <p:nvSpPr>
          <p:cNvPr id="92"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9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以人工工具和技艺进行木工加工，耗时耗力</a:t>
            </a:r>
            <a:endParaRPr lang="en-US" sz="1400" b="0" strike="noStrike" spc="-1">
              <a:solidFill>
                <a:srgbClr val="000000"/>
              </a:solidFill>
              <a:latin typeface="Arial"/>
            </a:endParaRPr>
          </a:p>
        </p:txBody>
      </p:sp>
      <p:sp>
        <p:nvSpPr>
          <p:cNvPr id="9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传统手工加工</a:t>
            </a:r>
            <a:endParaRPr lang="en-US" sz="2000" b="0" strike="noStrike" spc="-1">
              <a:solidFill>
                <a:srgbClr val="000000"/>
              </a:solidFill>
              <a:latin typeface="Arial"/>
            </a:endParaRPr>
          </a:p>
        </p:txBody>
      </p:sp>
      <p:sp>
        <p:nvSpPr>
          <p:cNvPr id="9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应用电脑控制和智能技术，实现精密加工</a:t>
            </a:r>
            <a:endParaRPr lang="en-US" sz="1400" b="0" strike="noStrike" spc="-1">
              <a:solidFill>
                <a:srgbClr val="000000"/>
              </a:solidFill>
              <a:latin typeface="Arial"/>
            </a:endParaRPr>
          </a:p>
        </p:txBody>
      </p:sp>
      <p:sp>
        <p:nvSpPr>
          <p:cNvPr id="9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数字化智能加工</a:t>
            </a:r>
            <a:endParaRPr lang="en-US" sz="2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引入机械设备和自动化流水线，提高效率</a:t>
            </a:r>
            <a:endParaRPr lang="en-US" sz="1400" b="0" strike="noStrike" spc="-1">
              <a:solidFill>
                <a:srgbClr val="000000"/>
              </a:solidFill>
              <a:latin typeface="Arial"/>
            </a:endParaRPr>
          </a:p>
        </p:txBody>
      </p:sp>
      <p:sp>
        <p:nvSpPr>
          <p:cNvPr id="10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现代机械化加工</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机遇</a:t>
            </a:r>
            <a:endParaRPr lang="en-US" sz="1800" b="0" strike="noStrike" spc="-1">
              <a:solidFill>
                <a:srgbClr val="000000"/>
              </a:solidFill>
              <a:latin typeface="Arial"/>
            </a:endParaRPr>
          </a:p>
        </p:txBody>
      </p:sp>
      <p:sp>
        <p:nvSpPr>
          <p:cNvPr id="104"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绿色环保需求增加</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个性定制市场需求上升</a:t>
            </a:r>
            <a:endParaRPr lang="en-US" sz="1200" b="0" strike="noStrike" spc="-1">
              <a:solidFill>
                <a:srgbClr val="000000"/>
              </a:solidFill>
              <a:latin typeface="Arial"/>
            </a:endParaRPr>
          </a:p>
        </p:txBody>
      </p:sp>
      <p:sp>
        <p:nvSpPr>
          <p:cNvPr id="10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趋势</a:t>
            </a:r>
            <a:endParaRPr lang="en-US" sz="1800" b="0" strike="noStrike" spc="-1">
              <a:solidFill>
                <a:srgbClr val="000000"/>
              </a:solidFill>
              <a:latin typeface="Arial"/>
            </a:endParaRPr>
          </a:p>
        </p:txBody>
      </p:sp>
      <p:sp>
        <p:nvSpPr>
          <p:cNvPr id="107"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智能制造技术发展</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定制化服务模式普及</a:t>
            </a:r>
            <a:endParaRPr lang="en-US" sz="1200" b="0" strike="noStrike" spc="-1">
              <a:solidFill>
                <a:srgbClr val="000000"/>
              </a:solidFill>
              <a:latin typeface="Arial"/>
            </a:endParaRPr>
          </a:p>
        </p:txBody>
      </p:sp>
      <p:sp>
        <p:nvSpPr>
          <p:cNvPr id="10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前景</a:t>
            </a:r>
            <a:endParaRPr lang="en-US" sz="1800" b="0" strike="noStrike" spc="-1">
              <a:solidFill>
                <a:srgbClr val="000000"/>
              </a:solidFill>
              <a:latin typeface="Arial"/>
            </a:endParaRPr>
          </a:p>
        </p:txBody>
      </p:sp>
      <p:sp>
        <p:nvSpPr>
          <p:cNvPr id="110"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市场需求广阔</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行业发展潜力巨大</a:t>
            </a:r>
            <a:endParaRPr lang="en-US" sz="1200" b="0" strike="noStrike" spc="-1">
              <a:solidFill>
                <a:srgbClr val="000000"/>
              </a:solidFill>
              <a:latin typeface="Arial"/>
            </a:endParaRPr>
          </a:p>
        </p:txBody>
      </p:sp>
      <p:sp>
        <p:nvSpPr>
          <p:cNvPr id="1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木工加工行业的现状与未来发展趋势</a:t>
            </a:r>
            <a:endParaRPr lang="en-US" sz="3600" b="0" strike="noStrike" spc="-1">
              <a:solidFill>
                <a:schemeClr val="dk1"/>
              </a:solidFill>
              <a:latin typeface="Arial"/>
            </a:endParaRPr>
          </a:p>
        </p:txBody>
      </p:sp>
      <p:sp>
        <p:nvSpPr>
          <p:cNvPr id="11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3"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新挑战</a:t>
            </a:r>
            <a:endParaRPr lang="en-US" sz="1800" b="0" strike="noStrike" spc="-1">
              <a:solidFill>
                <a:srgbClr val="000000"/>
              </a:solidFill>
              <a:latin typeface="Arial"/>
            </a:endParaRPr>
          </a:p>
        </p:txBody>
      </p:sp>
      <p:sp>
        <p:nvSpPr>
          <p:cNvPr id="114"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市场竞争激烈</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原材料成本上涨</a:t>
            </a:r>
            <a:endParaRPr lang="en-US" sz="1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木工加工行业的现状与未来发展趋势</a:t>
            </a:r>
            <a:endParaRPr lang="en-US" sz="2200" b="0" strike="noStrike" spc="-1">
              <a:solidFill>
                <a:srgbClr val="000000"/>
              </a:solidFill>
              <a:latin typeface="Arial"/>
            </a:endParaRPr>
          </a:p>
        </p:txBody>
      </p:sp>
      <p:sp>
        <p:nvSpPr>
          <p:cNvPr id="11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当前，木工加工行业正面临着新的挑战和机遇。随着人们对木制品环保、美观性的需求不断增加，木工加工行业有着广阔的市场前景。新技术的应用和生产模式的转变将推动木工加工行业朝着更加智能化、绿色化的方向发展。</a:t>
            </a:r>
            <a:endParaRPr lang="en-US" sz="1400" b="0" strike="noStrike" spc="-1">
              <a:solidFill>
                <a:srgbClr val="000000"/>
              </a:solidFill>
              <a:latin typeface="Arial"/>
            </a:endParaRPr>
          </a:p>
        </p:txBody>
      </p:sp>
      <p:sp>
        <p:nvSpPr>
          <p:cNvPr id="11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19"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原木选材</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木材的选材标准</a:t>
            </a:r>
            <a:endParaRPr lang="en-US" sz="2200" b="0" strike="noStrike" spc="-1">
              <a:solidFill>
                <a:srgbClr val="000000"/>
              </a:solidFill>
              <a:latin typeface="Arial"/>
            </a:endParaRPr>
          </a:p>
        </p:txBody>
      </p:sp>
      <p:sp>
        <p:nvSpPr>
          <p:cNvPr id="12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在木工加工工序中，选材是非常重要的一环。选材应根据木材的材质、树种、含水率、干缩性等因素进行选择，以保证后续加工工序的顺利进行。</a:t>
            </a:r>
            <a:endParaRPr lang="en-US" sz="1400" b="0" strike="noStrike" spc="-1">
              <a:solidFill>
                <a:srgbClr val="000000"/>
              </a:solidFill>
              <a:latin typeface="Arial"/>
            </a:endParaRPr>
          </a:p>
        </p:txBody>
      </p:sp>
      <p:sp>
        <p:nvSpPr>
          <p:cNvPr id="1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27"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blipFill rotWithShape="0">
            <a:blip r:embed="rId2">
              <a:alphaModFix amt="84000"/>
            </a:blip>
            <a:stretch>
              <a:fillRect/>
            </a:stretch>
          </a:blip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原木的分类与性质分析</a:t>
            </a:r>
            <a:endParaRPr lang="en-US" sz="3600" b="0" strike="noStrike" spc="-1">
              <a:solidFill>
                <a:schemeClr val="dk1"/>
              </a:solidFill>
              <a:latin typeface="Arial"/>
            </a:endParaRPr>
          </a:p>
        </p:txBody>
      </p:sp>
      <p:sp>
        <p:nvSpPr>
          <p:cNvPr id="129"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不同的树种</a:t>
            </a:r>
            <a:endParaRPr lang="en-US" sz="1400" b="0" strike="noStrike" spc="-1">
              <a:solidFill>
                <a:srgbClr val="000000"/>
              </a:solidFill>
              <a:latin typeface="Arial"/>
            </a:endParaRPr>
          </a:p>
        </p:txBody>
      </p:sp>
      <p:sp>
        <p:nvSpPr>
          <p:cNvPr id="130"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材质</a:t>
            </a:r>
            <a:endParaRPr lang="en-US" sz="1800" b="0" strike="noStrike" spc="-1">
              <a:solidFill>
                <a:srgbClr val="000000"/>
              </a:solidFill>
              <a:latin typeface="Arial"/>
            </a:endParaRPr>
          </a:p>
        </p:txBody>
      </p:sp>
      <p:sp>
        <p:nvSpPr>
          <p:cNvPr id="131"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密度和硬度</a:t>
            </a:r>
            <a:endParaRPr lang="en-US" sz="1400" b="0" strike="noStrike" spc="-1">
              <a:solidFill>
                <a:srgbClr val="000000"/>
              </a:solidFill>
              <a:latin typeface="Arial"/>
            </a:endParaRPr>
          </a:p>
        </p:txBody>
      </p:sp>
      <p:sp>
        <p:nvSpPr>
          <p:cNvPr id="132"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年轮</a:t>
            </a:r>
            <a:endParaRPr lang="en-US" sz="1800" b="0" strike="noStrike" spc="-1">
              <a:solidFill>
                <a:srgbClr val="000000"/>
              </a:solidFill>
              <a:latin typeface="Arial"/>
            </a:endParaRPr>
          </a:p>
        </p:txBody>
      </p:sp>
      <p:sp>
        <p:nvSpPr>
          <p:cNvPr id="133"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影响外观和强度</a:t>
            </a:r>
            <a:endParaRPr lang="en-US" sz="1400" b="0" strike="noStrike" spc="-1">
              <a:solidFill>
                <a:srgbClr val="000000"/>
              </a:solidFill>
              <a:latin typeface="Arial"/>
            </a:endParaRPr>
          </a:p>
        </p:txBody>
      </p:sp>
      <p:sp>
        <p:nvSpPr>
          <p:cNvPr id="134"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纹理</a:t>
            </a:r>
            <a:endParaRPr lang="en-US" sz="1800" b="0" strike="noStrike" spc="-1">
              <a:solidFill>
                <a:srgbClr val="000000"/>
              </a:solidFill>
              <a:latin typeface="Arial"/>
            </a:endParaRPr>
          </a:p>
        </p:txBody>
      </p:sp>
      <p:sp>
        <p:nvSpPr>
          <p:cNvPr id="135"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6"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原木的检测与评估</a:t>
            </a:r>
            <a:endParaRPr lang="en-US" sz="3600" b="0" strike="noStrike" spc="-1">
              <a:solidFill>
                <a:schemeClr val="dk1"/>
              </a:solidFill>
              <a:latin typeface="Arial"/>
            </a:endParaRPr>
          </a:p>
        </p:txBody>
      </p:sp>
      <p:sp>
        <p:nvSpPr>
          <p:cNvPr id="138"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在进行木材加工之前，必须对原木的质量、含水率、纹理等进行检测和评估。只有选出质量合格的木材，才能避免加工过程中出现问题，确保产品的质量。</a:t>
            </a:r>
            <a:endParaRPr lang="en-US" sz="16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原木的储存与处理</a:t>
            </a:r>
            <a:endParaRPr lang="en-US" sz="3600" b="0" strike="noStrike" spc="-1">
              <a:solidFill>
                <a:schemeClr val="dk1"/>
              </a:solidFill>
              <a:latin typeface="Arial"/>
            </a:endParaRPr>
          </a:p>
        </p:txBody>
      </p:sp>
      <p:sp>
        <p:nvSpPr>
          <p:cNvPr id="140"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4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通风干燥</a:t>
            </a:r>
            <a:endParaRPr lang="en-US" sz="1400" b="0" strike="noStrike" spc="-1">
              <a:solidFill>
                <a:srgbClr val="000000"/>
              </a:solidFill>
              <a:latin typeface="Arial"/>
            </a:endParaRPr>
          </a:p>
        </p:txBody>
      </p:sp>
      <p:sp>
        <p:nvSpPr>
          <p:cNvPr id="14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储存条件</a:t>
            </a:r>
            <a:endParaRPr lang="en-US" sz="2000" b="0" strike="noStrike" spc="-1">
              <a:solidFill>
                <a:srgbClr val="000000"/>
              </a:solidFill>
              <a:latin typeface="Arial"/>
            </a:endParaRPr>
          </a:p>
        </p:txBody>
      </p:sp>
      <p:sp>
        <p:nvSpPr>
          <p:cNvPr id="14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避免变形</a:t>
            </a:r>
            <a:endParaRPr lang="en-US" sz="1400" b="0" strike="noStrike" spc="-1">
              <a:solidFill>
                <a:srgbClr val="000000"/>
              </a:solidFill>
              <a:latin typeface="Arial"/>
            </a:endParaRPr>
          </a:p>
        </p:txBody>
      </p:sp>
      <p:sp>
        <p:nvSpPr>
          <p:cNvPr id="14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防潮措施</a:t>
            </a:r>
            <a:endParaRPr lang="en-US" sz="2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防止腐朽</a:t>
            </a:r>
            <a:endParaRPr lang="en-US" sz="1400" b="0" strike="noStrike" spc="-1">
              <a:solidFill>
                <a:srgbClr val="000000"/>
              </a:solidFill>
              <a:latin typeface="Arial"/>
            </a:endParaRPr>
          </a:p>
        </p:txBody>
      </p:sp>
      <p:sp>
        <p:nvSpPr>
          <p:cNvPr id="14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处理方法</a:t>
            </a:r>
            <a:endParaRPr lang="en-US" sz="20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木材加工工序</a:t>
            </a:r>
            <a:endParaRPr lang="en-US" sz="3600" b="0" strike="noStrike" spc="-1">
              <a:solidFill>
                <a:schemeClr val="dk1"/>
              </a:solidFill>
              <a:latin typeface="Arial"/>
            </a:endParaRPr>
          </a:p>
        </p:txBody>
      </p:sp>
      <p:sp>
        <p:nvSpPr>
          <p:cNvPr id="151"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根据需要裁剪木材</a:t>
            </a:r>
            <a:endParaRPr lang="en-US" sz="1400" b="0" strike="noStrike" spc="-1">
              <a:solidFill>
                <a:srgbClr val="000000"/>
              </a:solidFill>
              <a:latin typeface="Arial"/>
            </a:endParaRPr>
          </a:p>
        </p:txBody>
      </p:sp>
      <p:sp>
        <p:nvSpPr>
          <p:cNvPr id="152"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锯切</a:t>
            </a:r>
            <a:endParaRPr lang="en-US" sz="1800" b="0" strike="noStrike" spc="-1">
              <a:solidFill>
                <a:srgbClr val="000000"/>
              </a:solidFill>
              <a:latin typeface="Arial"/>
            </a:endParaRPr>
          </a:p>
        </p:txBody>
      </p:sp>
      <p:sp>
        <p:nvSpPr>
          <p:cNvPr id="153"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使木材表面光滑</a:t>
            </a:r>
            <a:endParaRPr lang="en-US" sz="1400" b="0" strike="noStrike" spc="-1">
              <a:solidFill>
                <a:srgbClr val="000000"/>
              </a:solidFill>
              <a:latin typeface="Arial"/>
            </a:endParaRPr>
          </a:p>
        </p:txBody>
      </p:sp>
      <p:sp>
        <p:nvSpPr>
          <p:cNvPr id="154"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刨削</a:t>
            </a:r>
            <a:endParaRPr lang="en-US" sz="1800" b="0" strike="noStrike" spc="-1">
              <a:solidFill>
                <a:srgbClr val="000000"/>
              </a:solidFill>
              <a:latin typeface="Arial"/>
            </a:endParaRPr>
          </a:p>
        </p:txBody>
      </p:sp>
      <p:sp>
        <p:nvSpPr>
          <p:cNvPr id="155"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将不同木材拼接在一起</a:t>
            </a:r>
            <a:endParaRPr lang="en-US" sz="1400" b="0" strike="noStrike" spc="-1">
              <a:solidFill>
                <a:srgbClr val="000000"/>
              </a:solidFill>
              <a:latin typeface="Arial"/>
            </a:endParaRPr>
          </a:p>
        </p:txBody>
      </p:sp>
      <p:sp>
        <p:nvSpPr>
          <p:cNvPr id="156"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拼接</a:t>
            </a:r>
            <a:endParaRPr lang="en-US" sz="1800" b="0" strike="noStrike" spc="-1">
              <a:solidFill>
                <a:srgbClr val="000000"/>
              </a:solidFill>
              <a:latin typeface="Arial"/>
            </a:endParaRPr>
          </a:p>
        </p:txBody>
      </p:sp>
      <p:sp>
        <p:nvSpPr>
          <p:cNvPr id="157"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为木制品上色</a:t>
            </a:r>
            <a:endParaRPr lang="en-US" sz="1400" b="0" strike="noStrike" spc="-1">
              <a:solidFill>
                <a:srgbClr val="000000"/>
              </a:solidFill>
              <a:latin typeface="Arial"/>
            </a:endParaRPr>
          </a:p>
        </p:txBody>
      </p:sp>
      <p:sp>
        <p:nvSpPr>
          <p:cNvPr id="158"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涂装</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锯切裁割</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锯切裁割工序流程</a:t>
            </a:r>
            <a:endParaRPr lang="en-US" sz="2200" b="0" strike="noStrike" spc="-1">
              <a:solidFill>
                <a:srgbClr val="000000"/>
              </a:solidFill>
              <a:latin typeface="Arial"/>
            </a:endParaRPr>
          </a:p>
        </p:txBody>
      </p:sp>
      <p:sp>
        <p:nvSpPr>
          <p:cNvPr id="16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锯切裁割工序是木工加工中的重要环节，通过将原木按规格要求切割，形成所需零件。在工序中，需要精确测量和准确操作，确保所切零件符合要求，以提高生产效率和产品质量。</a:t>
            </a:r>
            <a:endParaRPr lang="en-US" sz="14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
        <p:nvSpPr>
          <p:cNvPr id="166" name="image"/>
          <p:cNvSpPr/>
          <p:nvPr/>
        </p:nvSpPr>
        <p:spPr>
          <a:xfrm>
            <a:off x="1036440" y="1335960"/>
            <a:ext cx="4791240" cy="2452680"/>
          </a:xfrm>
          <a:custGeom>
            <a:gdLst>
              <a:gd name="textAreaLeft" fmla="*/ 0 w 4791240"/>
              <a:gd name="textAreaRight" fmla="*/ 4791600 w 4791240"/>
              <a:gd name="textAreaTop" fmla="*/ 0 h 2452680"/>
              <a:gd name="textAreaBottom" fmla="*/ 2453040 h 2452680"/>
            </a:gdLst>
            <a:rect l="textAreaLeft" t="textAreaTop" r="textAreaRight" b="textAreaBottom"/>
            <a:pathLst>
              <a:path w="9868" h="5792">
                <a:moveTo>
                  <a:pt x="0" y="0"/>
                </a:moveTo>
                <a:lnTo>
                  <a:pt x="9868" y="0"/>
                </a:lnTo>
                <a:lnTo>
                  <a:pt x="9868" y="5792"/>
                </a:lnTo>
                <a:lnTo>
                  <a:pt x="0" y="5792"/>
                </a:lnTo>
                <a:lnTo>
                  <a:pt x="0" y="0"/>
                </a:lnTo>
                <a:close/>
              </a:path>
            </a:pathLst>
          </a:custGeom>
          <a:solidFill>
            <a:srgbClr val="729FCF"/>
          </a:solidFill>
          <a:ln w="3175">
            <a:solidFill>
              <a:srgbClr val="000000">
                <a:lumMod val="40000"/>
                <a:lumOff val="60000"/>
                <a:alpha val="20000"/>
              </a:srgbClr>
            </a:solidFill>
            <a:round/>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锯切裁割常用工具</a:t>
            </a:r>
            <a:endParaRPr lang="en-US" sz="3600" b="0" strike="noStrike" spc="-1">
              <a:solidFill>
                <a:schemeClr val="dk1"/>
              </a:solidFill>
              <a:latin typeface="Arial"/>
            </a:endParaRPr>
          </a:p>
        </p:txBody>
      </p:sp>
      <p:sp>
        <p:nvSpPr>
          <p:cNvPr id="168"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用于快速切割木材</a:t>
            </a:r>
            <a:endParaRPr lang="en-US" sz="1400" b="0" strike="noStrike" spc="-1">
              <a:solidFill>
                <a:srgbClr val="000000"/>
              </a:solidFill>
              <a:latin typeface="Arial"/>
            </a:endParaRPr>
          </a:p>
        </p:txBody>
      </p:sp>
      <p:sp>
        <p:nvSpPr>
          <p:cNvPr id="169"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锯床</a:t>
            </a:r>
            <a:endParaRPr lang="en-US" sz="1800" b="0" strike="noStrike" spc="-1">
              <a:solidFill>
                <a:srgbClr val="000000"/>
              </a:solidFill>
              <a:latin typeface="Arial"/>
            </a:endParaRPr>
          </a:p>
        </p:txBody>
      </p:sp>
      <p:sp>
        <p:nvSpPr>
          <p:cNvPr id="170"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用于修整木材表面</a:t>
            </a:r>
            <a:endParaRPr lang="en-US" sz="1400" b="0" strike="noStrike" spc="-1">
              <a:solidFill>
                <a:srgbClr val="000000"/>
              </a:solidFill>
              <a:latin typeface="Arial"/>
            </a:endParaRPr>
          </a:p>
        </p:txBody>
      </p:sp>
      <p:sp>
        <p:nvSpPr>
          <p:cNvPr id="171"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刨床</a:t>
            </a:r>
            <a:endParaRPr lang="en-US" sz="1800" b="0" strike="noStrike" spc="-1">
              <a:solidFill>
                <a:srgbClr val="000000"/>
              </a:solidFill>
              <a:latin typeface="Arial"/>
            </a:endParaRPr>
          </a:p>
        </p:txBody>
      </p:sp>
      <p:sp>
        <p:nvSpPr>
          <p:cNvPr id="172"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用于细致切割</a:t>
            </a:r>
            <a:endParaRPr lang="en-US" sz="1400" b="0" strike="noStrike" spc="-1">
              <a:solidFill>
                <a:srgbClr val="000000"/>
              </a:solidFill>
              <a:latin typeface="Arial"/>
            </a:endParaRPr>
          </a:p>
        </p:txBody>
      </p:sp>
      <p:sp>
        <p:nvSpPr>
          <p:cNvPr id="173"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锯条</a:t>
            </a:r>
            <a:endParaRPr lang="en-US" sz="1800" b="0" strike="noStrike" spc="-1">
              <a:solidFill>
                <a:srgbClr val="000000"/>
              </a:solidFill>
              <a:latin typeface="Arial"/>
            </a:endParaRPr>
          </a:p>
        </p:txBody>
      </p:sp>
      <p:sp>
        <p:nvSpPr>
          <p:cNvPr id="174"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75"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锯切裁割的注意事项</a:t>
            </a:r>
            <a:endParaRPr lang="en-US" sz="3600" b="0" strike="noStrike" spc="-1">
              <a:solidFill>
                <a:schemeClr val="dk1"/>
              </a:solidFill>
              <a:latin typeface="Arial"/>
            </a:endParaRPr>
          </a:p>
        </p:txBody>
      </p:sp>
      <p:sp>
        <p:nvSpPr>
          <p:cNvPr id="177" name="image"/>
          <p:cNvSpPr/>
          <p:nvPr/>
        </p:nvSpPr>
        <p:spPr>
          <a:xfrm>
            <a:off x="7813800" y="0"/>
            <a:ext cx="4377960" cy="4380480"/>
          </a:xfrm>
          <a:custGeom>
            <a:gdLst>
              <a:gd name="textAreaLeft" fmla="*/ 0 w 4377960"/>
              <a:gd name="textAreaRight" fmla="*/ 4378320 w 4377960"/>
              <a:gd name="textAreaTop" fmla="*/ 0 h 4380480"/>
              <a:gd name="textAreaBottom" fmla="*/ 4380840 h 4380480"/>
            </a:gdLst>
            <a:rect l="textAreaLeft" t="textAreaTop" r="textAreaRight" b="textAreaBottom"/>
            <a:pathLst>
              <a:path w="6036950" h="6040857">
                <a:moveTo>
                  <a:pt x="2276483" y="0"/>
                </a:moveTo>
                <a:lnTo>
                  <a:pt x="6036950" y="0"/>
                </a:lnTo>
                <a:lnTo>
                  <a:pt x="6036950" y="2936006"/>
                </a:lnTo>
                <a:lnTo>
                  <a:pt x="4238679" y="5156686"/>
                </a:lnTo>
                <a:cubicBezTo>
                  <a:pt x="3409718" y="6180367"/>
                  <a:pt x="1907854" y="6338220"/>
                  <a:pt x="884172" y="5509259"/>
                </a:cubicBezTo>
                <a:cubicBezTo>
                  <a:pt x="-139509" y="4680298"/>
                  <a:pt x="-297361" y="3178434"/>
                  <a:pt x="531600" y="2154752"/>
                </a:cubicBezTo>
                <a:close/>
              </a:path>
            </a:pathLst>
          </a:custGeom>
          <a:blipFill rotWithShape="0">
            <a:blip r:embed="rId2"/>
            <a:stretch>
              <a:fillRect/>
            </a:stretch>
          </a:blipFill>
          <a:ln w="9525">
            <a:solidFill>
              <a:srgbClr val="000000">
                <a:lumMod val="40000"/>
                <a:lumOff val="60000"/>
                <a:alpha val="50000"/>
              </a:srgbClr>
            </a:solidFill>
            <a:round/>
          </a:ln>
          <a:effectLst>
            <a:outerShdw dist="253959" dir="4201429" algn="ctr" rotWithShape="0">
              <a:schemeClr val="accent1">
                <a:alpha val="15000"/>
              </a:schemeClr>
            </a:outerShdw>
          </a:effectLst>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78"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戴好安全装备并保持集中注意力</a:t>
            </a:r>
            <a:endParaRPr lang="en-US" sz="1400" b="0" strike="noStrike" spc="-1">
              <a:solidFill>
                <a:srgbClr val="000000"/>
              </a:solidFill>
              <a:latin typeface="Arial"/>
            </a:endParaRPr>
          </a:p>
        </p:txBody>
      </p:sp>
      <p:sp>
        <p:nvSpPr>
          <p:cNvPr id="179"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安全操作</a:t>
            </a:r>
            <a:endParaRPr lang="en-US" sz="2000" b="0" strike="noStrike" spc="-1">
              <a:solidFill>
                <a:srgbClr val="000000"/>
              </a:solidFill>
              <a:latin typeface="Arial"/>
            </a:endParaRPr>
          </a:p>
        </p:txBody>
      </p:sp>
      <p:sp>
        <p:nvSpPr>
          <p:cNvPr id="18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8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避免使用过大的原木导致浪费</a:t>
            </a:r>
            <a:endParaRPr lang="en-US" sz="1400" b="0" strike="noStrike" spc="-1">
              <a:solidFill>
                <a:srgbClr val="000000"/>
              </a:solidFill>
              <a:latin typeface="Arial"/>
            </a:endParaRPr>
          </a:p>
        </p:txBody>
      </p:sp>
      <p:sp>
        <p:nvSpPr>
          <p:cNvPr id="18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材料浪费</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https://d.book118.com/267135045042006054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木工加工工序全面解析</vt:lpstr>
      <vt:lpstr>目录</vt:lpstr>
      <vt:lpstr>第1章 简介</vt:lpstr>
      <vt:lpstr>木工加工工序概述</vt:lpstr>
      <vt:lpstr>木工加工的重要性</vt:lpstr>
      <vt:lpstr>木工加工的发展历程</vt:lpstr>
      <vt:lpstr>木工加工行业的现状与未来发展趋势</vt:lpstr>
      <vt:lpstr> </vt:lpstr>
      <vt:lpstr>第2章 原木选材</vt:lpstr>
      <vt:lpstr> </vt:lpstr>
      <vt:lpstr>原木的分类与性质分析</vt:lpstr>
      <vt:lpstr>原木的检测与评估</vt:lpstr>
      <vt:lpstr>原木的储存与处理</vt:lpstr>
      <vt:lpstr>木材加工工序</vt:lpstr>
      <vt:lpstr>第三章 锯切裁割</vt:lpstr>
      <vt:lpstr> </vt:lpstr>
      <vt:lpstr>锯切裁割常用工具</vt:lpstr>
      <vt:lpstr>锯切裁割的注意事项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2024-09-28T12:05:06.663</cp:lastPrinted>
  <dcterms:created xsi:type="dcterms:W3CDTF">2024-09-28T04:05:06Z</dcterms:created>
  <dcterms:modified xsi:type="dcterms:W3CDTF">2024-09-28T04:05:08Z</dcterms:modified>
</cp:coreProperties>
</file>