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9144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3F6A3-A664-4FC7-8745-68F00FB62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E9B4C5-2298-447A-A6A9-54D0552E2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E19DB-0D63-4D16-9C12-C66F01272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42BF86-0284-4155-9F3C-45C017522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D154A4-8059-4346-97E2-1BAF18041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DF22E9-1B96-4FD6-987C-7939FE618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C35311-60F5-4CF5-8627-F57E86F71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06C1E3-01EE-41DD-8740-6A5866AD9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1CC805-6861-4ACA-BC9B-695E68C9A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883E7-7767-423E-A6FF-852154D82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324B1-F8F2-4308-87FE-75BE03475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4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rgbClr val="FF33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4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rgbClr val="FF33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4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4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30199" y="168751"/>
            <a:ext cx="2768600" cy="8483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4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764539" y="2252344"/>
            <a:ext cx="7461250" cy="391858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rgbClr val="FF33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6.jpeg" /><Relationship Id="rId3" Type="http://schemas.openxmlformats.org/officeDocument/2006/relationships/image" Target="../media/image7.png" /><Relationship Id="rId4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4516306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497889" y="0"/>
            <a:ext cx="164611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587500" y="970844"/>
            <a:ext cx="4902200" cy="157543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10150" spc="-610">
                <a:solidFill>
                  <a:srgbClr val="CC9900"/>
                </a:solidFill>
                <a:latin typeface="Malgun Gothic"/>
                <a:cs typeface="Malgun Gothic"/>
              </a:rPr>
              <a:t>旅游形</a:t>
            </a:r>
            <a:r>
              <a:rPr sz="10150" spc="-660">
                <a:solidFill>
                  <a:srgbClr val="CC9900"/>
                </a:solidFill>
                <a:latin typeface="Malgun Gothic"/>
                <a:cs typeface="Malgun Gothic"/>
              </a:rPr>
              <a:t>象</a:t>
            </a:r>
            <a:endParaRPr sz="10150">
              <a:latin typeface="Malgun Gothic"/>
              <a:cs typeface="Malgun Gothic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749675" y="2841512"/>
            <a:ext cx="296100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25">
                <a:solidFill>
                  <a:srgbClr val="FF9900"/>
                </a:solidFill>
                <a:latin typeface="Arial"/>
                <a:cs typeface="Arial"/>
              </a:rPr>
              <a:t>------ </a:t>
            </a:r>
            <a:r>
              <a:rPr sz="4800" b="1" spc="-15" baseline="-3472">
                <a:solidFill>
                  <a:srgbClr val="FF9900"/>
                </a:solidFill>
                <a:latin typeface="Microsoft JhengHei"/>
                <a:cs typeface="Microsoft JhengHei"/>
              </a:rPr>
              <a:t>形象学讲座</a:t>
            </a:r>
            <a:endParaRPr sz="4800" baseline="-3472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654299" y="4618037"/>
            <a:ext cx="3683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0">
                <a:solidFill>
                  <a:srgbClr val="663300"/>
                </a:solidFill>
                <a:latin typeface="Microsoft JhengHei"/>
                <a:cs typeface="Microsoft JhengHei"/>
              </a:rPr>
              <a:t>海南大学形象研究室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36227" rIns="0" bIns="0" rtlCol="0">
            <a:spAutoFit/>
          </a:bodyPr>
          <a:lstStyle/>
          <a:p>
            <a:pPr marL="75184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663300"/>
                </a:solidFill>
                <a:latin typeface="Times New Roman"/>
                <a:cs typeface="Times New Roman"/>
              </a:rPr>
              <a:t>·</a:t>
            </a:r>
            <a:r>
              <a:rPr sz="2800">
                <a:solidFill>
                  <a:srgbClr val="663300"/>
                </a:solidFill>
              </a:rPr>
              <a:t>讲学主题</a:t>
            </a:r>
            <a:r>
              <a:rPr sz="2800" spc="-50">
                <a:solidFill>
                  <a:srgbClr val="663300"/>
                </a:solidFill>
                <a:latin typeface="Times New Roman"/>
                <a:cs typeface="Times New Roman"/>
              </a:rPr>
              <a:t>·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145539" y="1752282"/>
            <a:ext cx="6426200" cy="3302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0">
                <a:solidFill>
                  <a:srgbClr val="FF0000"/>
                </a:solidFill>
                <a:latin typeface="Microsoft JhengHei"/>
                <a:cs typeface="Microsoft JhengHei"/>
              </a:rPr>
              <a:t>旅游新概念</a:t>
            </a:r>
            <a:endParaRPr sz="32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000">
              <a:latin typeface="Microsoft JhengHei"/>
              <a:cs typeface="Microsoft JhengHei"/>
            </a:endParaRPr>
          </a:p>
          <a:p>
            <a:pPr marL="927100">
              <a:lnSpc>
                <a:spcPct val="100000"/>
              </a:lnSpc>
              <a:spcBef>
                <a:spcPts val="5"/>
              </a:spcBef>
            </a:pPr>
            <a:r>
              <a:rPr sz="3200" b="1" spc="-10">
                <a:solidFill>
                  <a:srgbClr val="009900"/>
                </a:solidFill>
                <a:latin typeface="Microsoft JhengHei"/>
                <a:cs typeface="Microsoft JhengHei"/>
              </a:rPr>
              <a:t>形象新定义</a:t>
            </a:r>
            <a:endParaRPr sz="32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700">
              <a:latin typeface="Microsoft JhengHei"/>
              <a:cs typeface="Microsoft JhengHei"/>
            </a:endParaRPr>
          </a:p>
          <a:p>
            <a:pPr marL="1871345">
              <a:lnSpc>
                <a:spcPct val="100000"/>
              </a:lnSpc>
            </a:pPr>
            <a:r>
              <a:rPr sz="3200" b="1" spc="-10">
                <a:solidFill>
                  <a:srgbClr val="3333CC"/>
                </a:solidFill>
                <a:latin typeface="Microsoft JhengHei"/>
                <a:cs typeface="Microsoft JhengHei"/>
              </a:rPr>
              <a:t>旅游形象的四个方面</a:t>
            </a:r>
            <a:endParaRPr sz="32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</a:pPr>
            <a:endParaRPr sz="1950">
              <a:latin typeface="Microsoft JhengHei"/>
              <a:cs typeface="Microsoft JhengHei"/>
            </a:endParaRPr>
          </a:p>
          <a:p>
            <a:pPr marL="2755900">
              <a:lnSpc>
                <a:spcPct val="100000"/>
              </a:lnSpc>
            </a:pPr>
            <a:r>
              <a:rPr sz="3200" b="1" spc="-10">
                <a:solidFill>
                  <a:srgbClr val="663300"/>
                </a:solidFill>
                <a:latin typeface="Microsoft JhengHei"/>
                <a:cs typeface="Microsoft JhengHei"/>
              </a:rPr>
              <a:t>旅游形象塑造的方向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20700" y="1395095"/>
            <a:ext cx="7454900" cy="21602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8405"/>
              </a:lnSpc>
              <a:spcBef>
                <a:spcPts val="100"/>
              </a:spcBef>
            </a:pPr>
            <a:r>
              <a:rPr sz="7200" spc="-15">
                <a:solidFill>
                  <a:srgbClr val="008000"/>
                </a:solidFill>
              </a:rPr>
              <a:t>旅游文化</a:t>
            </a:r>
            <a:endParaRPr sz="7200"/>
          </a:p>
          <a:p>
            <a:pPr marL="1955800">
              <a:lnSpc>
                <a:spcPts val="8405"/>
              </a:lnSpc>
            </a:pPr>
            <a:r>
              <a:rPr sz="7200" spc="-10">
                <a:solidFill>
                  <a:srgbClr val="008000"/>
                </a:solidFill>
              </a:rPr>
              <a:t>主题词的兴起</a:t>
            </a:r>
            <a:endParaRPr sz="72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19299" y="545782"/>
            <a:ext cx="5597525" cy="10934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5165"/>
              </a:lnSpc>
              <a:spcBef>
                <a:spcPts val="100"/>
              </a:spcBef>
            </a:pPr>
            <a:r>
              <a:rPr sz="4400" spc="-10">
                <a:solidFill>
                  <a:srgbClr val="008000"/>
                </a:solidFill>
              </a:rPr>
              <a:t>社会主题词的变换</a:t>
            </a:r>
            <a:endParaRPr sz="4400"/>
          </a:p>
          <a:p>
            <a:pPr marL="1317625">
              <a:lnSpc>
                <a:spcPts val="3245"/>
              </a:lnSpc>
            </a:pPr>
            <a:r>
              <a:rPr sz="2800" b="0" spc="-5">
                <a:solidFill>
                  <a:srgbClr val="008000"/>
                </a:solidFill>
                <a:latin typeface="宋体"/>
                <a:cs typeface="宋体"/>
              </a:rPr>
              <a:t>跟踪社会主题词变化的意义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11200" y="2031682"/>
            <a:ext cx="4826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600" b="1" spc="-50">
                <a:solidFill>
                  <a:srgbClr val="FF6600"/>
                </a:solidFill>
                <a:latin typeface="Microsoft JhengHei"/>
                <a:cs typeface="Microsoft JhengHei"/>
              </a:rPr>
              <a:t>信息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501900" y="2031682"/>
            <a:ext cx="4826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600" b="1" spc="-50">
                <a:solidFill>
                  <a:srgbClr val="FF6600"/>
                </a:solidFill>
                <a:latin typeface="Microsoft JhengHei"/>
                <a:cs typeface="Microsoft JhengHei"/>
              </a:rPr>
              <a:t>形象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083299" y="2055494"/>
            <a:ext cx="482600" cy="1098550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12700" marR="5080">
              <a:lnSpc>
                <a:spcPts val="4130"/>
              </a:lnSpc>
              <a:spcBef>
                <a:spcPts val="385"/>
              </a:spcBef>
            </a:pPr>
            <a:r>
              <a:rPr sz="3600" b="1" spc="-50">
                <a:solidFill>
                  <a:srgbClr val="FF6600"/>
                </a:solidFill>
                <a:latin typeface="Microsoft JhengHei"/>
                <a:cs typeface="Microsoft JhengHei"/>
              </a:rPr>
              <a:t>诚信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362200" y="3832224"/>
            <a:ext cx="762000" cy="1628775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53340" rIns="0" bIns="0" rtlCol="0">
            <a:spAutoFit/>
          </a:bodyPr>
          <a:lstStyle/>
          <a:p>
            <a:pPr marL="126364" marR="119380" algn="just">
              <a:lnSpc>
                <a:spcPct val="100000"/>
              </a:lnSpc>
              <a:spcBef>
                <a:spcPts val="420"/>
              </a:spcBef>
            </a:pPr>
            <a:r>
              <a:rPr sz="2000" spc="-25">
                <a:latin typeface="宋体"/>
                <a:cs typeface="宋体"/>
              </a:rPr>
              <a:t>项目开发成功之基</a:t>
            </a:r>
            <a:r>
              <a:rPr sz="2000" spc="-50">
                <a:latin typeface="宋体"/>
                <a:cs typeface="宋体"/>
              </a:rPr>
              <a:t>础</a:t>
            </a:r>
            <a:endParaRPr sz="20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191000" y="3808412"/>
            <a:ext cx="762000" cy="2238375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53340" rIns="0" bIns="0" rtlCol="0">
            <a:spAutoFit/>
          </a:bodyPr>
          <a:lstStyle/>
          <a:p>
            <a:pPr marL="127000" marR="120014">
              <a:lnSpc>
                <a:spcPct val="100000"/>
              </a:lnSpc>
              <a:spcBef>
                <a:spcPts val="420"/>
              </a:spcBef>
            </a:pPr>
            <a:r>
              <a:rPr sz="2000" spc="-25">
                <a:latin typeface="宋体"/>
                <a:cs typeface="宋体"/>
              </a:rPr>
              <a:t>开发要求</a:t>
            </a:r>
            <a:endParaRPr sz="2000">
              <a:latin typeface="宋体"/>
              <a:cs typeface="宋体"/>
            </a:endParaRPr>
          </a:p>
          <a:p>
            <a:pPr marL="127000" marR="120014">
              <a:lnSpc>
                <a:spcPct val="100000"/>
              </a:lnSpc>
              <a:spcBef>
                <a:spcPts val="1200"/>
              </a:spcBef>
            </a:pPr>
            <a:r>
              <a:rPr sz="2000" spc="-25">
                <a:latin typeface="宋体"/>
                <a:cs typeface="宋体"/>
              </a:rPr>
              <a:t>天人合一</a:t>
            </a:r>
            <a:endParaRPr sz="2000">
              <a:latin typeface="宋体"/>
              <a:cs typeface="宋体"/>
            </a:endParaRPr>
          </a:p>
          <a:p>
            <a:pPr marL="127000" marR="120014">
              <a:lnSpc>
                <a:spcPct val="100000"/>
              </a:lnSpc>
              <a:spcBef>
                <a:spcPts val="1200"/>
              </a:spcBef>
            </a:pPr>
            <a:r>
              <a:rPr sz="2000" spc="-25">
                <a:latin typeface="宋体"/>
                <a:cs typeface="宋体"/>
              </a:rPr>
              <a:t>持续发展</a:t>
            </a:r>
            <a:endParaRPr sz="20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943599" y="3832224"/>
            <a:ext cx="838200" cy="1933575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5334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20"/>
              </a:spcBef>
            </a:pPr>
            <a:r>
              <a:rPr sz="2000">
                <a:latin typeface="宋体"/>
                <a:cs typeface="宋体"/>
              </a:rPr>
              <a:t>入</a:t>
            </a:r>
            <a:endParaRPr sz="2000">
              <a:latin typeface="宋体"/>
              <a:cs typeface="宋体"/>
            </a:endParaRPr>
          </a:p>
          <a:p>
            <a:pPr marL="91440">
              <a:lnSpc>
                <a:spcPct val="100000"/>
              </a:lnSpc>
              <a:spcBef>
                <a:spcPts val="1200"/>
              </a:spcBef>
            </a:pPr>
            <a:r>
              <a:rPr sz="2000" spc="-25">
                <a:latin typeface="宋体"/>
                <a:cs typeface="宋体"/>
              </a:rPr>
              <a:t>WTO</a:t>
            </a:r>
            <a:endParaRPr sz="2000">
              <a:latin typeface="宋体"/>
              <a:cs typeface="宋体"/>
            </a:endParaRPr>
          </a:p>
          <a:p>
            <a:pPr marL="91440" marR="231775" algn="just">
              <a:lnSpc>
                <a:spcPct val="100000"/>
              </a:lnSpc>
              <a:spcBef>
                <a:spcPts val="1200"/>
              </a:spcBef>
            </a:pPr>
            <a:r>
              <a:rPr sz="2000" spc="-25">
                <a:latin typeface="宋体"/>
                <a:cs typeface="宋体"/>
              </a:rPr>
              <a:t>的最低要</a:t>
            </a:r>
            <a:r>
              <a:rPr sz="2000" spc="-50">
                <a:latin typeface="宋体"/>
                <a:cs typeface="宋体"/>
              </a:rPr>
              <a:t>求</a:t>
            </a:r>
            <a:endParaRPr sz="20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817643" y="2028507"/>
            <a:ext cx="4826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600" b="1" spc="-50">
                <a:solidFill>
                  <a:srgbClr val="FF6600"/>
                </a:solidFill>
                <a:latin typeface="Microsoft JhengHei"/>
                <a:cs typeface="Microsoft JhengHei"/>
              </a:rPr>
              <a:t>文化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292600" y="2031682"/>
            <a:ext cx="4826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600" b="1" spc="-50">
                <a:solidFill>
                  <a:srgbClr val="FF6600"/>
                </a:solidFill>
                <a:latin typeface="Microsoft JhengHei"/>
                <a:cs typeface="Microsoft JhengHei"/>
              </a:rPr>
              <a:t>生态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09600" y="3832224"/>
            <a:ext cx="762000" cy="1019175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53340" rIns="0" bIns="0" rtlCol="0">
            <a:spAutoFit/>
          </a:bodyPr>
          <a:lstStyle/>
          <a:p>
            <a:pPr marL="127000" marR="120014" algn="just">
              <a:lnSpc>
                <a:spcPct val="100000"/>
              </a:lnSpc>
              <a:spcBef>
                <a:spcPts val="420"/>
              </a:spcBef>
            </a:pPr>
            <a:r>
              <a:rPr sz="2000" spc="-25">
                <a:solidFill>
                  <a:srgbClr val="808080"/>
                </a:solidFill>
                <a:latin typeface="宋体"/>
                <a:cs typeface="宋体"/>
              </a:rPr>
              <a:t>改革开放</a:t>
            </a:r>
            <a:r>
              <a:rPr sz="2000" spc="-25">
                <a:latin typeface="宋体"/>
                <a:cs typeface="宋体"/>
              </a:rPr>
              <a:t>初期</a:t>
            </a:r>
            <a:endParaRPr sz="2000">
              <a:latin typeface="宋体"/>
              <a:cs typeface="宋体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543800" y="3832224"/>
            <a:ext cx="1066800" cy="2238375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53340" rIns="0" bIns="0" rtlCol="0">
            <a:spAutoFit/>
          </a:bodyPr>
          <a:lstStyle/>
          <a:p>
            <a:pPr marL="152400" marR="145415" algn="just">
              <a:lnSpc>
                <a:spcPct val="100000"/>
              </a:lnSpc>
              <a:spcBef>
                <a:spcPts val="420"/>
              </a:spcBef>
            </a:pPr>
            <a:r>
              <a:rPr sz="2000" spc="-20">
                <a:latin typeface="宋体"/>
                <a:cs typeface="宋体"/>
              </a:rPr>
              <a:t>社会物质文明达到一定高度时所需的精神</a:t>
            </a:r>
            <a:r>
              <a:rPr sz="2000" spc="-25">
                <a:latin typeface="宋体"/>
                <a:cs typeface="宋体"/>
              </a:rPr>
              <a:t>文明</a:t>
            </a:r>
            <a:endParaRPr sz="2000">
              <a:latin typeface="宋体"/>
              <a:cs typeface="宋体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889000" y="3198811"/>
            <a:ext cx="50800" cy="533400"/>
          </a:xfrm>
          <a:custGeom>
            <a:rect l="l" t="t" r="r" b="b"/>
            <a:pathLst>
              <a:path w="50800" h="533400">
                <a:moveTo>
                  <a:pt x="19050" y="510540"/>
                </a:moveTo>
                <a:lnTo>
                  <a:pt x="31750" y="510540"/>
                </a:lnTo>
                <a:lnTo>
                  <a:pt x="31750" y="0"/>
                </a:lnTo>
                <a:lnTo>
                  <a:pt x="19050" y="0"/>
                </a:lnTo>
                <a:lnTo>
                  <a:pt x="19050" y="510540"/>
                </a:lnTo>
                <a:close/>
              </a:path>
              <a:path w="50800" h="533400">
                <a:moveTo>
                  <a:pt x="25400" y="533400"/>
                </a:moveTo>
                <a:lnTo>
                  <a:pt x="50800" y="482599"/>
                </a:lnTo>
                <a:lnTo>
                  <a:pt x="31750" y="482599"/>
                </a:lnTo>
                <a:lnTo>
                  <a:pt x="31750" y="510540"/>
                </a:lnTo>
                <a:lnTo>
                  <a:pt x="13970" y="510540"/>
                </a:lnTo>
                <a:lnTo>
                  <a:pt x="25400" y="533400"/>
                </a:lnTo>
                <a:close/>
              </a:path>
              <a:path w="50800" h="533400">
                <a:moveTo>
                  <a:pt x="13970" y="510540"/>
                </a:moveTo>
                <a:lnTo>
                  <a:pt x="19050" y="510540"/>
                </a:lnTo>
                <a:lnTo>
                  <a:pt x="19050" y="482599"/>
                </a:lnTo>
                <a:lnTo>
                  <a:pt x="0" y="482599"/>
                </a:lnTo>
                <a:lnTo>
                  <a:pt x="13970" y="51054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4470400" y="3198811"/>
            <a:ext cx="50800" cy="533400"/>
          </a:xfrm>
          <a:custGeom>
            <a:rect l="l" t="t" r="r" b="b"/>
            <a:pathLst>
              <a:path w="50800" h="533400">
                <a:moveTo>
                  <a:pt x="19050" y="510540"/>
                </a:moveTo>
                <a:lnTo>
                  <a:pt x="31750" y="510540"/>
                </a:lnTo>
                <a:lnTo>
                  <a:pt x="31750" y="0"/>
                </a:lnTo>
                <a:lnTo>
                  <a:pt x="19050" y="0"/>
                </a:lnTo>
                <a:lnTo>
                  <a:pt x="19050" y="510540"/>
                </a:lnTo>
                <a:close/>
              </a:path>
              <a:path w="50800" h="533400">
                <a:moveTo>
                  <a:pt x="25400" y="533400"/>
                </a:moveTo>
                <a:lnTo>
                  <a:pt x="50800" y="482599"/>
                </a:lnTo>
                <a:lnTo>
                  <a:pt x="31750" y="482599"/>
                </a:lnTo>
                <a:lnTo>
                  <a:pt x="31750" y="510540"/>
                </a:lnTo>
                <a:lnTo>
                  <a:pt x="13970" y="510540"/>
                </a:lnTo>
                <a:lnTo>
                  <a:pt x="25400" y="533400"/>
                </a:lnTo>
                <a:close/>
              </a:path>
              <a:path w="50800" h="533400">
                <a:moveTo>
                  <a:pt x="13970" y="510540"/>
                </a:moveTo>
                <a:lnTo>
                  <a:pt x="19050" y="510540"/>
                </a:lnTo>
                <a:lnTo>
                  <a:pt x="19050" y="482599"/>
                </a:lnTo>
                <a:lnTo>
                  <a:pt x="0" y="482599"/>
                </a:lnTo>
                <a:lnTo>
                  <a:pt x="13970" y="51054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2717800" y="3198811"/>
            <a:ext cx="50800" cy="533400"/>
          </a:xfrm>
          <a:custGeom>
            <a:rect l="l" t="t" r="r" b="b"/>
            <a:pathLst>
              <a:path w="50800" h="533400">
                <a:moveTo>
                  <a:pt x="19050" y="510540"/>
                </a:moveTo>
                <a:lnTo>
                  <a:pt x="31750" y="510540"/>
                </a:lnTo>
                <a:lnTo>
                  <a:pt x="31750" y="0"/>
                </a:lnTo>
                <a:lnTo>
                  <a:pt x="19050" y="0"/>
                </a:lnTo>
                <a:lnTo>
                  <a:pt x="19050" y="510540"/>
                </a:lnTo>
                <a:close/>
              </a:path>
              <a:path w="50800" h="533400">
                <a:moveTo>
                  <a:pt x="25400" y="533400"/>
                </a:moveTo>
                <a:lnTo>
                  <a:pt x="50800" y="482599"/>
                </a:lnTo>
                <a:lnTo>
                  <a:pt x="31750" y="482599"/>
                </a:lnTo>
                <a:lnTo>
                  <a:pt x="31750" y="510540"/>
                </a:lnTo>
                <a:lnTo>
                  <a:pt x="13970" y="510540"/>
                </a:lnTo>
                <a:lnTo>
                  <a:pt x="25400" y="533400"/>
                </a:lnTo>
                <a:close/>
              </a:path>
              <a:path w="50800" h="533400">
                <a:moveTo>
                  <a:pt x="13970" y="510540"/>
                </a:moveTo>
                <a:lnTo>
                  <a:pt x="19050" y="510540"/>
                </a:lnTo>
                <a:lnTo>
                  <a:pt x="19050" y="482599"/>
                </a:lnTo>
                <a:lnTo>
                  <a:pt x="0" y="482599"/>
                </a:lnTo>
                <a:lnTo>
                  <a:pt x="13970" y="51054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6299200" y="3198811"/>
            <a:ext cx="50800" cy="533400"/>
          </a:xfrm>
          <a:custGeom>
            <a:rect l="l" t="t" r="r" b="b"/>
            <a:pathLst>
              <a:path w="50800" h="533400">
                <a:moveTo>
                  <a:pt x="19050" y="510540"/>
                </a:moveTo>
                <a:lnTo>
                  <a:pt x="31750" y="510540"/>
                </a:lnTo>
                <a:lnTo>
                  <a:pt x="31750" y="0"/>
                </a:lnTo>
                <a:lnTo>
                  <a:pt x="19050" y="0"/>
                </a:lnTo>
                <a:lnTo>
                  <a:pt x="19050" y="510540"/>
                </a:lnTo>
                <a:close/>
              </a:path>
              <a:path w="50800" h="533400">
                <a:moveTo>
                  <a:pt x="25400" y="533400"/>
                </a:moveTo>
                <a:lnTo>
                  <a:pt x="50800" y="482599"/>
                </a:lnTo>
                <a:lnTo>
                  <a:pt x="31750" y="482599"/>
                </a:lnTo>
                <a:lnTo>
                  <a:pt x="31750" y="510540"/>
                </a:lnTo>
                <a:lnTo>
                  <a:pt x="13970" y="510540"/>
                </a:lnTo>
                <a:lnTo>
                  <a:pt x="25400" y="533400"/>
                </a:lnTo>
                <a:close/>
              </a:path>
              <a:path w="50800" h="533400">
                <a:moveTo>
                  <a:pt x="13970" y="510540"/>
                </a:moveTo>
                <a:lnTo>
                  <a:pt x="19050" y="510540"/>
                </a:lnTo>
                <a:lnTo>
                  <a:pt x="19050" y="482599"/>
                </a:lnTo>
                <a:lnTo>
                  <a:pt x="0" y="482599"/>
                </a:lnTo>
                <a:lnTo>
                  <a:pt x="13970" y="51054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8051800" y="3122612"/>
            <a:ext cx="50800" cy="533400"/>
          </a:xfrm>
          <a:custGeom>
            <a:rect l="l" t="t" r="r" b="b"/>
            <a:pathLst>
              <a:path w="50800" h="533400">
                <a:moveTo>
                  <a:pt x="19050" y="510540"/>
                </a:moveTo>
                <a:lnTo>
                  <a:pt x="31750" y="510540"/>
                </a:lnTo>
                <a:lnTo>
                  <a:pt x="31750" y="0"/>
                </a:lnTo>
                <a:lnTo>
                  <a:pt x="19050" y="0"/>
                </a:lnTo>
                <a:lnTo>
                  <a:pt x="19050" y="510540"/>
                </a:lnTo>
                <a:close/>
              </a:path>
              <a:path w="50800" h="533400">
                <a:moveTo>
                  <a:pt x="25400" y="533400"/>
                </a:moveTo>
                <a:lnTo>
                  <a:pt x="50800" y="482599"/>
                </a:lnTo>
                <a:lnTo>
                  <a:pt x="31750" y="482599"/>
                </a:lnTo>
                <a:lnTo>
                  <a:pt x="31750" y="510540"/>
                </a:lnTo>
                <a:lnTo>
                  <a:pt x="13970" y="510540"/>
                </a:lnTo>
                <a:lnTo>
                  <a:pt x="25400" y="533400"/>
                </a:lnTo>
                <a:close/>
              </a:path>
              <a:path w="50800" h="533400">
                <a:moveTo>
                  <a:pt x="13970" y="510540"/>
                </a:moveTo>
                <a:lnTo>
                  <a:pt x="19050" y="510540"/>
                </a:lnTo>
                <a:lnTo>
                  <a:pt x="19050" y="482599"/>
                </a:lnTo>
                <a:lnTo>
                  <a:pt x="0" y="482599"/>
                </a:lnTo>
                <a:lnTo>
                  <a:pt x="13970" y="51054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1295400" y="2563812"/>
            <a:ext cx="990600" cy="50800"/>
          </a:xfrm>
          <a:custGeom>
            <a:rect l="l" t="t" r="r" b="b"/>
            <a:pathLst>
              <a:path w="990600" h="50800">
                <a:moveTo>
                  <a:pt x="939800" y="50800"/>
                </a:moveTo>
                <a:lnTo>
                  <a:pt x="939800" y="0"/>
                </a:lnTo>
                <a:lnTo>
                  <a:pt x="977899" y="19049"/>
                </a:lnTo>
                <a:lnTo>
                  <a:pt x="967742" y="19049"/>
                </a:lnTo>
                <a:lnTo>
                  <a:pt x="967742" y="31750"/>
                </a:lnTo>
                <a:lnTo>
                  <a:pt x="977900" y="31750"/>
                </a:lnTo>
                <a:lnTo>
                  <a:pt x="939800" y="50800"/>
                </a:lnTo>
                <a:close/>
              </a:path>
              <a:path w="990600" h="50800">
                <a:moveTo>
                  <a:pt x="939800" y="31750"/>
                </a:moveTo>
                <a:lnTo>
                  <a:pt x="0" y="31750"/>
                </a:lnTo>
                <a:lnTo>
                  <a:pt x="0" y="19049"/>
                </a:lnTo>
                <a:lnTo>
                  <a:pt x="939800" y="19049"/>
                </a:lnTo>
                <a:lnTo>
                  <a:pt x="939800" y="31750"/>
                </a:lnTo>
                <a:close/>
              </a:path>
              <a:path w="990600" h="50800">
                <a:moveTo>
                  <a:pt x="977900" y="31750"/>
                </a:moveTo>
                <a:lnTo>
                  <a:pt x="967742" y="31750"/>
                </a:lnTo>
                <a:lnTo>
                  <a:pt x="967742" y="19049"/>
                </a:lnTo>
                <a:lnTo>
                  <a:pt x="977899" y="19049"/>
                </a:lnTo>
                <a:lnTo>
                  <a:pt x="990600" y="25400"/>
                </a:lnTo>
                <a:lnTo>
                  <a:pt x="977900" y="317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3124200" y="2563812"/>
            <a:ext cx="990600" cy="50800"/>
          </a:xfrm>
          <a:custGeom>
            <a:rect l="l" t="t" r="r" b="b"/>
            <a:pathLst>
              <a:path w="990600" h="50800">
                <a:moveTo>
                  <a:pt x="939799" y="50800"/>
                </a:moveTo>
                <a:lnTo>
                  <a:pt x="939799" y="0"/>
                </a:lnTo>
                <a:lnTo>
                  <a:pt x="977899" y="19049"/>
                </a:lnTo>
                <a:lnTo>
                  <a:pt x="967741" y="19049"/>
                </a:lnTo>
                <a:lnTo>
                  <a:pt x="967741" y="31750"/>
                </a:lnTo>
                <a:lnTo>
                  <a:pt x="977900" y="31750"/>
                </a:lnTo>
                <a:lnTo>
                  <a:pt x="939799" y="50800"/>
                </a:lnTo>
                <a:close/>
              </a:path>
              <a:path w="990600" h="50800">
                <a:moveTo>
                  <a:pt x="939799" y="31750"/>
                </a:moveTo>
                <a:lnTo>
                  <a:pt x="0" y="31750"/>
                </a:lnTo>
                <a:lnTo>
                  <a:pt x="0" y="19049"/>
                </a:lnTo>
                <a:lnTo>
                  <a:pt x="939799" y="19049"/>
                </a:lnTo>
                <a:lnTo>
                  <a:pt x="939799" y="31750"/>
                </a:lnTo>
                <a:close/>
              </a:path>
              <a:path w="990600" h="50800">
                <a:moveTo>
                  <a:pt x="977900" y="31750"/>
                </a:moveTo>
                <a:lnTo>
                  <a:pt x="967741" y="31750"/>
                </a:lnTo>
                <a:lnTo>
                  <a:pt x="967741" y="19049"/>
                </a:lnTo>
                <a:lnTo>
                  <a:pt x="977899" y="19049"/>
                </a:lnTo>
                <a:lnTo>
                  <a:pt x="990600" y="25400"/>
                </a:lnTo>
                <a:lnTo>
                  <a:pt x="977900" y="317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4953000" y="2563812"/>
            <a:ext cx="990600" cy="50800"/>
          </a:xfrm>
          <a:custGeom>
            <a:rect l="l" t="t" r="r" b="b"/>
            <a:pathLst>
              <a:path w="990600" h="50800">
                <a:moveTo>
                  <a:pt x="939800" y="50800"/>
                </a:moveTo>
                <a:lnTo>
                  <a:pt x="939800" y="0"/>
                </a:lnTo>
                <a:lnTo>
                  <a:pt x="977899" y="19049"/>
                </a:lnTo>
                <a:lnTo>
                  <a:pt x="967742" y="19049"/>
                </a:lnTo>
                <a:lnTo>
                  <a:pt x="967742" y="31750"/>
                </a:lnTo>
                <a:lnTo>
                  <a:pt x="977900" y="31750"/>
                </a:lnTo>
                <a:lnTo>
                  <a:pt x="939800" y="50800"/>
                </a:lnTo>
                <a:close/>
              </a:path>
              <a:path w="990600" h="50800">
                <a:moveTo>
                  <a:pt x="939800" y="31750"/>
                </a:moveTo>
                <a:lnTo>
                  <a:pt x="0" y="31750"/>
                </a:lnTo>
                <a:lnTo>
                  <a:pt x="0" y="19049"/>
                </a:lnTo>
                <a:lnTo>
                  <a:pt x="939800" y="19049"/>
                </a:lnTo>
                <a:lnTo>
                  <a:pt x="939800" y="31750"/>
                </a:lnTo>
                <a:close/>
              </a:path>
              <a:path w="990600" h="50800">
                <a:moveTo>
                  <a:pt x="977900" y="31750"/>
                </a:moveTo>
                <a:lnTo>
                  <a:pt x="967742" y="31750"/>
                </a:lnTo>
                <a:lnTo>
                  <a:pt x="967742" y="19049"/>
                </a:lnTo>
                <a:lnTo>
                  <a:pt x="977899" y="19049"/>
                </a:lnTo>
                <a:lnTo>
                  <a:pt x="990600" y="25400"/>
                </a:lnTo>
                <a:lnTo>
                  <a:pt x="977900" y="317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6705600" y="2563812"/>
            <a:ext cx="990600" cy="50800"/>
          </a:xfrm>
          <a:custGeom>
            <a:rect l="l" t="t" r="r" b="b"/>
            <a:pathLst>
              <a:path w="990600" h="50800">
                <a:moveTo>
                  <a:pt x="939799" y="50800"/>
                </a:moveTo>
                <a:lnTo>
                  <a:pt x="939799" y="0"/>
                </a:lnTo>
                <a:lnTo>
                  <a:pt x="977899" y="19049"/>
                </a:lnTo>
                <a:lnTo>
                  <a:pt x="967742" y="19049"/>
                </a:lnTo>
                <a:lnTo>
                  <a:pt x="967742" y="31750"/>
                </a:lnTo>
                <a:lnTo>
                  <a:pt x="977899" y="31750"/>
                </a:lnTo>
                <a:lnTo>
                  <a:pt x="939799" y="50800"/>
                </a:lnTo>
                <a:close/>
              </a:path>
              <a:path w="990600" h="50800">
                <a:moveTo>
                  <a:pt x="939799" y="31750"/>
                </a:moveTo>
                <a:lnTo>
                  <a:pt x="0" y="31750"/>
                </a:lnTo>
                <a:lnTo>
                  <a:pt x="0" y="19049"/>
                </a:lnTo>
                <a:lnTo>
                  <a:pt x="939799" y="19049"/>
                </a:lnTo>
                <a:lnTo>
                  <a:pt x="939799" y="31750"/>
                </a:lnTo>
                <a:close/>
              </a:path>
              <a:path w="990600" h="50800">
                <a:moveTo>
                  <a:pt x="977899" y="31750"/>
                </a:moveTo>
                <a:lnTo>
                  <a:pt x="967742" y="31750"/>
                </a:lnTo>
                <a:lnTo>
                  <a:pt x="967742" y="19049"/>
                </a:lnTo>
                <a:lnTo>
                  <a:pt x="977899" y="19049"/>
                </a:lnTo>
                <a:lnTo>
                  <a:pt x="990600" y="25400"/>
                </a:lnTo>
                <a:lnTo>
                  <a:pt x="977899" y="317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2" name="object 2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5867399"/>
            <a:ext cx="1066800" cy="98583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06500" y="850582"/>
            <a:ext cx="6731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5">
                <a:solidFill>
                  <a:srgbClr val="008000"/>
                </a:solidFill>
              </a:rPr>
              <a:t>海南岛旅游主体形象的升华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311150" y="2693670"/>
            <a:ext cx="20574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0">
                <a:solidFill>
                  <a:srgbClr val="FF6600"/>
                </a:solidFill>
                <a:latin typeface="Microsoft JhengHei"/>
                <a:cs typeface="Microsoft JhengHei"/>
              </a:rPr>
              <a:t>自然风光岛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997200" y="2696844"/>
            <a:ext cx="20574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0">
                <a:solidFill>
                  <a:srgbClr val="FF6600"/>
                </a:solidFill>
                <a:latin typeface="Microsoft JhengHei"/>
                <a:cs typeface="Microsoft JhengHei"/>
              </a:rPr>
              <a:t>信息智能岛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613400" y="2680970"/>
            <a:ext cx="1244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20">
                <a:solidFill>
                  <a:srgbClr val="FF6600"/>
                </a:solidFill>
                <a:latin typeface="Microsoft JhengHei"/>
                <a:cs typeface="Microsoft JhengHei"/>
              </a:rPr>
              <a:t>长寿岛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366000" y="2696844"/>
            <a:ext cx="1244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20">
                <a:solidFill>
                  <a:srgbClr val="FF6600"/>
                </a:solidFill>
                <a:latin typeface="Microsoft JhengHei"/>
                <a:cs typeface="Microsoft JhengHei"/>
              </a:rPr>
              <a:t>婚礼岛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422399" y="4246244"/>
            <a:ext cx="1244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20">
                <a:solidFill>
                  <a:srgbClr val="FF6600"/>
                </a:solidFill>
                <a:latin typeface="Microsoft JhengHei"/>
                <a:cs typeface="Microsoft JhengHei"/>
              </a:rPr>
              <a:t>生态岛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435350" y="4225607"/>
            <a:ext cx="1244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20">
                <a:solidFill>
                  <a:srgbClr val="FF6600"/>
                </a:solidFill>
                <a:latin typeface="Microsoft JhengHei"/>
                <a:cs typeface="Microsoft JhengHei"/>
              </a:rPr>
              <a:t>健康岛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460999" y="4246244"/>
            <a:ext cx="1244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20">
                <a:solidFill>
                  <a:srgbClr val="FF6600"/>
                </a:solidFill>
                <a:latin typeface="Microsoft JhengHei"/>
                <a:cs typeface="Microsoft JhengHei"/>
              </a:rPr>
              <a:t>丽人岛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366000" y="4225607"/>
            <a:ext cx="1244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20">
                <a:solidFill>
                  <a:srgbClr val="FF6600"/>
                </a:solidFill>
                <a:latin typeface="Microsoft JhengHei"/>
                <a:cs typeface="Microsoft JhengHei"/>
              </a:rPr>
              <a:t>文化岛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2441574" y="2890837"/>
            <a:ext cx="457200" cy="50800"/>
          </a:xfrm>
          <a:custGeom>
            <a:rect l="l" t="t" r="r" b="b"/>
            <a:pathLst>
              <a:path w="457200" h="50800">
                <a:moveTo>
                  <a:pt x="406399" y="50800"/>
                </a:moveTo>
                <a:lnTo>
                  <a:pt x="406399" y="0"/>
                </a:lnTo>
                <a:lnTo>
                  <a:pt x="444499" y="19049"/>
                </a:lnTo>
                <a:lnTo>
                  <a:pt x="434340" y="19049"/>
                </a:lnTo>
                <a:lnTo>
                  <a:pt x="434340" y="31750"/>
                </a:lnTo>
                <a:lnTo>
                  <a:pt x="444499" y="31750"/>
                </a:lnTo>
                <a:lnTo>
                  <a:pt x="406399" y="50800"/>
                </a:lnTo>
                <a:close/>
              </a:path>
              <a:path w="457200" h="50800">
                <a:moveTo>
                  <a:pt x="406399" y="31750"/>
                </a:moveTo>
                <a:lnTo>
                  <a:pt x="0" y="31750"/>
                </a:lnTo>
                <a:lnTo>
                  <a:pt x="0" y="19049"/>
                </a:lnTo>
                <a:lnTo>
                  <a:pt x="406399" y="19049"/>
                </a:lnTo>
                <a:lnTo>
                  <a:pt x="406399" y="31750"/>
                </a:lnTo>
                <a:close/>
              </a:path>
              <a:path w="457200" h="50800">
                <a:moveTo>
                  <a:pt x="444499" y="31750"/>
                </a:moveTo>
                <a:lnTo>
                  <a:pt x="434340" y="31750"/>
                </a:lnTo>
                <a:lnTo>
                  <a:pt x="434340" y="19049"/>
                </a:lnTo>
                <a:lnTo>
                  <a:pt x="444499" y="19049"/>
                </a:lnTo>
                <a:lnTo>
                  <a:pt x="457200" y="25400"/>
                </a:lnTo>
                <a:lnTo>
                  <a:pt x="444499" y="317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5032375" y="2890837"/>
            <a:ext cx="533400" cy="50800"/>
          </a:xfrm>
          <a:custGeom>
            <a:rect l="l" t="t" r="r" b="b"/>
            <a:pathLst>
              <a:path w="533400" h="50800">
                <a:moveTo>
                  <a:pt x="482599" y="50800"/>
                </a:moveTo>
                <a:lnTo>
                  <a:pt x="482599" y="0"/>
                </a:lnTo>
                <a:lnTo>
                  <a:pt x="520699" y="19049"/>
                </a:lnTo>
                <a:lnTo>
                  <a:pt x="510540" y="19049"/>
                </a:lnTo>
                <a:lnTo>
                  <a:pt x="510540" y="31750"/>
                </a:lnTo>
                <a:lnTo>
                  <a:pt x="520699" y="31750"/>
                </a:lnTo>
                <a:lnTo>
                  <a:pt x="482599" y="50800"/>
                </a:lnTo>
                <a:close/>
              </a:path>
              <a:path w="533400" h="50800">
                <a:moveTo>
                  <a:pt x="482599" y="31750"/>
                </a:moveTo>
                <a:lnTo>
                  <a:pt x="0" y="31750"/>
                </a:lnTo>
                <a:lnTo>
                  <a:pt x="0" y="19049"/>
                </a:lnTo>
                <a:lnTo>
                  <a:pt x="482599" y="19049"/>
                </a:lnTo>
                <a:lnTo>
                  <a:pt x="482599" y="31750"/>
                </a:lnTo>
                <a:close/>
              </a:path>
              <a:path w="533400" h="50800">
                <a:moveTo>
                  <a:pt x="520699" y="31750"/>
                </a:moveTo>
                <a:lnTo>
                  <a:pt x="510540" y="31750"/>
                </a:lnTo>
                <a:lnTo>
                  <a:pt x="510540" y="19049"/>
                </a:lnTo>
                <a:lnTo>
                  <a:pt x="520699" y="19049"/>
                </a:lnTo>
                <a:lnTo>
                  <a:pt x="533400" y="25400"/>
                </a:lnTo>
                <a:lnTo>
                  <a:pt x="520699" y="317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6784975" y="2890837"/>
            <a:ext cx="457200" cy="50800"/>
          </a:xfrm>
          <a:custGeom>
            <a:rect l="l" t="t" r="r" b="b"/>
            <a:pathLst>
              <a:path w="457200" h="50800">
                <a:moveTo>
                  <a:pt x="406399" y="50800"/>
                </a:moveTo>
                <a:lnTo>
                  <a:pt x="406399" y="0"/>
                </a:lnTo>
                <a:lnTo>
                  <a:pt x="444499" y="19049"/>
                </a:lnTo>
                <a:lnTo>
                  <a:pt x="434339" y="19049"/>
                </a:lnTo>
                <a:lnTo>
                  <a:pt x="434339" y="31750"/>
                </a:lnTo>
                <a:lnTo>
                  <a:pt x="444499" y="31750"/>
                </a:lnTo>
                <a:lnTo>
                  <a:pt x="406399" y="50800"/>
                </a:lnTo>
                <a:close/>
              </a:path>
              <a:path w="457200" h="50800">
                <a:moveTo>
                  <a:pt x="406399" y="31750"/>
                </a:moveTo>
                <a:lnTo>
                  <a:pt x="0" y="31750"/>
                </a:lnTo>
                <a:lnTo>
                  <a:pt x="0" y="19049"/>
                </a:lnTo>
                <a:lnTo>
                  <a:pt x="406399" y="19049"/>
                </a:lnTo>
                <a:lnTo>
                  <a:pt x="406399" y="31750"/>
                </a:lnTo>
                <a:close/>
              </a:path>
              <a:path w="457200" h="50800">
                <a:moveTo>
                  <a:pt x="444499" y="31750"/>
                </a:moveTo>
                <a:lnTo>
                  <a:pt x="434339" y="31750"/>
                </a:lnTo>
                <a:lnTo>
                  <a:pt x="434339" y="19049"/>
                </a:lnTo>
                <a:lnTo>
                  <a:pt x="444499" y="19049"/>
                </a:lnTo>
                <a:lnTo>
                  <a:pt x="457200" y="25400"/>
                </a:lnTo>
                <a:lnTo>
                  <a:pt x="444499" y="317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765174" y="4414837"/>
            <a:ext cx="533400" cy="50800"/>
          </a:xfrm>
          <a:custGeom>
            <a:rect l="l" t="t" r="r" b="b"/>
            <a:pathLst>
              <a:path w="533400" h="50800">
                <a:moveTo>
                  <a:pt x="482599" y="50800"/>
                </a:moveTo>
                <a:lnTo>
                  <a:pt x="482599" y="0"/>
                </a:lnTo>
                <a:lnTo>
                  <a:pt x="520699" y="19049"/>
                </a:lnTo>
                <a:lnTo>
                  <a:pt x="510540" y="19049"/>
                </a:lnTo>
                <a:lnTo>
                  <a:pt x="510540" y="31750"/>
                </a:lnTo>
                <a:lnTo>
                  <a:pt x="520700" y="31750"/>
                </a:lnTo>
                <a:lnTo>
                  <a:pt x="482599" y="50800"/>
                </a:lnTo>
                <a:close/>
              </a:path>
              <a:path w="533400" h="50800">
                <a:moveTo>
                  <a:pt x="482599" y="31750"/>
                </a:moveTo>
                <a:lnTo>
                  <a:pt x="0" y="31750"/>
                </a:lnTo>
                <a:lnTo>
                  <a:pt x="0" y="19049"/>
                </a:lnTo>
                <a:lnTo>
                  <a:pt x="482599" y="19049"/>
                </a:lnTo>
                <a:lnTo>
                  <a:pt x="482599" y="31750"/>
                </a:lnTo>
                <a:close/>
              </a:path>
              <a:path w="533400" h="50800">
                <a:moveTo>
                  <a:pt x="520700" y="31750"/>
                </a:moveTo>
                <a:lnTo>
                  <a:pt x="510540" y="31750"/>
                </a:lnTo>
                <a:lnTo>
                  <a:pt x="510540" y="19049"/>
                </a:lnTo>
                <a:lnTo>
                  <a:pt x="520699" y="19049"/>
                </a:lnTo>
                <a:lnTo>
                  <a:pt x="533400" y="25400"/>
                </a:lnTo>
                <a:lnTo>
                  <a:pt x="520700" y="317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2746374" y="4414837"/>
            <a:ext cx="533400" cy="50800"/>
          </a:xfrm>
          <a:custGeom>
            <a:rect l="l" t="t" r="r" b="b"/>
            <a:pathLst>
              <a:path w="533400" h="50800">
                <a:moveTo>
                  <a:pt x="482599" y="50800"/>
                </a:moveTo>
                <a:lnTo>
                  <a:pt x="482599" y="0"/>
                </a:lnTo>
                <a:lnTo>
                  <a:pt x="520698" y="19049"/>
                </a:lnTo>
                <a:lnTo>
                  <a:pt x="510539" y="19049"/>
                </a:lnTo>
                <a:lnTo>
                  <a:pt x="510539" y="31750"/>
                </a:lnTo>
                <a:lnTo>
                  <a:pt x="520699" y="31750"/>
                </a:lnTo>
                <a:lnTo>
                  <a:pt x="482599" y="50800"/>
                </a:lnTo>
                <a:close/>
              </a:path>
              <a:path w="533400" h="50800">
                <a:moveTo>
                  <a:pt x="482599" y="31750"/>
                </a:moveTo>
                <a:lnTo>
                  <a:pt x="0" y="31750"/>
                </a:lnTo>
                <a:lnTo>
                  <a:pt x="0" y="19049"/>
                </a:lnTo>
                <a:lnTo>
                  <a:pt x="482599" y="19049"/>
                </a:lnTo>
                <a:lnTo>
                  <a:pt x="482599" y="31750"/>
                </a:lnTo>
                <a:close/>
              </a:path>
              <a:path w="533400" h="50800">
                <a:moveTo>
                  <a:pt x="520699" y="31750"/>
                </a:moveTo>
                <a:lnTo>
                  <a:pt x="510539" y="31750"/>
                </a:lnTo>
                <a:lnTo>
                  <a:pt x="510539" y="19049"/>
                </a:lnTo>
                <a:lnTo>
                  <a:pt x="520698" y="19049"/>
                </a:lnTo>
                <a:lnTo>
                  <a:pt x="533399" y="25400"/>
                </a:lnTo>
                <a:lnTo>
                  <a:pt x="520699" y="317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4727575" y="4414837"/>
            <a:ext cx="609600" cy="50800"/>
          </a:xfrm>
          <a:custGeom>
            <a:rect l="l" t="t" r="r" b="b"/>
            <a:pathLst>
              <a:path w="609600" h="50800">
                <a:moveTo>
                  <a:pt x="558799" y="50800"/>
                </a:moveTo>
                <a:lnTo>
                  <a:pt x="558799" y="0"/>
                </a:lnTo>
                <a:lnTo>
                  <a:pt x="596899" y="19049"/>
                </a:lnTo>
                <a:lnTo>
                  <a:pt x="586740" y="19049"/>
                </a:lnTo>
                <a:lnTo>
                  <a:pt x="586740" y="31750"/>
                </a:lnTo>
                <a:lnTo>
                  <a:pt x="596899" y="31750"/>
                </a:lnTo>
                <a:lnTo>
                  <a:pt x="558799" y="50800"/>
                </a:lnTo>
                <a:close/>
              </a:path>
              <a:path w="609600" h="50800">
                <a:moveTo>
                  <a:pt x="558799" y="31750"/>
                </a:moveTo>
                <a:lnTo>
                  <a:pt x="0" y="31750"/>
                </a:lnTo>
                <a:lnTo>
                  <a:pt x="0" y="19049"/>
                </a:lnTo>
                <a:lnTo>
                  <a:pt x="558799" y="19049"/>
                </a:lnTo>
                <a:lnTo>
                  <a:pt x="558799" y="31750"/>
                </a:lnTo>
                <a:close/>
              </a:path>
              <a:path w="609600" h="50800">
                <a:moveTo>
                  <a:pt x="596899" y="31750"/>
                </a:moveTo>
                <a:lnTo>
                  <a:pt x="586740" y="31750"/>
                </a:lnTo>
                <a:lnTo>
                  <a:pt x="586740" y="19049"/>
                </a:lnTo>
                <a:lnTo>
                  <a:pt x="596899" y="19049"/>
                </a:lnTo>
                <a:lnTo>
                  <a:pt x="609600" y="25400"/>
                </a:lnTo>
                <a:lnTo>
                  <a:pt x="596899" y="317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6784975" y="4414837"/>
            <a:ext cx="609600" cy="50800"/>
          </a:xfrm>
          <a:custGeom>
            <a:rect l="l" t="t" r="r" b="b"/>
            <a:pathLst>
              <a:path w="609600" h="50800">
                <a:moveTo>
                  <a:pt x="558799" y="50800"/>
                </a:moveTo>
                <a:lnTo>
                  <a:pt x="558799" y="0"/>
                </a:lnTo>
                <a:lnTo>
                  <a:pt x="596899" y="19049"/>
                </a:lnTo>
                <a:lnTo>
                  <a:pt x="586740" y="19049"/>
                </a:lnTo>
                <a:lnTo>
                  <a:pt x="586740" y="31750"/>
                </a:lnTo>
                <a:lnTo>
                  <a:pt x="596899" y="31750"/>
                </a:lnTo>
                <a:lnTo>
                  <a:pt x="558799" y="50800"/>
                </a:lnTo>
                <a:close/>
              </a:path>
              <a:path w="609600" h="50800">
                <a:moveTo>
                  <a:pt x="558799" y="31750"/>
                </a:moveTo>
                <a:lnTo>
                  <a:pt x="0" y="31750"/>
                </a:lnTo>
                <a:lnTo>
                  <a:pt x="0" y="19049"/>
                </a:lnTo>
                <a:lnTo>
                  <a:pt x="558799" y="19049"/>
                </a:lnTo>
                <a:lnTo>
                  <a:pt x="558799" y="31750"/>
                </a:lnTo>
                <a:close/>
              </a:path>
              <a:path w="609600" h="50800">
                <a:moveTo>
                  <a:pt x="596899" y="31750"/>
                </a:moveTo>
                <a:lnTo>
                  <a:pt x="586740" y="31750"/>
                </a:lnTo>
                <a:lnTo>
                  <a:pt x="586740" y="19049"/>
                </a:lnTo>
                <a:lnTo>
                  <a:pt x="596899" y="19049"/>
                </a:lnTo>
                <a:lnTo>
                  <a:pt x="609600" y="25400"/>
                </a:lnTo>
                <a:lnTo>
                  <a:pt x="596899" y="317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18" name="object 1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5962752"/>
            <a:ext cx="1646517" cy="89207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590800" y="228600"/>
            <a:ext cx="4084637" cy="61722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895600" y="533400"/>
            <a:ext cx="4133850" cy="59436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526539" y="1951513"/>
            <a:ext cx="5867400" cy="38366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00" b="1" spc="-15">
                <a:solidFill>
                  <a:srgbClr val="FF0000"/>
                </a:solidFill>
                <a:latin typeface="Microsoft JhengHei"/>
                <a:cs typeface="Microsoft JhengHei"/>
              </a:rPr>
              <a:t>新特奇巧</a:t>
            </a:r>
            <a:endParaRPr sz="3400">
              <a:latin typeface="Microsoft JhengHei"/>
              <a:cs typeface="Microsoft JhengHei"/>
            </a:endParaRPr>
          </a:p>
          <a:p>
            <a:pPr marR="2278380" algn="ctr">
              <a:lnSpc>
                <a:spcPct val="100000"/>
              </a:lnSpc>
              <a:spcBef>
                <a:spcPts val="2520"/>
              </a:spcBef>
            </a:pPr>
            <a:r>
              <a:rPr sz="3400" b="1" spc="-15">
                <a:solidFill>
                  <a:srgbClr val="009900"/>
                </a:solidFill>
                <a:latin typeface="Microsoft JhengHei"/>
                <a:cs typeface="Microsoft JhengHei"/>
              </a:rPr>
              <a:t>秀美媚好</a:t>
            </a:r>
            <a:endParaRPr sz="3400">
              <a:latin typeface="Microsoft JhengHei"/>
              <a:cs typeface="Microsoft JhengHei"/>
            </a:endParaRPr>
          </a:p>
          <a:p>
            <a:pPr algn="ctr">
              <a:lnSpc>
                <a:spcPct val="100000"/>
              </a:lnSpc>
              <a:spcBef>
                <a:spcPts val="1920"/>
              </a:spcBef>
            </a:pPr>
            <a:r>
              <a:rPr sz="3400" b="1" spc="-15">
                <a:solidFill>
                  <a:srgbClr val="3333CC"/>
                </a:solidFill>
                <a:latin typeface="Microsoft JhengHei"/>
                <a:cs typeface="Microsoft JhengHei"/>
              </a:rPr>
              <a:t>精气神趣</a:t>
            </a:r>
            <a:endParaRPr sz="3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85"/>
              </a:spcBef>
            </a:pPr>
            <a:endParaRPr sz="1650">
              <a:latin typeface="Microsoft JhengHei"/>
              <a:cs typeface="Microsoft JhengHei"/>
            </a:endParaRPr>
          </a:p>
          <a:p>
            <a:pPr marL="3060700">
              <a:lnSpc>
                <a:spcPct val="100000"/>
              </a:lnSpc>
            </a:pPr>
            <a:r>
              <a:rPr sz="3400" b="1" spc="-15">
                <a:solidFill>
                  <a:srgbClr val="CC9900"/>
                </a:solidFill>
                <a:latin typeface="Microsoft JhengHei"/>
                <a:cs typeface="Microsoft JhengHei"/>
              </a:rPr>
              <a:t>极微细小</a:t>
            </a:r>
            <a:endParaRPr sz="3400">
              <a:latin typeface="Microsoft JhengHei"/>
              <a:cs typeface="Microsoft JhengHei"/>
            </a:endParaRPr>
          </a:p>
          <a:p>
            <a:pPr marR="5080" algn="r">
              <a:lnSpc>
                <a:spcPct val="100000"/>
              </a:lnSpc>
              <a:spcBef>
                <a:spcPts val="1325"/>
              </a:spcBef>
              <a:tabLst>
                <a:tab pos="761365"/>
              </a:tabLst>
            </a:pPr>
            <a:r>
              <a:rPr sz="4000" b="1" spc="-50">
                <a:solidFill>
                  <a:srgbClr val="663300"/>
                </a:solidFill>
                <a:latin typeface="Times New Roman"/>
                <a:cs typeface="Times New Roman"/>
              </a:rPr>
              <a:t>…</a:t>
            </a:r>
            <a:r>
              <a:rPr sz="4000" b="1">
                <a:solidFill>
                  <a:srgbClr val="663300"/>
                </a:solidFill>
                <a:latin typeface="Times New Roman"/>
                <a:cs typeface="Times New Roman"/>
              </a:rPr>
              <a:t>	</a:t>
            </a:r>
            <a:r>
              <a:rPr sz="4000" b="1" spc="-50">
                <a:solidFill>
                  <a:srgbClr val="663300"/>
                </a:solidFill>
                <a:latin typeface="Times New Roman"/>
                <a:cs typeface="Times New Roman"/>
              </a:rPr>
              <a:t>…</a:t>
            </a:r>
            <a:endParaRPr sz="40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701925" y="549751"/>
            <a:ext cx="328295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869315"/>
                <a:tab pos="1726564"/>
                <a:tab pos="2583815"/>
              </a:tabLst>
            </a:pPr>
            <a:r>
              <a:rPr spc="-50">
                <a:solidFill>
                  <a:srgbClr val="663300"/>
                </a:solidFill>
              </a:rPr>
              <a:t>形</a:t>
            </a:r>
            <a:r>
              <a:rPr>
                <a:solidFill>
                  <a:srgbClr val="663300"/>
                </a:solidFill>
              </a:rPr>
              <a:t>	</a:t>
            </a:r>
            <a:r>
              <a:rPr spc="-50">
                <a:solidFill>
                  <a:srgbClr val="663300"/>
                </a:solidFill>
              </a:rPr>
              <a:t>象</a:t>
            </a:r>
            <a:r>
              <a:rPr>
                <a:solidFill>
                  <a:srgbClr val="663300"/>
                </a:solidFill>
              </a:rPr>
              <a:t>	</a:t>
            </a:r>
            <a:r>
              <a:rPr spc="-50">
                <a:solidFill>
                  <a:srgbClr val="663300"/>
                </a:solidFill>
              </a:rPr>
              <a:t>魅</a:t>
            </a:r>
            <a:r>
              <a:rPr>
                <a:solidFill>
                  <a:srgbClr val="663300"/>
                </a:solidFill>
              </a:rPr>
              <a:t>	</a:t>
            </a:r>
            <a:r>
              <a:rPr spc="-50">
                <a:solidFill>
                  <a:srgbClr val="663300"/>
                </a:solidFill>
              </a:rPr>
              <a:t>力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6858000"/>
            <a:chExt cx="9144000" cy="68580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5048250" cy="330517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724400" y="0"/>
              <a:ext cx="4419600" cy="685800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0" y="3200400"/>
              <a:ext cx="4648200" cy="3657600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8689340" y="70167"/>
            <a:ext cx="482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>
                <a:solidFill>
                  <a:srgbClr val="FFFFCC"/>
                </a:solidFill>
                <a:latin typeface="Microsoft JhengHei"/>
                <a:cs typeface="Microsoft JhengHei"/>
              </a:rPr>
              <a:t>新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54940" y="199707"/>
            <a:ext cx="482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>
                <a:solidFill>
                  <a:srgbClr val="FFFFCC"/>
                </a:solidFill>
                <a:latin typeface="Microsoft JhengHei"/>
                <a:cs typeface="Microsoft JhengHei"/>
              </a:rPr>
              <a:t>特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8740" y="6219507"/>
            <a:ext cx="482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>
                <a:solidFill>
                  <a:srgbClr val="FFFFCC"/>
                </a:solidFill>
                <a:latin typeface="Microsoft JhengHei"/>
                <a:cs typeface="Microsoft JhengHei"/>
              </a:rPr>
              <a:t>奇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503601" y="6035357"/>
            <a:ext cx="482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>
                <a:solidFill>
                  <a:srgbClr val="FF0000"/>
                </a:solidFill>
                <a:latin typeface="Microsoft JhengHei"/>
                <a:cs typeface="Microsoft JhengHei"/>
              </a:rPr>
              <a:t>巧</a:t>
            </a:r>
            <a:endParaRPr sz="3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6858000"/>
            <a:chExt cx="9144000" cy="68580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419600" y="0"/>
              <a:ext cx="4724400" cy="37338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4495800" cy="373380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0" y="3695700"/>
              <a:ext cx="4572000" cy="316230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72000" y="3733800"/>
              <a:ext cx="4572000" cy="3124200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231140" y="6111557"/>
            <a:ext cx="482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>
                <a:latin typeface="Microsoft JhengHei"/>
                <a:cs typeface="Microsoft JhengHei"/>
              </a:rPr>
              <a:t>美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503601" y="6111557"/>
            <a:ext cx="482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>
                <a:latin typeface="Microsoft JhengHei"/>
                <a:cs typeface="Microsoft JhengHei"/>
              </a:rPr>
              <a:t>好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54940" y="47307"/>
            <a:ext cx="482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>
                <a:latin typeface="Microsoft JhengHei"/>
                <a:cs typeface="Microsoft JhengHei"/>
              </a:rPr>
              <a:t>秀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308339" y="123507"/>
            <a:ext cx="482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>
                <a:latin typeface="Microsoft JhengHei"/>
                <a:cs typeface="Microsoft JhengHei"/>
              </a:rPr>
              <a:t>媚</a:t>
            </a:r>
            <a:endParaRPr sz="3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44800" y="473551"/>
            <a:ext cx="34544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旅游新概念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983739" y="1891982"/>
            <a:ext cx="5715000" cy="32296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882015" algn="ctr">
              <a:lnSpc>
                <a:spcPct val="100000"/>
              </a:lnSpc>
              <a:spcBef>
                <a:spcPts val="100"/>
              </a:spcBef>
            </a:pPr>
            <a:r>
              <a:rPr sz="3600" b="1" spc="-15">
                <a:latin typeface="Microsoft JhengHei"/>
                <a:cs typeface="Microsoft JhengHei"/>
              </a:rPr>
              <a:t>游山逛水</a:t>
            </a:r>
            <a:endParaRPr sz="36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2290"/>
              </a:spcBef>
            </a:pPr>
            <a:r>
              <a:rPr sz="2800">
                <a:latin typeface="宋体"/>
                <a:cs typeface="宋体"/>
              </a:rPr>
              <a:t>（个性凸显、领域拓展、景观细化</a:t>
            </a:r>
            <a:r>
              <a:rPr sz="2800" spc="-50">
                <a:latin typeface="宋体"/>
                <a:cs typeface="宋体"/>
              </a:rPr>
              <a:t>）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3150">
              <a:latin typeface="宋体"/>
              <a:cs typeface="宋体"/>
            </a:endParaRPr>
          </a:p>
          <a:p>
            <a:pPr marR="882015" algn="ctr">
              <a:lnSpc>
                <a:spcPct val="100000"/>
              </a:lnSpc>
              <a:spcBef>
                <a:spcPts val="5"/>
              </a:spcBef>
            </a:pPr>
            <a:r>
              <a:rPr sz="3600" b="1" spc="-15">
                <a:latin typeface="Microsoft JhengHei"/>
                <a:cs typeface="Microsoft JhengHei"/>
              </a:rPr>
              <a:t>游城逛街</a:t>
            </a:r>
            <a:endParaRPr sz="36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900">
              <a:latin typeface="Microsoft JhengHei"/>
              <a:cs typeface="Microsoft JhengHei"/>
            </a:endParaRPr>
          </a:p>
          <a:p>
            <a:pPr marL="621665">
              <a:lnSpc>
                <a:spcPct val="100000"/>
              </a:lnSpc>
            </a:pPr>
            <a:r>
              <a:rPr sz="2800">
                <a:latin typeface="宋体"/>
                <a:cs typeface="宋体"/>
              </a:rPr>
              <a:t>（上海、沈阳、昆明</a:t>
            </a:r>
            <a:r>
              <a:rPr sz="2800" spc="-25">
                <a:latin typeface="Times New Roman"/>
                <a:cs typeface="Times New Roman"/>
              </a:rPr>
              <a:t>……</a:t>
            </a:r>
            <a:r>
              <a:rPr sz="2800" spc="-25">
                <a:latin typeface="宋体"/>
                <a:cs typeface="宋体"/>
              </a:rPr>
              <a:t>）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https://d.book118.com/267145163065006030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Microsoft JhengHei</vt:lpstr>
      <vt:lpstr>Malgun Gothic</vt:lpstr>
      <vt:lpstr>Times New Roman</vt:lpstr>
      <vt:lpstr>宋体</vt:lpstr>
      <vt:lpstr>Office Theme</vt:lpstr>
      <vt:lpstr>旅游形象</vt:lpstr>
      <vt:lpstr>·讲学主题·</vt:lpstr>
      <vt:lpstr>旅游文化
主题词的兴起</vt:lpstr>
      <vt:lpstr>社会主题词的变换
跟踪社会主题词变化的意义</vt:lpstr>
      <vt:lpstr>海南岛旅游主体形象的升华</vt:lpstr>
      <vt:lpstr>PowerPoint Presentation</vt:lpstr>
      <vt:lpstr>PowerPoint Presentation</vt:lpstr>
      <vt:lpstr>形	象	魅	力</vt:lpstr>
      <vt:lpstr>PowerPoint Presentation</vt:lpstr>
      <vt:lpstr>PowerPoint Presentation</vt:lpstr>
      <vt:lpstr>旅游新概念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2024-09-02T02:40:16.739</cp:lastPrinted>
  <dcterms:created xsi:type="dcterms:W3CDTF">2024-09-01T18:40:16Z</dcterms:created>
  <dcterms:modified xsi:type="dcterms:W3CDTF">2024-09-01T18:40:17Z</dcterms:modified>
</cp:coreProperties>
</file>