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7" r:id="rId16"/>
  </p:sldIdLst>
  <p:sldSz cx="12192000" cy="6858000"/>
  <p:notesSz cx="6858000" cy="9144000"/>
  <p:custDataLst>
    <p:tags r:id="rId17"/>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tags" Target="tags/tag1.xml" /><Relationship Id="rId18" Type="http://schemas.openxmlformats.org/officeDocument/2006/relationships/presProps" Target="presProps.xml" /><Relationship Id="rId19" Type="http://schemas.openxmlformats.org/officeDocument/2006/relationships/viewProps" Target="viewProps.xml" /><Relationship Id="rId2" Type="http://schemas.openxmlformats.org/officeDocument/2006/relationships/slideMaster" Target="slideMasters/slideMaster2.xml" /><Relationship Id="rId20" Type="http://schemas.openxmlformats.org/officeDocument/2006/relationships/theme" Target="theme/theme1.xml" /><Relationship Id="rId21"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4C3137D7-D503-4D46-B075-23E43211BA25}"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DA671E80-EDCC-479F-8C29-A68D40A8F324}"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F4E4AE02-959A-4E91-AE1A-50F26AA9FE5D}"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0C9FCB46-1BDC-44AA-A436-07DB15D26AF6}"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C7B1911E-188F-473F-9706-54D32E5A6B38}"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6C8821D2-F856-476D-8B05-C7AB0481FDEA}"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0368A8DE-A003-4849-849B-9E21880978D7}"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23D5D571-C883-44F1-8E7F-8B6855B2380C}"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9FAA2E8D-EF42-49E9-AA2D-09E3BE7042A9}"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FA49466E-D498-47FF-8A17-BD4DE5456C0D}"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E9DB1E0A-B5EB-4579-91CE-368C4F07223C}"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1/7/2024</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1/7/2024</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1/7/2024</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1/7/2024</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1/7/2024</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1/7/2024</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1/7/2024</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1/7/2024</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1/7/2024</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1/7/2024</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1/7/2024</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1/7/2024</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jpe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jpeg" /><Relationship Id="rId3" Type="http://schemas.openxmlformats.org/officeDocument/2006/relationships/image" Target="../media/image5.jpeg" /><Relationship Id="rId4" Type="http://schemas.openxmlformats.org/officeDocument/2006/relationships/image" Target="../media/image6.jpeg" /><Relationship Id="rId5" Type="http://schemas.openxmlformats.org/officeDocument/2006/relationships/image" Target="../media/image2.jpe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7.jpeg" /><Relationship Id="rId3" Type="http://schemas.openxmlformats.org/officeDocument/2006/relationships/image" Target="../media/image2.jpe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8.jpeg" /><Relationship Id="rId3" Type="http://schemas.openxmlformats.org/officeDocument/2006/relationships/image" Target="../media/image2.jpe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9.jpeg" /><Relationship Id="rId3" Type="http://schemas.openxmlformats.org/officeDocument/2006/relationships/image" Target="../media/image2.jpe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0.jpeg" /><Relationship Id="rId3" Type="http://schemas.openxmlformats.org/officeDocument/2006/relationships/image" Target="../media/image2.jpe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1.jpeg" /><Relationship Id="rId3" Type="http://schemas.openxmlformats.org/officeDocument/2006/relationships/image" Target="../media/image12.jpeg" /><Relationship Id="rId4" Type="http://schemas.openxmlformats.org/officeDocument/2006/relationships/image" Target="../media/image13.jpeg" /><Relationship Id="rId5" Type="http://schemas.openxmlformats.org/officeDocument/2006/relationships/image" Target="../media/image2.jpe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4.jpeg" /><Relationship Id="rId3" Type="http://schemas.openxmlformats.org/officeDocument/2006/relationships/image" Target="../media/image15.jpeg" /><Relationship Id="rId4" Type="http://schemas.openxmlformats.org/officeDocument/2006/relationships/image" Target="../media/image16.jpeg" /><Relationship Id="rId5" Type="http://schemas.openxmlformats.org/officeDocument/2006/relationships/image" Target="../media/image2.jpe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267155012061006031"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a:effectLst/>
      </p:bgPr>
    </p:bg>
    <p:spTree>
      <p:nvGrpSpPr>
        <p:cNvPr id="1" name=""/>
        <p:cNvGrpSpPr/>
        <p:nvPr/>
      </p:nvGrpSpPr>
      <p:grpSpPr>
        <a:xfrm>
          <a:off x="0" y="0"/>
          <a:ext cx="0" cy="0"/>
        </a:xfrm>
      </p:grpSpPr>
      <p:sp>
        <p:nvSpPr>
          <p:cNvPr id="2" name="TextBox 2"/>
          <p:cNvSpPr txBox="1"/>
          <p:nvPr/>
        </p:nvSpPr>
        <p:spPr>
          <a:xfrm>
            <a:off x="799021" y="1336929"/>
            <a:ext cx="10593957" cy="99007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450"/>
              </a:spcBef>
            </a:pPr>
            <a:r>
              <a:rPr lang="en-US" sz="5175" b="1" err="1" smtClean="0">
                <a:solidFill>
                  <a:schemeClr val="accent1">
                    <a:alpha val="100000"/>
                  </a:schemeClr>
                </a:solidFill>
                <a:latin typeface="Microsoft Yahei"/>
                <a:ea typeface="Microsoft Yahei"/>
                <a:cs typeface="Microsoft Yahei"/>
              </a:rPr>
              <a:t>焦虑障碍的治疗与护理</a:t>
            </a:r>
            <a:r>
              <a:rPr lang="en-US" altLang="zh-CN" sz="5175" b="1" err="1" smtClean="0">
                <a:solidFill>
                  <a:schemeClr val="accent1">
                    <a:alpha val="100000"/>
                  </a:schemeClr>
                </a:solidFill>
                <a:latin typeface="Microsoft Yahei"/>
                <a:ea typeface="Microsoft Yahei"/>
                <a:cs typeface="Microsoft Yahei"/>
              </a:rPr>
              <a:t>PPT</a:t>
            </a:r>
            <a:endParaRPr lang="en-US" sz="5175" b="1">
              <a:solidFill>
                <a:schemeClr val="accent1">
                  <a:alpha val="100000"/>
                </a:schemeClr>
              </a:solidFill>
              <a:latin typeface="Microsoft Yahei"/>
              <a:ea typeface="Microsoft Yahei"/>
              <a:cs typeface="Microsoft Yahei"/>
            </a:endParaRPr>
          </a:p>
        </p:txBody>
      </p:sp>
      <p:sp>
        <p:nvSpPr>
          <p:cNvPr id="3" name="TextBox 3"/>
          <p:cNvSpPr txBox="1"/>
          <p:nvPr/>
        </p:nvSpPr>
        <p:spPr>
          <a:xfrm>
            <a:off x="790127" y="5214814"/>
            <a:ext cx="8029457" cy="3729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spcBef>
                <a:spcPts val="450"/>
              </a:spcBef>
            </a:pPr>
            <a:r>
              <a:rPr lang="en-US" sz="2025" err="1">
                <a:solidFill>
                  <a:schemeClr val="accent2">
                    <a:alpha val="100000"/>
                  </a:schemeClr>
                </a:solidFill>
                <a:latin typeface="Microsoft Yahei"/>
                <a:ea typeface="Microsoft Yahei"/>
                <a:cs typeface="Microsoft Yahei"/>
              </a:rPr>
              <a:t>汇报人</a:t>
            </a:r>
            <a:r>
              <a:rPr lang="en-US" sz="2025" err="1" smtClean="0">
                <a:solidFill>
                  <a:schemeClr val="accent2">
                    <a:alpha val="100000"/>
                  </a:schemeClr>
                </a:solidFill>
                <a:latin typeface="Microsoft Yahei"/>
                <a:ea typeface="Microsoft Yahei"/>
                <a:cs typeface="Microsoft Yahei"/>
              </a:rPr>
              <a:t>：</a:t>
            </a:r>
            <a:r>
              <a:rPr lang="en-US" altLang="zh-CN" sz="2025" err="1" smtClean="0">
                <a:solidFill>
                  <a:schemeClr val="accent2">
                    <a:alpha val="100000"/>
                  </a:schemeClr>
                </a:solidFill>
                <a:latin typeface="Microsoft Yahei"/>
                <a:ea typeface="Microsoft Yahei"/>
                <a:cs typeface="Microsoft Yahei"/>
              </a:rPr>
              <a:t>XXX</a:t>
            </a:r>
            <a:endParaRPr lang="en-US" sz="2025">
              <a:solidFill>
                <a:schemeClr val="accent2">
                  <a:alpha val="100000"/>
                </a:schemeClr>
              </a:solidFill>
              <a:latin typeface="Microsoft Yahei"/>
              <a:ea typeface="Microsoft Yahei"/>
              <a:cs typeface="Microsoft Yahei"/>
            </a:endParaRPr>
          </a:p>
        </p:txBody>
      </p:sp>
      <p:sp>
        <p:nvSpPr>
          <p:cNvPr id="4" name="TextBox 4"/>
          <p:cNvSpPr txBox="1"/>
          <p:nvPr/>
        </p:nvSpPr>
        <p:spPr>
          <a:xfrm>
            <a:off x="790127" y="5566988"/>
            <a:ext cx="7315200" cy="3729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spcBef>
                <a:spcPts val="450"/>
              </a:spcBef>
            </a:pPr>
            <a:r>
              <a:rPr lang="en-US" altLang="zh-CN" sz="2025" smtClean="0">
                <a:solidFill>
                  <a:schemeClr val="accent2">
                    <a:alpha val="100000"/>
                  </a:schemeClr>
                </a:solidFill>
                <a:latin typeface="Microsoft Yahei"/>
                <a:ea typeface="Microsoft Yahei"/>
                <a:cs typeface="Microsoft Yahei"/>
              </a:rPr>
              <a:t>XX</a:t>
            </a:r>
            <a:r>
              <a:rPr lang="en-US" sz="2025" smtClean="0">
                <a:solidFill>
                  <a:schemeClr val="accent2">
                    <a:alpha val="100000"/>
                  </a:schemeClr>
                </a:solidFill>
                <a:latin typeface="Microsoft Yahei"/>
                <a:ea typeface="Microsoft Yahei"/>
                <a:cs typeface="Microsoft Yahei"/>
              </a:rPr>
              <a:t>-</a:t>
            </a:r>
            <a:r>
              <a:rPr lang="en-US" altLang="zh-CN" sz="2025" smtClean="0">
                <a:solidFill>
                  <a:schemeClr val="accent2">
                    <a:alpha val="100000"/>
                  </a:schemeClr>
                </a:solidFill>
                <a:latin typeface="Microsoft Yahei"/>
                <a:ea typeface="Microsoft Yahei"/>
                <a:cs typeface="Microsoft Yahei"/>
              </a:rPr>
              <a:t>XX</a:t>
            </a:r>
            <a:r>
              <a:rPr lang="en-US" sz="2025" smtClean="0">
                <a:solidFill>
                  <a:schemeClr val="accent2">
                    <a:alpha val="100000"/>
                  </a:schemeClr>
                </a:solidFill>
                <a:latin typeface="Microsoft Yahei"/>
                <a:ea typeface="Microsoft Yahei"/>
                <a:cs typeface="Microsoft Yahei"/>
              </a:rPr>
              <a:t>-</a:t>
            </a:r>
            <a:r>
              <a:rPr lang="en-US" altLang="zh-CN" sz="2025" smtClean="0">
                <a:solidFill>
                  <a:schemeClr val="accent2">
                    <a:alpha val="100000"/>
                  </a:schemeClr>
                </a:solidFill>
                <a:latin typeface="Microsoft Yahei"/>
                <a:ea typeface="Microsoft Yahei"/>
                <a:cs typeface="Microsoft Yahei"/>
              </a:rPr>
              <a:t>XX</a:t>
            </a:r>
            <a:endParaRPr lang="en-US" sz="2025">
              <a:solidFill>
                <a:schemeClr val="accent2">
                  <a:alpha val="100000"/>
                </a:schemeClr>
              </a:solidFill>
              <a:latin typeface="Microsoft Yahei"/>
              <a:ea typeface="Microsoft Yahei"/>
              <a:cs typeface="Microsoft Yahei"/>
            </a:endParaRP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a:effectLst/>
      </p:bgPr>
    </p:bg>
    <p:spTree>
      <p:nvGrpSpPr>
        <p:cNvPr id="1" name=""/>
        <p:cNvGrpSpPr/>
        <p:nvPr/>
      </p:nvGrpSpPr>
      <p:grpSpPr>
        <a:xfrm>
          <a:off x="0" y="0"/>
          <a:ext cx="0" cy="0"/>
        </a:xfrm>
      </p:grpSpPr>
      <p:sp>
        <p:nvSpPr>
          <p:cNvPr id="2" name="AutoShape 2"/>
          <p:cNvSpPr/>
          <p:nvPr/>
        </p:nvSpPr>
        <p:spPr>
          <a:xfrm>
            <a:off x="0" y="0"/>
            <a:ext cx="3940476" cy="6858000"/>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2490705" y="-2630165"/>
            <a:ext cx="5510422" cy="5510422"/>
          </a:xfrm>
          <a:prstGeom prst="ellipse">
            <a:avLst/>
          </a:prstGeom>
          <a:solidFill>
            <a:schemeClr val="accent3">
              <a:lumMod val="20000"/>
              <a:lumOff val="80000"/>
              <a:alpha val="55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1370201" y="-1527676"/>
            <a:ext cx="3269415" cy="3269415"/>
          </a:xfrm>
          <a:prstGeom prst="ellipse">
            <a:avLst/>
          </a:prstGeom>
          <a:solidFill>
            <a:schemeClr val="accent1">
              <a:alpha val="67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4805301" y="734568"/>
            <a:ext cx="6559296" cy="5388864"/>
          </a:xfrm>
          <a:prstGeom prst="rect">
            <a:avLst/>
          </a:prstGeom>
        </p:spPr>
        <p:txBody>
          <a:bodyPr vert="horz" wrap="square" lIns="123825" tIns="123825" rIns="57150" bIns="123825"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焦虑障碍概述</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药物治疗</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心理治疗</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非药物治疗</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护理与日常照料</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预防与康复</a:t>
            </a:r>
          </a:p>
        </p:txBody>
      </p:sp>
      <p:sp>
        <p:nvSpPr>
          <p:cNvPr id="6" name="TextBox 6"/>
          <p:cNvSpPr txBox="1"/>
          <p:nvPr/>
        </p:nvSpPr>
        <p:spPr>
          <a:xfrm>
            <a:off x="8719147" y="5955792"/>
            <a:ext cx="4413504" cy="1328928"/>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12000"/>
              </a:lnSpc>
              <a:spcBef>
                <a:spcPts val="450"/>
              </a:spcBef>
            </a:pPr>
            <a:r>
              <a:rPr lang="en-US" sz="5775" b="1">
                <a:solidFill>
                  <a:schemeClr val="accent3">
                    <a:lumMod val="40000"/>
                    <a:lumOff val="60000"/>
                    <a:alpha val="34000"/>
                  </a:schemeClr>
                </a:solidFill>
                <a:latin typeface="Microsoft Yahei"/>
                <a:ea typeface="Microsoft Yahei"/>
                <a:cs typeface="Microsoft Yahei"/>
              </a:rPr>
              <a:t>contents</a:t>
            </a:r>
          </a:p>
        </p:txBody>
      </p:sp>
      <p:sp>
        <p:nvSpPr>
          <p:cNvPr id="7" name="TextBox 7"/>
          <p:cNvSpPr txBox="1"/>
          <p:nvPr/>
        </p:nvSpPr>
        <p:spPr>
          <a:xfrm>
            <a:off x="-271406" y="3561558"/>
            <a:ext cx="3626990" cy="32918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5000"/>
              </a:lnSpc>
            </a:pPr>
            <a:r>
              <a:rPr lang="en-US" sz="7650" b="1">
                <a:solidFill>
                  <a:srgbClr val="FFFFFF">
                    <a:alpha val="100000"/>
                  </a:srgbClr>
                </a:solidFill>
                <a:latin typeface="Microsoft Yahei"/>
                <a:ea typeface="Microsoft Yahei"/>
                <a:cs typeface="Microsoft Yahei"/>
              </a:rPr>
              <a:t>目</a:t>
            </a:r>
          </a:p>
          <a:p>
            <a:pPr algn="ctr">
              <a:lnSpc>
                <a:spcPct val="125000"/>
              </a:lnSpc>
            </a:pPr>
            <a:r>
              <a:rPr lang="en-US" sz="7650" b="1">
                <a:solidFill>
                  <a:srgbClr val="FFFFFF">
                    <a:alpha val="100000"/>
                  </a:srgbClr>
                </a:solidFill>
                <a:latin typeface="Microsoft Yahei"/>
                <a:ea typeface="Microsoft Yahei"/>
                <a:cs typeface="Microsoft Yahei"/>
              </a:rPr>
              <a:t>录</a:t>
            </a: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a:effectLst/>
      </p:bgPr>
    </p:bg>
    <p:spTree>
      <p:nvGrpSpPr>
        <p:cNvPr id="1" name=""/>
        <p:cNvGrpSpPr/>
        <p:nvPr/>
      </p:nvGrpSpPr>
      <p:grpSpPr>
        <a:xfrm>
          <a:off x="0" y="0"/>
          <a:ext cx="0" cy="0"/>
        </a:xfrm>
      </p:grpSpPr>
      <p:sp>
        <p:nvSpPr>
          <p:cNvPr id="2" name="TextBox 2"/>
          <p:cNvSpPr txBox="1"/>
          <p:nvPr/>
        </p:nvSpPr>
        <p:spPr>
          <a:xfrm>
            <a:off x="1378798" y="3644837"/>
            <a:ext cx="9429750" cy="11049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5175" b="1">
                <a:solidFill>
                  <a:schemeClr val="accent2">
                    <a:alpha val="100000"/>
                  </a:schemeClr>
                </a:solidFill>
                <a:latin typeface="Microsoft Yahei"/>
                <a:ea typeface="Microsoft Yahei"/>
                <a:cs typeface="Microsoft Yahei"/>
              </a:rPr>
              <a:t>焦虑障碍概述</a:t>
            </a:r>
          </a:p>
        </p:txBody>
      </p:sp>
      <p:sp>
        <p:nvSpPr>
          <p:cNvPr id="3" name="TextBox 3"/>
          <p:cNvSpPr txBox="1"/>
          <p:nvPr/>
        </p:nvSpPr>
        <p:spPr>
          <a:xfrm>
            <a:off x="2060858" y="2108645"/>
            <a:ext cx="7677150" cy="157162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450"/>
              </a:spcBef>
            </a:pPr>
            <a:r>
              <a:rPr lang="en-US" sz="7650" b="1">
                <a:solidFill>
                  <a:schemeClr val="accent2">
                    <a:alpha val="100000"/>
                  </a:schemeClr>
                </a:solidFill>
                <a:latin typeface="Microsoft Yahei"/>
                <a:ea typeface="Microsoft Yahei"/>
                <a:cs typeface="Microsoft Yahei"/>
              </a:rPr>
              <a:t>01</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a:effectLst/>
      </p:bgPr>
    </p:bg>
    <p:spTree>
      <p:nvGrpSpPr>
        <p:cNvPr id="1" name=""/>
        <p:cNvGrpSpPr/>
        <p:nvPr/>
      </p:nvGrpSpPr>
      <p:grpSpPr>
        <a:xfrm>
          <a:off x="0" y="0"/>
          <a:ext cx="0" cy="0"/>
        </a:xfrm>
      </p:grpSpPr>
      <p:pic>
        <p:nvPicPr>
          <p:cNvPr id="2" name="Picture 2"/>
          <p:cNvPicPr>
            <a:picLocks noChangeAspect="1"/>
          </p:cNvPicPr>
          <p:nvPr/>
        </p:nvPicPr>
        <p:blipFill>
          <a:blip r:embed="rId2"/>
          <a:srcRect l="30365" r="30365"/>
          <a:stretch>
            <a:fillRect/>
          </a:stretch>
        </p:blipFill>
        <p:spPr>
          <a:xfrm>
            <a:off x="875314" y="1869245"/>
            <a:ext cx="2050689" cy="3916435"/>
          </a:xfrm>
          <a:prstGeom prst="rect">
            <a:avLst/>
          </a:prstGeom>
        </p:spPr>
      </p:pic>
      <p:pic>
        <p:nvPicPr>
          <p:cNvPr id="3" name="Picture 3"/>
          <p:cNvPicPr>
            <a:picLocks noChangeAspect="1"/>
          </p:cNvPicPr>
          <p:nvPr/>
        </p:nvPicPr>
        <p:blipFill>
          <a:blip r:embed="rId3"/>
          <a:srcRect l="28576" r="28576"/>
          <a:stretch>
            <a:fillRect/>
          </a:stretch>
        </p:blipFill>
        <p:spPr>
          <a:xfrm>
            <a:off x="5906740" y="1869245"/>
            <a:ext cx="2050689" cy="3916435"/>
          </a:xfrm>
          <a:prstGeom prst="rect">
            <a:avLst/>
          </a:prstGeom>
        </p:spPr>
      </p:pic>
      <p:pic>
        <p:nvPicPr>
          <p:cNvPr id="4" name="Picture 4"/>
          <p:cNvPicPr>
            <a:picLocks noChangeAspect="1"/>
          </p:cNvPicPr>
          <p:nvPr/>
        </p:nvPicPr>
        <p:blipFill>
          <a:blip r:embed="rId4"/>
          <a:srcRect l="30394" r="30394"/>
          <a:stretch>
            <a:fillRect/>
          </a:stretch>
        </p:blipFill>
        <p:spPr>
          <a:xfrm>
            <a:off x="3391027" y="1869245"/>
            <a:ext cx="2050689" cy="3916435"/>
          </a:xfrm>
          <a:prstGeom prst="rect">
            <a:avLst/>
          </a:prstGeom>
        </p:spPr>
      </p:pic>
      <p:sp>
        <p:nvSpPr>
          <p:cNvPr id="5" name="Freeform 5"/>
          <p:cNvSpPr/>
          <p:nvPr/>
        </p:nvSpPr>
        <p:spPr>
          <a:xfrm>
            <a:off x="8503615" y="1869245"/>
            <a:ext cx="300899" cy="495300"/>
          </a:xfrm>
          <a:custGeom>
            <a:rect l="l" t="t" r="r" b="b"/>
            <a:pathLst>
              <a:path w="369275" h="607851">
                <a:moveTo>
                  <a:pt x="139276" y="570066"/>
                </a:moveTo>
                <a:cubicBezTo>
                  <a:pt x="144275" y="565371"/>
                  <a:pt x="152183" y="565744"/>
                  <a:pt x="156809" y="570811"/>
                </a:cubicBezTo>
                <a:cubicBezTo>
                  <a:pt x="171730" y="587133"/>
                  <a:pt x="197544" y="587133"/>
                  <a:pt x="212465" y="570811"/>
                </a:cubicBezTo>
                <a:cubicBezTo>
                  <a:pt x="217091" y="565744"/>
                  <a:pt x="224999" y="565371"/>
                  <a:pt x="229998" y="570066"/>
                </a:cubicBezTo>
                <a:cubicBezTo>
                  <a:pt x="235071" y="574687"/>
                  <a:pt x="235444" y="582512"/>
                  <a:pt x="230818" y="587580"/>
                </a:cubicBezTo>
                <a:cubicBezTo>
                  <a:pt x="218956" y="600473"/>
                  <a:pt x="202170" y="607851"/>
                  <a:pt x="184637" y="607851"/>
                </a:cubicBezTo>
                <a:cubicBezTo>
                  <a:pt x="167105" y="607851"/>
                  <a:pt x="150318" y="600473"/>
                  <a:pt x="138456" y="587580"/>
                </a:cubicBezTo>
                <a:cubicBezTo>
                  <a:pt x="133830" y="582512"/>
                  <a:pt x="134203" y="574687"/>
                  <a:pt x="139276" y="570066"/>
                </a:cubicBezTo>
                <a:close/>
                <a:moveTo>
                  <a:pt x="273919" y="497785"/>
                </a:moveTo>
                <a:cubicBezTo>
                  <a:pt x="280558" y="496146"/>
                  <a:pt x="287345" y="500169"/>
                  <a:pt x="288986" y="506874"/>
                </a:cubicBezTo>
                <a:cubicBezTo>
                  <a:pt x="290627" y="513505"/>
                  <a:pt x="286599" y="520210"/>
                  <a:pt x="279961" y="521849"/>
                </a:cubicBezTo>
                <a:cubicBezTo>
                  <a:pt x="218426" y="537271"/>
                  <a:pt x="156891" y="552619"/>
                  <a:pt x="95356" y="567966"/>
                </a:cubicBezTo>
                <a:cubicBezTo>
                  <a:pt x="88717" y="569605"/>
                  <a:pt x="81930" y="565582"/>
                  <a:pt x="80289" y="558951"/>
                </a:cubicBezTo>
                <a:cubicBezTo>
                  <a:pt x="78648" y="552321"/>
                  <a:pt x="82676" y="545541"/>
                  <a:pt x="89314" y="543902"/>
                </a:cubicBezTo>
                <a:cubicBezTo>
                  <a:pt x="150849" y="528554"/>
                  <a:pt x="212384" y="513207"/>
                  <a:pt x="273919" y="497785"/>
                </a:cubicBezTo>
                <a:close/>
                <a:moveTo>
                  <a:pt x="273919" y="452696"/>
                </a:moveTo>
                <a:cubicBezTo>
                  <a:pt x="280558" y="450984"/>
                  <a:pt x="287345" y="455003"/>
                  <a:pt x="288986" y="461701"/>
                </a:cubicBezTo>
                <a:cubicBezTo>
                  <a:pt x="290627" y="468325"/>
                  <a:pt x="286599" y="475024"/>
                  <a:pt x="279961" y="476736"/>
                </a:cubicBezTo>
                <a:cubicBezTo>
                  <a:pt x="218426" y="492067"/>
                  <a:pt x="156891" y="507399"/>
                  <a:pt x="95356" y="522731"/>
                </a:cubicBezTo>
                <a:cubicBezTo>
                  <a:pt x="88717" y="524443"/>
                  <a:pt x="81930" y="520350"/>
                  <a:pt x="80289" y="513726"/>
                </a:cubicBezTo>
                <a:cubicBezTo>
                  <a:pt x="78648" y="507102"/>
                  <a:pt x="82676" y="500403"/>
                  <a:pt x="89314" y="498691"/>
                </a:cubicBezTo>
                <a:cubicBezTo>
                  <a:pt x="150849" y="483360"/>
                  <a:pt x="212384" y="468028"/>
                  <a:pt x="273919" y="452696"/>
                </a:cubicBezTo>
                <a:close/>
                <a:moveTo>
                  <a:pt x="184673" y="227009"/>
                </a:moveTo>
                <a:cubicBezTo>
                  <a:pt x="189222" y="227009"/>
                  <a:pt x="193698" y="227158"/>
                  <a:pt x="198173" y="227456"/>
                </a:cubicBezTo>
                <a:cubicBezTo>
                  <a:pt x="202723" y="227829"/>
                  <a:pt x="207273" y="228276"/>
                  <a:pt x="211748" y="228947"/>
                </a:cubicBezTo>
                <a:cubicBezTo>
                  <a:pt x="216223" y="229617"/>
                  <a:pt x="220773" y="230437"/>
                  <a:pt x="225248" y="231406"/>
                </a:cubicBezTo>
                <a:cubicBezTo>
                  <a:pt x="229723" y="232449"/>
                  <a:pt x="234199" y="233567"/>
                  <a:pt x="238674" y="234908"/>
                </a:cubicBezTo>
                <a:cubicBezTo>
                  <a:pt x="248370" y="237740"/>
                  <a:pt x="250757" y="250408"/>
                  <a:pt x="242776" y="256593"/>
                </a:cubicBezTo>
                <a:cubicBezTo>
                  <a:pt x="242403" y="256891"/>
                  <a:pt x="242030" y="257190"/>
                  <a:pt x="241657" y="257562"/>
                </a:cubicBezTo>
                <a:cubicBezTo>
                  <a:pt x="241284" y="257935"/>
                  <a:pt x="240837" y="258307"/>
                  <a:pt x="240464" y="258680"/>
                </a:cubicBezTo>
                <a:cubicBezTo>
                  <a:pt x="240091" y="259127"/>
                  <a:pt x="239644" y="259574"/>
                  <a:pt x="239271" y="260021"/>
                </a:cubicBezTo>
                <a:cubicBezTo>
                  <a:pt x="238823" y="260543"/>
                  <a:pt x="238450" y="261065"/>
                  <a:pt x="238003" y="261586"/>
                </a:cubicBezTo>
                <a:cubicBezTo>
                  <a:pt x="237555" y="262182"/>
                  <a:pt x="237182" y="262779"/>
                  <a:pt x="236735" y="263449"/>
                </a:cubicBezTo>
                <a:cubicBezTo>
                  <a:pt x="236287" y="264120"/>
                  <a:pt x="235914" y="264791"/>
                  <a:pt x="235467" y="265461"/>
                </a:cubicBezTo>
                <a:cubicBezTo>
                  <a:pt x="235019" y="266206"/>
                  <a:pt x="234646" y="266952"/>
                  <a:pt x="234199" y="267697"/>
                </a:cubicBezTo>
                <a:cubicBezTo>
                  <a:pt x="233826" y="268442"/>
                  <a:pt x="233453" y="269187"/>
                  <a:pt x="233080" y="269932"/>
                </a:cubicBezTo>
                <a:cubicBezTo>
                  <a:pt x="232632" y="270827"/>
                  <a:pt x="232259" y="271721"/>
                  <a:pt x="231812" y="272615"/>
                </a:cubicBezTo>
                <a:cubicBezTo>
                  <a:pt x="231439" y="273584"/>
                  <a:pt x="230991" y="274553"/>
                  <a:pt x="230618" y="275521"/>
                </a:cubicBezTo>
                <a:cubicBezTo>
                  <a:pt x="230171" y="276565"/>
                  <a:pt x="229798" y="277608"/>
                  <a:pt x="229425" y="278726"/>
                </a:cubicBezTo>
                <a:cubicBezTo>
                  <a:pt x="228978" y="279844"/>
                  <a:pt x="228605" y="280961"/>
                  <a:pt x="228232" y="282079"/>
                </a:cubicBezTo>
                <a:cubicBezTo>
                  <a:pt x="227859" y="283271"/>
                  <a:pt x="227486" y="284464"/>
                  <a:pt x="227113" y="285656"/>
                </a:cubicBezTo>
                <a:cubicBezTo>
                  <a:pt x="226740" y="286923"/>
                  <a:pt x="226367" y="288190"/>
                  <a:pt x="225994" y="289457"/>
                </a:cubicBezTo>
                <a:cubicBezTo>
                  <a:pt x="225621" y="290798"/>
                  <a:pt x="225248" y="292214"/>
                  <a:pt x="224950" y="293555"/>
                </a:cubicBezTo>
                <a:cubicBezTo>
                  <a:pt x="224577" y="294971"/>
                  <a:pt x="224204" y="296387"/>
                  <a:pt x="223906" y="297803"/>
                </a:cubicBezTo>
                <a:cubicBezTo>
                  <a:pt x="223533" y="299293"/>
                  <a:pt x="223234" y="300784"/>
                  <a:pt x="222936" y="302274"/>
                </a:cubicBezTo>
                <a:cubicBezTo>
                  <a:pt x="222265" y="305478"/>
                  <a:pt x="221593" y="308608"/>
                  <a:pt x="221071" y="311813"/>
                </a:cubicBezTo>
                <a:cubicBezTo>
                  <a:pt x="220475" y="315315"/>
                  <a:pt x="219878" y="318817"/>
                  <a:pt x="219430" y="322245"/>
                </a:cubicBezTo>
                <a:cubicBezTo>
                  <a:pt x="218983" y="325152"/>
                  <a:pt x="218610" y="328058"/>
                  <a:pt x="218237" y="330964"/>
                </a:cubicBezTo>
                <a:cubicBezTo>
                  <a:pt x="217789" y="334914"/>
                  <a:pt x="217342" y="338938"/>
                  <a:pt x="216969" y="342887"/>
                </a:cubicBezTo>
                <a:cubicBezTo>
                  <a:pt x="216521" y="347135"/>
                  <a:pt x="216148" y="351383"/>
                  <a:pt x="215776" y="355630"/>
                </a:cubicBezTo>
                <a:cubicBezTo>
                  <a:pt x="215477" y="360101"/>
                  <a:pt x="215179" y="364647"/>
                  <a:pt x="214880" y="369193"/>
                </a:cubicBezTo>
                <a:cubicBezTo>
                  <a:pt x="214508" y="376049"/>
                  <a:pt x="208615" y="381265"/>
                  <a:pt x="201753" y="380818"/>
                </a:cubicBezTo>
                <a:cubicBezTo>
                  <a:pt x="194891" y="380445"/>
                  <a:pt x="189670" y="374558"/>
                  <a:pt x="190117" y="367702"/>
                </a:cubicBezTo>
                <a:cubicBezTo>
                  <a:pt x="190490" y="361517"/>
                  <a:pt x="190863" y="355332"/>
                  <a:pt x="191385" y="349221"/>
                </a:cubicBezTo>
                <a:cubicBezTo>
                  <a:pt x="191684" y="346241"/>
                  <a:pt x="191908" y="343334"/>
                  <a:pt x="192206" y="340428"/>
                </a:cubicBezTo>
                <a:cubicBezTo>
                  <a:pt x="192504" y="337596"/>
                  <a:pt x="192803" y="334839"/>
                  <a:pt x="193101" y="332007"/>
                </a:cubicBezTo>
                <a:cubicBezTo>
                  <a:pt x="193399" y="329325"/>
                  <a:pt x="193772" y="326642"/>
                  <a:pt x="194071" y="323959"/>
                </a:cubicBezTo>
                <a:cubicBezTo>
                  <a:pt x="194294" y="322171"/>
                  <a:pt x="194593" y="320457"/>
                  <a:pt x="194816" y="318743"/>
                </a:cubicBezTo>
                <a:cubicBezTo>
                  <a:pt x="195189" y="316209"/>
                  <a:pt x="195562" y="313750"/>
                  <a:pt x="196010" y="311216"/>
                </a:cubicBezTo>
                <a:cubicBezTo>
                  <a:pt x="196383" y="308832"/>
                  <a:pt x="196756" y="306447"/>
                  <a:pt x="197203" y="303988"/>
                </a:cubicBezTo>
                <a:cubicBezTo>
                  <a:pt x="197651" y="301752"/>
                  <a:pt x="198098" y="299442"/>
                  <a:pt x="198620" y="297132"/>
                </a:cubicBezTo>
                <a:cubicBezTo>
                  <a:pt x="199068" y="294971"/>
                  <a:pt x="199515" y="292810"/>
                  <a:pt x="200038" y="290574"/>
                </a:cubicBezTo>
                <a:cubicBezTo>
                  <a:pt x="200560" y="288488"/>
                  <a:pt x="201082" y="286476"/>
                  <a:pt x="201604" y="284389"/>
                </a:cubicBezTo>
                <a:cubicBezTo>
                  <a:pt x="202126" y="282377"/>
                  <a:pt x="202723" y="280440"/>
                  <a:pt x="203319" y="278502"/>
                </a:cubicBezTo>
                <a:cubicBezTo>
                  <a:pt x="203916" y="276565"/>
                  <a:pt x="204513" y="274702"/>
                  <a:pt x="205110" y="272839"/>
                </a:cubicBezTo>
                <a:cubicBezTo>
                  <a:pt x="205706" y="271125"/>
                  <a:pt x="206378" y="269336"/>
                  <a:pt x="207049" y="267548"/>
                </a:cubicBezTo>
                <a:cubicBezTo>
                  <a:pt x="207720" y="265908"/>
                  <a:pt x="208391" y="264269"/>
                  <a:pt x="209137" y="262629"/>
                </a:cubicBezTo>
                <a:cubicBezTo>
                  <a:pt x="209809" y="260990"/>
                  <a:pt x="210554" y="259425"/>
                  <a:pt x="211300" y="257935"/>
                </a:cubicBezTo>
                <a:cubicBezTo>
                  <a:pt x="211673" y="257190"/>
                  <a:pt x="212046" y="256519"/>
                  <a:pt x="212419" y="255848"/>
                </a:cubicBezTo>
                <a:cubicBezTo>
                  <a:pt x="212643" y="255401"/>
                  <a:pt x="212941" y="254879"/>
                  <a:pt x="213240" y="254358"/>
                </a:cubicBezTo>
                <a:cubicBezTo>
                  <a:pt x="211524" y="254060"/>
                  <a:pt x="209809" y="253762"/>
                  <a:pt x="208093" y="253538"/>
                </a:cubicBezTo>
                <a:cubicBezTo>
                  <a:pt x="204214" y="252942"/>
                  <a:pt x="200336" y="252495"/>
                  <a:pt x="196383" y="252197"/>
                </a:cubicBezTo>
                <a:cubicBezTo>
                  <a:pt x="192504" y="251973"/>
                  <a:pt x="188551" y="251824"/>
                  <a:pt x="184673" y="251824"/>
                </a:cubicBezTo>
                <a:cubicBezTo>
                  <a:pt x="180794" y="251824"/>
                  <a:pt x="176841" y="251899"/>
                  <a:pt x="172962" y="252197"/>
                </a:cubicBezTo>
                <a:cubicBezTo>
                  <a:pt x="169009" y="252495"/>
                  <a:pt x="165131" y="252942"/>
                  <a:pt x="161252" y="253538"/>
                </a:cubicBezTo>
                <a:cubicBezTo>
                  <a:pt x="159537" y="253762"/>
                  <a:pt x="157821" y="254060"/>
                  <a:pt x="156106" y="254358"/>
                </a:cubicBezTo>
                <a:cubicBezTo>
                  <a:pt x="156404" y="254879"/>
                  <a:pt x="156702" y="255401"/>
                  <a:pt x="157001" y="255848"/>
                </a:cubicBezTo>
                <a:cubicBezTo>
                  <a:pt x="157299" y="256519"/>
                  <a:pt x="157672" y="257190"/>
                  <a:pt x="158045" y="257935"/>
                </a:cubicBezTo>
                <a:cubicBezTo>
                  <a:pt x="158791" y="259425"/>
                  <a:pt x="159537" y="260990"/>
                  <a:pt x="160208" y="262629"/>
                </a:cubicBezTo>
                <a:cubicBezTo>
                  <a:pt x="160954" y="264269"/>
                  <a:pt x="161625" y="265908"/>
                  <a:pt x="162296" y="267548"/>
                </a:cubicBezTo>
                <a:cubicBezTo>
                  <a:pt x="162968" y="269336"/>
                  <a:pt x="163639" y="271125"/>
                  <a:pt x="164236" y="272839"/>
                </a:cubicBezTo>
                <a:cubicBezTo>
                  <a:pt x="164832" y="274702"/>
                  <a:pt x="165429" y="276565"/>
                  <a:pt x="166026" y="278502"/>
                </a:cubicBezTo>
                <a:cubicBezTo>
                  <a:pt x="166622" y="280440"/>
                  <a:pt x="167219" y="282377"/>
                  <a:pt x="167741" y="284389"/>
                </a:cubicBezTo>
                <a:cubicBezTo>
                  <a:pt x="168263" y="286476"/>
                  <a:pt x="168785" y="288488"/>
                  <a:pt x="169308" y="290574"/>
                </a:cubicBezTo>
                <a:cubicBezTo>
                  <a:pt x="169830" y="292810"/>
                  <a:pt x="170277" y="294971"/>
                  <a:pt x="170725" y="297132"/>
                </a:cubicBezTo>
                <a:cubicBezTo>
                  <a:pt x="171247" y="299442"/>
                  <a:pt x="171694" y="301752"/>
                  <a:pt x="172142" y="303988"/>
                </a:cubicBezTo>
                <a:cubicBezTo>
                  <a:pt x="172589" y="306447"/>
                  <a:pt x="172962" y="308832"/>
                  <a:pt x="173410" y="311216"/>
                </a:cubicBezTo>
                <a:cubicBezTo>
                  <a:pt x="173783" y="313750"/>
                  <a:pt x="174156" y="316209"/>
                  <a:pt x="174529" y="318743"/>
                </a:cubicBezTo>
                <a:cubicBezTo>
                  <a:pt x="175200" y="323140"/>
                  <a:pt x="175722" y="327611"/>
                  <a:pt x="176244" y="332007"/>
                </a:cubicBezTo>
                <a:cubicBezTo>
                  <a:pt x="176915" y="337745"/>
                  <a:pt x="177438" y="343483"/>
                  <a:pt x="177960" y="349221"/>
                </a:cubicBezTo>
                <a:cubicBezTo>
                  <a:pt x="178482" y="355332"/>
                  <a:pt x="178929" y="361517"/>
                  <a:pt x="179228" y="367702"/>
                </a:cubicBezTo>
                <a:cubicBezTo>
                  <a:pt x="179675" y="374558"/>
                  <a:pt x="174454" y="380445"/>
                  <a:pt x="167592" y="380818"/>
                </a:cubicBezTo>
                <a:cubicBezTo>
                  <a:pt x="160730" y="381265"/>
                  <a:pt x="154838" y="376049"/>
                  <a:pt x="154465" y="369193"/>
                </a:cubicBezTo>
                <a:cubicBezTo>
                  <a:pt x="154166" y="364647"/>
                  <a:pt x="153868" y="360101"/>
                  <a:pt x="153570" y="355630"/>
                </a:cubicBezTo>
                <a:cubicBezTo>
                  <a:pt x="153197" y="351383"/>
                  <a:pt x="152824" y="347135"/>
                  <a:pt x="152451" y="342887"/>
                </a:cubicBezTo>
                <a:cubicBezTo>
                  <a:pt x="152003" y="338938"/>
                  <a:pt x="151556" y="334914"/>
                  <a:pt x="151108" y="330964"/>
                </a:cubicBezTo>
                <a:cubicBezTo>
                  <a:pt x="150735" y="328058"/>
                  <a:pt x="150362" y="325152"/>
                  <a:pt x="149915" y="322245"/>
                </a:cubicBezTo>
                <a:cubicBezTo>
                  <a:pt x="149467" y="318817"/>
                  <a:pt x="148871" y="315315"/>
                  <a:pt x="148274" y="311813"/>
                </a:cubicBezTo>
                <a:cubicBezTo>
                  <a:pt x="147752" y="308608"/>
                  <a:pt x="147080" y="305404"/>
                  <a:pt x="146409" y="302274"/>
                </a:cubicBezTo>
                <a:cubicBezTo>
                  <a:pt x="145812" y="299368"/>
                  <a:pt x="145141" y="296387"/>
                  <a:pt x="144395" y="293555"/>
                </a:cubicBezTo>
                <a:cubicBezTo>
                  <a:pt x="143799" y="290872"/>
                  <a:pt x="143053" y="288264"/>
                  <a:pt x="142232" y="285656"/>
                </a:cubicBezTo>
                <a:cubicBezTo>
                  <a:pt x="141859" y="284464"/>
                  <a:pt x="141486" y="283271"/>
                  <a:pt x="141113" y="282079"/>
                </a:cubicBezTo>
                <a:cubicBezTo>
                  <a:pt x="140741" y="280961"/>
                  <a:pt x="140368" y="279844"/>
                  <a:pt x="139920" y="278726"/>
                </a:cubicBezTo>
                <a:cubicBezTo>
                  <a:pt x="139547" y="277608"/>
                  <a:pt x="139174" y="276565"/>
                  <a:pt x="138727" y="275521"/>
                </a:cubicBezTo>
                <a:cubicBezTo>
                  <a:pt x="138354" y="274553"/>
                  <a:pt x="137906" y="273584"/>
                  <a:pt x="137533" y="272615"/>
                </a:cubicBezTo>
                <a:cubicBezTo>
                  <a:pt x="137086" y="271721"/>
                  <a:pt x="136713" y="270827"/>
                  <a:pt x="136265" y="269932"/>
                </a:cubicBezTo>
                <a:cubicBezTo>
                  <a:pt x="135892" y="269187"/>
                  <a:pt x="135519" y="268442"/>
                  <a:pt x="135146" y="267697"/>
                </a:cubicBezTo>
                <a:cubicBezTo>
                  <a:pt x="134699" y="266952"/>
                  <a:pt x="134326" y="266206"/>
                  <a:pt x="133878" y="265461"/>
                </a:cubicBezTo>
                <a:cubicBezTo>
                  <a:pt x="133431" y="264791"/>
                  <a:pt x="133058" y="264120"/>
                  <a:pt x="132611" y="263449"/>
                </a:cubicBezTo>
                <a:cubicBezTo>
                  <a:pt x="132163" y="262779"/>
                  <a:pt x="131790" y="262182"/>
                  <a:pt x="131343" y="261586"/>
                </a:cubicBezTo>
                <a:cubicBezTo>
                  <a:pt x="130895" y="261065"/>
                  <a:pt x="130522" y="260543"/>
                  <a:pt x="130075" y="260021"/>
                </a:cubicBezTo>
                <a:cubicBezTo>
                  <a:pt x="129702" y="259574"/>
                  <a:pt x="129254" y="259127"/>
                  <a:pt x="128881" y="258680"/>
                </a:cubicBezTo>
                <a:cubicBezTo>
                  <a:pt x="128508" y="258307"/>
                  <a:pt x="128061" y="257935"/>
                  <a:pt x="127688" y="257562"/>
                </a:cubicBezTo>
                <a:cubicBezTo>
                  <a:pt x="127315" y="257190"/>
                  <a:pt x="126942" y="256891"/>
                  <a:pt x="126569" y="256593"/>
                </a:cubicBezTo>
                <a:cubicBezTo>
                  <a:pt x="118588" y="250408"/>
                  <a:pt x="120975" y="237740"/>
                  <a:pt x="130671" y="234908"/>
                </a:cubicBezTo>
                <a:cubicBezTo>
                  <a:pt x="135146" y="233567"/>
                  <a:pt x="139622" y="232449"/>
                  <a:pt x="144097" y="231406"/>
                </a:cubicBezTo>
                <a:cubicBezTo>
                  <a:pt x="148572" y="230437"/>
                  <a:pt x="153122" y="229617"/>
                  <a:pt x="157597" y="228947"/>
                </a:cubicBezTo>
                <a:cubicBezTo>
                  <a:pt x="162147" y="228276"/>
                  <a:pt x="166622" y="227829"/>
                  <a:pt x="171172" y="227456"/>
                </a:cubicBezTo>
                <a:cubicBezTo>
                  <a:pt x="175647" y="227158"/>
                  <a:pt x="180123" y="227009"/>
                  <a:pt x="184673" y="227009"/>
                </a:cubicBezTo>
                <a:close/>
                <a:moveTo>
                  <a:pt x="184638" y="0"/>
                </a:moveTo>
                <a:cubicBezTo>
                  <a:pt x="244994" y="0"/>
                  <a:pt x="301546" y="29424"/>
                  <a:pt x="336088" y="78887"/>
                </a:cubicBezTo>
                <a:cubicBezTo>
                  <a:pt x="370631" y="128350"/>
                  <a:pt x="378763" y="191444"/>
                  <a:pt x="357873" y="248058"/>
                </a:cubicBezTo>
                <a:cubicBezTo>
                  <a:pt x="336461" y="306087"/>
                  <a:pt x="272822" y="336703"/>
                  <a:pt x="262900" y="410227"/>
                </a:cubicBezTo>
                <a:cubicBezTo>
                  <a:pt x="266555" y="409259"/>
                  <a:pt x="270286" y="408365"/>
                  <a:pt x="273941" y="407471"/>
                </a:cubicBezTo>
                <a:cubicBezTo>
                  <a:pt x="280581" y="405757"/>
                  <a:pt x="287370" y="409855"/>
                  <a:pt x="289012" y="416484"/>
                </a:cubicBezTo>
                <a:cubicBezTo>
                  <a:pt x="290653" y="423114"/>
                  <a:pt x="286624" y="429893"/>
                  <a:pt x="279984" y="431532"/>
                </a:cubicBezTo>
                <a:cubicBezTo>
                  <a:pt x="218434" y="446877"/>
                  <a:pt x="156884" y="462222"/>
                  <a:pt x="95334" y="477642"/>
                </a:cubicBezTo>
                <a:cubicBezTo>
                  <a:pt x="88694" y="479281"/>
                  <a:pt x="81905" y="475258"/>
                  <a:pt x="80263" y="468554"/>
                </a:cubicBezTo>
                <a:cubicBezTo>
                  <a:pt x="78622" y="461924"/>
                  <a:pt x="82651" y="455220"/>
                  <a:pt x="89291" y="453507"/>
                </a:cubicBezTo>
                <a:cubicBezTo>
                  <a:pt x="139575" y="440992"/>
                  <a:pt x="189860" y="428403"/>
                  <a:pt x="240145" y="415888"/>
                </a:cubicBezTo>
                <a:cubicBezTo>
                  <a:pt x="238354" y="413132"/>
                  <a:pt x="237757" y="410599"/>
                  <a:pt x="238205" y="407396"/>
                </a:cubicBezTo>
                <a:cubicBezTo>
                  <a:pt x="238876" y="402182"/>
                  <a:pt x="239772" y="397116"/>
                  <a:pt x="240965" y="392051"/>
                </a:cubicBezTo>
                <a:cubicBezTo>
                  <a:pt x="242084" y="387134"/>
                  <a:pt x="243427" y="382367"/>
                  <a:pt x="245069" y="377674"/>
                </a:cubicBezTo>
                <a:cubicBezTo>
                  <a:pt x="246561" y="373130"/>
                  <a:pt x="248277" y="368660"/>
                  <a:pt x="250216" y="364265"/>
                </a:cubicBezTo>
                <a:cubicBezTo>
                  <a:pt x="252007" y="360019"/>
                  <a:pt x="254021" y="355848"/>
                  <a:pt x="256185" y="351751"/>
                </a:cubicBezTo>
                <a:cubicBezTo>
                  <a:pt x="258274" y="347877"/>
                  <a:pt x="260587" y="344004"/>
                  <a:pt x="262900" y="340205"/>
                </a:cubicBezTo>
                <a:cubicBezTo>
                  <a:pt x="265212" y="336554"/>
                  <a:pt x="267600" y="332979"/>
                  <a:pt x="270062" y="329403"/>
                </a:cubicBezTo>
                <a:cubicBezTo>
                  <a:pt x="272449" y="325977"/>
                  <a:pt x="274986" y="322624"/>
                  <a:pt x="277522" y="319347"/>
                </a:cubicBezTo>
                <a:cubicBezTo>
                  <a:pt x="279984" y="316069"/>
                  <a:pt x="282521" y="312941"/>
                  <a:pt x="285058" y="309812"/>
                </a:cubicBezTo>
                <a:cubicBezTo>
                  <a:pt x="287594" y="306758"/>
                  <a:pt x="290056" y="303704"/>
                  <a:pt x="292593" y="300724"/>
                </a:cubicBezTo>
                <a:cubicBezTo>
                  <a:pt x="294906" y="297968"/>
                  <a:pt x="297218" y="295211"/>
                  <a:pt x="299531" y="292530"/>
                </a:cubicBezTo>
                <a:cubicBezTo>
                  <a:pt x="300725" y="291114"/>
                  <a:pt x="301919" y="289699"/>
                  <a:pt x="303038" y="288284"/>
                </a:cubicBezTo>
                <a:cubicBezTo>
                  <a:pt x="305351" y="285528"/>
                  <a:pt x="307663" y="282771"/>
                  <a:pt x="309827" y="279941"/>
                </a:cubicBezTo>
                <a:cubicBezTo>
                  <a:pt x="311990" y="277259"/>
                  <a:pt x="314079" y="274577"/>
                  <a:pt x="316168" y="271821"/>
                </a:cubicBezTo>
                <a:cubicBezTo>
                  <a:pt x="318108" y="269214"/>
                  <a:pt x="320048" y="266532"/>
                  <a:pt x="321838" y="263776"/>
                </a:cubicBezTo>
                <a:cubicBezTo>
                  <a:pt x="323554" y="261169"/>
                  <a:pt x="325270" y="258487"/>
                  <a:pt x="326837" y="255731"/>
                </a:cubicBezTo>
                <a:cubicBezTo>
                  <a:pt x="328329" y="253124"/>
                  <a:pt x="329747" y="250442"/>
                  <a:pt x="331090" y="247686"/>
                </a:cubicBezTo>
                <a:cubicBezTo>
                  <a:pt x="332358" y="245004"/>
                  <a:pt x="333552" y="242248"/>
                  <a:pt x="334596" y="239492"/>
                </a:cubicBezTo>
                <a:cubicBezTo>
                  <a:pt x="352651" y="190550"/>
                  <a:pt x="345563" y="135873"/>
                  <a:pt x="315721" y="93115"/>
                </a:cubicBezTo>
                <a:cubicBezTo>
                  <a:pt x="285804" y="50282"/>
                  <a:pt x="236862" y="24806"/>
                  <a:pt x="184638" y="24806"/>
                </a:cubicBezTo>
                <a:cubicBezTo>
                  <a:pt x="132413" y="24806"/>
                  <a:pt x="83471" y="50282"/>
                  <a:pt x="53554" y="93115"/>
                </a:cubicBezTo>
                <a:cubicBezTo>
                  <a:pt x="23712" y="135873"/>
                  <a:pt x="16624" y="190550"/>
                  <a:pt x="34679" y="239492"/>
                </a:cubicBezTo>
                <a:cubicBezTo>
                  <a:pt x="35425" y="241428"/>
                  <a:pt x="36246" y="243365"/>
                  <a:pt x="37066" y="245302"/>
                </a:cubicBezTo>
                <a:cubicBezTo>
                  <a:pt x="37962" y="247239"/>
                  <a:pt x="38857" y="249175"/>
                  <a:pt x="39827" y="251038"/>
                </a:cubicBezTo>
                <a:cubicBezTo>
                  <a:pt x="40871" y="252975"/>
                  <a:pt x="41916" y="254837"/>
                  <a:pt x="43035" y="256699"/>
                </a:cubicBezTo>
                <a:cubicBezTo>
                  <a:pt x="44154" y="258636"/>
                  <a:pt x="45273" y="260498"/>
                  <a:pt x="46541" y="262361"/>
                </a:cubicBezTo>
                <a:cubicBezTo>
                  <a:pt x="47810" y="264297"/>
                  <a:pt x="49078" y="266234"/>
                  <a:pt x="50421" y="268096"/>
                </a:cubicBezTo>
                <a:cubicBezTo>
                  <a:pt x="51241" y="269288"/>
                  <a:pt x="52062" y="270406"/>
                  <a:pt x="52957" y="271598"/>
                </a:cubicBezTo>
                <a:cubicBezTo>
                  <a:pt x="54375" y="273534"/>
                  <a:pt x="55867" y="275471"/>
                  <a:pt x="57359" y="277333"/>
                </a:cubicBezTo>
                <a:cubicBezTo>
                  <a:pt x="58851" y="279345"/>
                  <a:pt x="60418" y="281281"/>
                  <a:pt x="61985" y="283144"/>
                </a:cubicBezTo>
                <a:cubicBezTo>
                  <a:pt x="63626" y="285155"/>
                  <a:pt x="65267" y="287092"/>
                  <a:pt x="66909" y="289103"/>
                </a:cubicBezTo>
                <a:cubicBezTo>
                  <a:pt x="68774" y="291338"/>
                  <a:pt x="70714" y="293573"/>
                  <a:pt x="72579" y="295882"/>
                </a:cubicBezTo>
                <a:cubicBezTo>
                  <a:pt x="74593" y="298191"/>
                  <a:pt x="76608" y="300575"/>
                  <a:pt x="78547" y="302959"/>
                </a:cubicBezTo>
                <a:cubicBezTo>
                  <a:pt x="80338" y="305119"/>
                  <a:pt x="82128" y="307205"/>
                  <a:pt x="83844" y="309365"/>
                </a:cubicBezTo>
                <a:cubicBezTo>
                  <a:pt x="85635" y="311600"/>
                  <a:pt x="87425" y="313760"/>
                  <a:pt x="89216" y="315995"/>
                </a:cubicBezTo>
                <a:cubicBezTo>
                  <a:pt x="91007" y="318304"/>
                  <a:pt x="92797" y="320613"/>
                  <a:pt x="94513" y="322922"/>
                </a:cubicBezTo>
                <a:cubicBezTo>
                  <a:pt x="96304" y="325306"/>
                  <a:pt x="98020" y="327764"/>
                  <a:pt x="99736" y="330223"/>
                </a:cubicBezTo>
                <a:cubicBezTo>
                  <a:pt x="101526" y="332681"/>
                  <a:pt x="103167" y="335214"/>
                  <a:pt x="104883" y="337821"/>
                </a:cubicBezTo>
                <a:cubicBezTo>
                  <a:pt x="105928" y="339460"/>
                  <a:pt x="106898" y="341024"/>
                  <a:pt x="107868" y="342737"/>
                </a:cubicBezTo>
                <a:cubicBezTo>
                  <a:pt x="109509" y="345419"/>
                  <a:pt x="111076" y="348175"/>
                  <a:pt x="112642" y="350931"/>
                </a:cubicBezTo>
                <a:cubicBezTo>
                  <a:pt x="114135" y="353762"/>
                  <a:pt x="115627" y="356667"/>
                  <a:pt x="116970" y="359572"/>
                </a:cubicBezTo>
                <a:cubicBezTo>
                  <a:pt x="118387" y="362627"/>
                  <a:pt x="119730" y="365681"/>
                  <a:pt x="120998" y="368735"/>
                </a:cubicBezTo>
                <a:cubicBezTo>
                  <a:pt x="122267" y="371938"/>
                  <a:pt x="123386" y="375141"/>
                  <a:pt x="124505" y="378344"/>
                </a:cubicBezTo>
                <a:cubicBezTo>
                  <a:pt x="125549" y="381697"/>
                  <a:pt x="126519" y="385049"/>
                  <a:pt x="127415" y="388401"/>
                </a:cubicBezTo>
                <a:cubicBezTo>
                  <a:pt x="129131" y="395031"/>
                  <a:pt x="125102" y="401809"/>
                  <a:pt x="118462" y="403523"/>
                </a:cubicBezTo>
                <a:cubicBezTo>
                  <a:pt x="111822" y="405236"/>
                  <a:pt x="105033" y="401213"/>
                  <a:pt x="103391" y="394584"/>
                </a:cubicBezTo>
                <a:cubicBezTo>
                  <a:pt x="87276" y="332085"/>
                  <a:pt x="31247" y="301767"/>
                  <a:pt x="11402" y="248058"/>
                </a:cubicBezTo>
                <a:cubicBezTo>
                  <a:pt x="-9488" y="191444"/>
                  <a:pt x="-1356" y="128350"/>
                  <a:pt x="33187" y="78887"/>
                </a:cubicBezTo>
                <a:cubicBezTo>
                  <a:pt x="67729" y="29424"/>
                  <a:pt x="124281" y="0"/>
                  <a:pt x="184638" y="0"/>
                </a:cubicBezTo>
                <a:close/>
              </a:path>
            </a:pathLst>
          </a:cu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Freeform 6"/>
          <p:cNvSpPr/>
          <p:nvPr/>
        </p:nvSpPr>
        <p:spPr>
          <a:xfrm>
            <a:off x="8503615" y="4081478"/>
            <a:ext cx="334477" cy="307945"/>
          </a:xfrm>
          <a:custGeom>
            <a:rect l="l" t="t" r="r" b="b"/>
            <a:pathLst>
              <a:path w="580" h="535">
                <a:moveTo>
                  <a:pt x="164" y="525"/>
                </a:moveTo>
                <a:cubicBezTo>
                  <a:pt x="172" y="534"/>
                  <a:pt x="186" y="535"/>
                  <a:pt x="196" y="526"/>
                </a:cubicBezTo>
                <a:lnTo>
                  <a:pt x="570" y="187"/>
                </a:lnTo>
                <a:cubicBezTo>
                  <a:pt x="579" y="179"/>
                  <a:pt x="580" y="165"/>
                  <a:pt x="572" y="155"/>
                </a:cubicBezTo>
                <a:lnTo>
                  <a:pt x="475" y="49"/>
                </a:lnTo>
                <a:cubicBezTo>
                  <a:pt x="466" y="39"/>
                  <a:pt x="452" y="39"/>
                  <a:pt x="443" y="47"/>
                </a:cubicBezTo>
                <a:lnTo>
                  <a:pt x="124" y="335"/>
                </a:lnTo>
                <a:cubicBezTo>
                  <a:pt x="115" y="344"/>
                  <a:pt x="114" y="358"/>
                  <a:pt x="123" y="367"/>
                </a:cubicBezTo>
                <a:lnTo>
                  <a:pt x="175" y="425"/>
                </a:lnTo>
                <a:cubicBezTo>
                  <a:pt x="183" y="434"/>
                  <a:pt x="198" y="435"/>
                  <a:pt x="207" y="426"/>
                </a:cubicBezTo>
                <a:lnTo>
                  <a:pt x="341" y="305"/>
                </a:lnTo>
                <a:cubicBezTo>
                  <a:pt x="350" y="297"/>
                  <a:pt x="351" y="282"/>
                  <a:pt x="343" y="273"/>
                </a:cubicBezTo>
                <a:lnTo>
                  <a:pt x="327" y="256"/>
                </a:lnTo>
                <a:lnTo>
                  <a:pt x="193" y="378"/>
                </a:lnTo>
                <a:lnTo>
                  <a:pt x="172" y="354"/>
                </a:lnTo>
                <a:lnTo>
                  <a:pt x="457" y="96"/>
                </a:lnTo>
                <a:lnTo>
                  <a:pt x="523" y="169"/>
                </a:lnTo>
                <a:lnTo>
                  <a:pt x="182" y="478"/>
                </a:lnTo>
                <a:lnTo>
                  <a:pt x="58" y="340"/>
                </a:lnTo>
                <a:lnTo>
                  <a:pt x="404" y="26"/>
                </a:lnTo>
                <a:lnTo>
                  <a:pt x="389" y="10"/>
                </a:lnTo>
                <a:cubicBezTo>
                  <a:pt x="380" y="0"/>
                  <a:pt x="366" y="0"/>
                  <a:pt x="357" y="8"/>
                </a:cubicBezTo>
                <a:lnTo>
                  <a:pt x="10" y="322"/>
                </a:lnTo>
                <a:cubicBezTo>
                  <a:pt x="1" y="330"/>
                  <a:pt x="0" y="344"/>
                  <a:pt x="9" y="354"/>
                </a:cubicBezTo>
                <a:lnTo>
                  <a:pt x="164" y="525"/>
                </a:lnTo>
                <a:close/>
              </a:path>
            </a:pathLst>
          </a:cu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8406414" y="2422663"/>
            <a:ext cx="2708275" cy="1383030"/>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defRPr/>
            </a:pPr>
            <a:r>
              <a:rPr lang="en-US" sz="1350">
                <a:solidFill>
                  <a:schemeClr val="dk1">
                    <a:alpha val="100000"/>
                  </a:schemeClr>
                </a:solidFill>
                <a:latin typeface="Microsoft Yahei"/>
                <a:ea typeface="Microsoft Yahei"/>
                <a:cs typeface="Microsoft Yahei"/>
              </a:rPr>
              <a:t>焦虑障碍是一种常见的心理障碍，主要表现为持续的、过度的担忧和恐惧，影响个体的日常生活和工作。</a:t>
            </a:r>
            <a:endParaRPr lang="en-US" sz="1100"/>
          </a:p>
        </p:txBody>
      </p:sp>
      <p:sp>
        <p:nvSpPr>
          <p:cNvPr id="8" name="AutoShape 8"/>
          <p:cNvSpPr/>
          <p:nvPr/>
        </p:nvSpPr>
        <p:spPr>
          <a:xfrm>
            <a:off x="8901714" y="1901965"/>
            <a:ext cx="2084387" cy="460375"/>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defRPr/>
            </a:pPr>
            <a:r>
              <a:rPr lang="en-US" sz="1575" b="1">
                <a:solidFill>
                  <a:schemeClr val="accent1">
                    <a:alpha val="100000"/>
                  </a:schemeClr>
                </a:solidFill>
                <a:latin typeface="Microsoft Yahei"/>
                <a:ea typeface="Microsoft Yahei"/>
                <a:cs typeface="Microsoft Yahei"/>
              </a:rPr>
              <a:t>定义</a:t>
            </a:r>
            <a:endParaRPr lang="en-US" sz="1100"/>
          </a:p>
        </p:txBody>
      </p:sp>
      <p:sp>
        <p:nvSpPr>
          <p:cNvPr id="9" name="AutoShape 9"/>
          <p:cNvSpPr/>
          <p:nvPr/>
        </p:nvSpPr>
        <p:spPr>
          <a:xfrm>
            <a:off x="8406414" y="4525963"/>
            <a:ext cx="2708275" cy="1383030"/>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defRPr/>
            </a:pPr>
            <a:r>
              <a:rPr lang="en-US" sz="1350">
                <a:solidFill>
                  <a:schemeClr val="dk1">
                    <a:alpha val="100000"/>
                  </a:schemeClr>
                </a:solidFill>
                <a:latin typeface="Microsoft Yahei"/>
                <a:ea typeface="Microsoft Yahei"/>
                <a:cs typeface="Microsoft Yahei"/>
              </a:rPr>
              <a:t>焦虑障碍有多种类型，包括广泛性焦虑障碍、社交恐惧症、特定恐惧症等。</a:t>
            </a:r>
            <a:endParaRPr lang="en-US" sz="1100"/>
          </a:p>
        </p:txBody>
      </p:sp>
      <p:sp>
        <p:nvSpPr>
          <p:cNvPr id="10" name="AutoShape 10"/>
          <p:cNvSpPr/>
          <p:nvPr/>
        </p:nvSpPr>
        <p:spPr>
          <a:xfrm>
            <a:off x="8901714" y="4005263"/>
            <a:ext cx="2084387" cy="460375"/>
          </a:xfrm>
          <a:prstGeom prst="rect">
            <a:avLst/>
          </a:prstGeom>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defRPr/>
            </a:pPr>
            <a:r>
              <a:rPr lang="en-US" sz="1575" b="1">
                <a:solidFill>
                  <a:schemeClr val="accent1">
                    <a:alpha val="100000"/>
                  </a:schemeClr>
                </a:solidFill>
                <a:latin typeface="Microsoft Yahei"/>
                <a:ea typeface="Microsoft Yahei"/>
                <a:cs typeface="Microsoft Yahei"/>
              </a:rPr>
              <a:t>分类</a:t>
            </a:r>
            <a:endParaRPr lang="en-US" sz="1100"/>
          </a:p>
        </p:txBody>
      </p:sp>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定义与分类</a:t>
              </a:r>
            </a:p>
          </p:txBody>
        </p:sp>
      </p:gr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a:effectLst/>
      </p:bgPr>
    </p:bg>
    <p:spTree>
      <p:nvGrpSpPr>
        <p:cNvPr id="1" name=""/>
        <p:cNvGrpSpPr/>
        <p:nvPr/>
      </p:nvGrpSpPr>
      <p:grpSpPr>
        <a:xfrm>
          <a:off x="0" y="0"/>
          <a:ext cx="0" cy="0"/>
        </a:xfrm>
      </p:grpSpPr>
      <p:pic>
        <p:nvPicPr>
          <p:cNvPr id="2" name="Picture 2"/>
          <p:cNvPicPr>
            <a:picLocks noChangeAspect="1"/>
          </p:cNvPicPr>
          <p:nvPr/>
        </p:nvPicPr>
        <p:blipFill>
          <a:blip r:embed="rId2"/>
          <a:srcRect t="4147" b="4147"/>
          <a:stretch>
            <a:fillRect/>
          </a:stretch>
        </p:blipFill>
        <p:spPr>
          <a:xfrm>
            <a:off x="3909691" y="1250241"/>
            <a:ext cx="7848600" cy="5248275"/>
          </a:xfrm>
          <a:prstGeom prst="rect">
            <a:avLst/>
          </a:prstGeom>
        </p:spPr>
      </p:pic>
      <p:sp>
        <p:nvSpPr>
          <p:cNvPr id="3" name="AutoShape 3"/>
          <p:cNvSpPr/>
          <p:nvPr/>
        </p:nvSpPr>
        <p:spPr>
          <a:xfrm>
            <a:off x="466496" y="3766754"/>
            <a:ext cx="3974251" cy="2472718"/>
          </a:xfrm>
          <a:prstGeom prst="rect">
            <a:avLst/>
          </a:prstGeom>
          <a:solidFill>
            <a:schemeClr val="accent1">
              <a:lumMod val="75000"/>
              <a:alpha val="76862"/>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563624" y="1824409"/>
            <a:ext cx="2936423" cy="1604591"/>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chemeClr val="dk1">
                    <a:alpha val="100000"/>
                  </a:schemeClr>
                </a:solidFill>
                <a:latin typeface="Microsoft Yahei"/>
                <a:ea typeface="Microsoft Yahei"/>
                <a:cs typeface="Microsoft Yahei"/>
              </a:rPr>
              <a:t>焦虑障碍的症状包括持续的紧张不安、易怒、失眠、注意力不集中等。</a:t>
            </a:r>
            <a:endParaRPr lang="en-US" sz="1100"/>
          </a:p>
        </p:txBody>
      </p:sp>
      <p:sp>
        <p:nvSpPr>
          <p:cNvPr id="5" name="AutoShape 5"/>
          <p:cNvSpPr/>
          <p:nvPr/>
        </p:nvSpPr>
        <p:spPr>
          <a:xfrm>
            <a:off x="601724" y="4315960"/>
            <a:ext cx="3052052" cy="1604591"/>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rgbClr val="FFFFFF">
                    <a:alpha val="100000"/>
                  </a:srgbClr>
                </a:solidFill>
                <a:latin typeface="Microsoft Yahei"/>
                <a:ea typeface="Microsoft Yahei"/>
                <a:cs typeface="Microsoft Yahei"/>
              </a:rPr>
              <a:t>患者在面对压力或特定情境时，可能出现心跳加速、呼吸急促、出汗等生理反应。</a:t>
            </a:r>
            <a:endParaRPr lang="en-US" sz="1100"/>
          </a:p>
        </p:txBody>
      </p:sp>
      <p:grpSp>
        <p:nvGrpSpPr>
          <p:cNvPr id="6" name="Group 6"/>
          <p:cNvGrpSpPr/>
          <p:nvPr/>
        </p:nvGrpSpPr>
        <p:grpSpPr>
          <a:xfrm>
            <a:off x="454963" y="93878"/>
            <a:ext cx="10641129" cy="914400"/>
            <a:chOff x="454963" y="93878"/>
            <a:chExt cx="10641129" cy="914400"/>
          </a:xfrm>
        </p:grpSpPr>
        <p:sp>
          <p:nvSpPr>
            <p:cNvPr id="7" name="AutoShape 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TextBox 2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症状与表现</a:t>
              </a:r>
            </a:p>
          </p:txBody>
        </p:sp>
      </p:grpSp>
      <p:sp>
        <p:nvSpPr>
          <p:cNvPr id="28" name="AutoShape 28"/>
          <p:cNvSpPr/>
          <p:nvPr/>
        </p:nvSpPr>
        <p:spPr>
          <a:xfrm>
            <a:off x="601724" y="3976765"/>
            <a:ext cx="2936423" cy="339195"/>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defRPr/>
            </a:pPr>
            <a:r>
              <a:rPr lang="en-US" sz="1575" b="1">
                <a:solidFill>
                  <a:srgbClr val="FFFFFF">
                    <a:alpha val="100000"/>
                  </a:srgbClr>
                </a:solidFill>
                <a:latin typeface="Microsoft Yahei"/>
                <a:ea typeface="Microsoft Yahei"/>
                <a:cs typeface="Microsoft Yahei"/>
              </a:rPr>
              <a:t>表现</a:t>
            </a:r>
            <a:endParaRPr lang="en-US" sz="1100"/>
          </a:p>
        </p:txBody>
      </p:sp>
      <p:sp>
        <p:nvSpPr>
          <p:cNvPr id="29" name="AutoShape 29"/>
          <p:cNvSpPr/>
          <p:nvPr/>
        </p:nvSpPr>
        <p:spPr>
          <a:xfrm>
            <a:off x="563624" y="1405309"/>
            <a:ext cx="2936423" cy="339195"/>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defRPr/>
            </a:pPr>
            <a:r>
              <a:rPr lang="en-US" sz="1575" b="1">
                <a:solidFill>
                  <a:schemeClr val="accent1">
                    <a:alpha val="100000"/>
                  </a:schemeClr>
                </a:solidFill>
                <a:latin typeface="Microsoft Yahei"/>
                <a:ea typeface="Microsoft Yahei"/>
                <a:cs typeface="Microsoft Yahei"/>
              </a:rPr>
              <a:t>症状</a:t>
            </a:r>
            <a:endParaRPr lang="en-US" sz="1100"/>
          </a:p>
        </p:txBody>
      </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a:effectLst/>
      </p:bgPr>
    </p:bg>
    <p:spTree>
      <p:nvGrpSpPr>
        <p:cNvPr id="1" name=""/>
        <p:cNvGrpSpPr/>
        <p:nvPr/>
      </p:nvGrpSpPr>
      <p:grpSpPr>
        <a:xfrm>
          <a:off x="0" y="0"/>
          <a:ext cx="0" cy="0"/>
        </a:xfrm>
      </p:grpSpPr>
      <p:pic>
        <p:nvPicPr>
          <p:cNvPr id="2" name="Picture 2"/>
          <p:cNvPicPr>
            <a:picLocks noChangeAspect="1"/>
          </p:cNvPicPr>
          <p:nvPr/>
        </p:nvPicPr>
        <p:blipFill>
          <a:blip r:embed="rId2">
            <a:alphaModFix amt="70000"/>
          </a:blip>
          <a:srcRect l="1750" r="1750"/>
          <a:stretch>
            <a:fillRect/>
          </a:stretch>
        </p:blipFill>
        <p:spPr>
          <a:xfrm>
            <a:off x="939482" y="1415327"/>
            <a:ext cx="4843295" cy="4843295"/>
          </a:xfrm>
          <a:prstGeom prst="roundRect">
            <a:avLst/>
          </a:prstGeom>
        </p:spPr>
      </p:pic>
      <p:sp>
        <p:nvSpPr>
          <p:cNvPr id="3" name="TextBox 3"/>
          <p:cNvSpPr txBox="1"/>
          <p:nvPr/>
        </p:nvSpPr>
        <p:spPr>
          <a:xfrm>
            <a:off x="6261748" y="2005888"/>
            <a:ext cx="4762500" cy="1838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1350">
                <a:solidFill>
                  <a:schemeClr val="dk1">
                    <a:alpha val="100000"/>
                  </a:schemeClr>
                </a:solidFill>
                <a:latin typeface="Microsoft Yahei"/>
                <a:ea typeface="Microsoft Yahei"/>
                <a:cs typeface="Microsoft Yahei"/>
              </a:rPr>
              <a:t>焦虑障碍的病因复杂，可能与遗传、环境、生活事件等多种因素有关。</a:t>
            </a:r>
          </a:p>
        </p:txBody>
      </p:sp>
      <p:sp>
        <p:nvSpPr>
          <p:cNvPr id="4" name="TextBox 4"/>
          <p:cNvSpPr txBox="1"/>
          <p:nvPr/>
        </p:nvSpPr>
        <p:spPr>
          <a:xfrm>
            <a:off x="6261748" y="1352723"/>
            <a:ext cx="4638675" cy="8382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2014" b="1">
                <a:solidFill>
                  <a:schemeClr val="accent1">
                    <a:alpha val="100000"/>
                  </a:schemeClr>
                </a:solidFill>
                <a:latin typeface="Microsoft Yahei"/>
                <a:ea typeface="Microsoft Yahei"/>
                <a:cs typeface="Microsoft Yahei"/>
              </a:rPr>
              <a:t>病因</a:t>
            </a:r>
          </a:p>
        </p:txBody>
      </p:sp>
      <p:sp>
        <p:nvSpPr>
          <p:cNvPr id="5" name="TextBox 5"/>
          <p:cNvSpPr txBox="1"/>
          <p:nvPr/>
        </p:nvSpPr>
        <p:spPr>
          <a:xfrm>
            <a:off x="6261748" y="4499375"/>
            <a:ext cx="4762500" cy="1838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1350">
                <a:solidFill>
                  <a:schemeClr val="dk1">
                    <a:alpha val="100000"/>
                  </a:schemeClr>
                </a:solidFill>
                <a:latin typeface="Microsoft Yahei"/>
                <a:ea typeface="Microsoft Yahei"/>
                <a:cs typeface="Microsoft Yahei"/>
              </a:rPr>
              <a:t>目前对焦虑障碍的病理机制尚未完全明确，但研究表明可能与大脑神经递质的不平衡有关。</a:t>
            </a:r>
          </a:p>
        </p:txBody>
      </p:sp>
      <p:sp>
        <p:nvSpPr>
          <p:cNvPr id="6" name="TextBox 6"/>
          <p:cNvSpPr txBox="1"/>
          <p:nvPr/>
        </p:nvSpPr>
        <p:spPr>
          <a:xfrm>
            <a:off x="6261748" y="3870593"/>
            <a:ext cx="5124450" cy="8382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2014" b="1">
                <a:solidFill>
                  <a:schemeClr val="accent1">
                    <a:alpha val="100000"/>
                  </a:schemeClr>
                </a:solidFill>
                <a:latin typeface="Microsoft Yahei"/>
                <a:ea typeface="Microsoft Yahei"/>
                <a:cs typeface="Microsoft Yahei"/>
              </a:rPr>
              <a:t>病理机制</a:t>
            </a:r>
          </a:p>
        </p:txBody>
      </p:sp>
      <p:grpSp>
        <p:nvGrpSpPr>
          <p:cNvPr id="7" name="Group 7"/>
          <p:cNvGrpSpPr/>
          <p:nvPr/>
        </p:nvGrpSpPr>
        <p:grpSpPr>
          <a:xfrm>
            <a:off x="454963" y="93878"/>
            <a:ext cx="10641129" cy="914400"/>
            <a:chOff x="454963" y="93878"/>
            <a:chExt cx="10641129" cy="914400"/>
          </a:xfrm>
        </p:grpSpPr>
        <p:sp>
          <p:nvSpPr>
            <p:cNvPr id="8" name="AutoShape 8"/>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TextBox 28"/>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病因与病理机制</a:t>
              </a:r>
            </a:p>
          </p:txBody>
        </p:sp>
      </p:gr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a:effectLst/>
      </p:bgPr>
    </p:bg>
    <p:spTree>
      <p:nvGrpSpPr>
        <p:cNvPr id="1" name=""/>
        <p:cNvGrpSpPr/>
        <p:nvPr/>
      </p:nvGrpSpPr>
      <p:grpSpPr>
        <a:xfrm>
          <a:off x="0" y="0"/>
          <a:ext cx="0" cy="0"/>
        </a:xfrm>
      </p:grpSpPr>
      <p:sp>
        <p:nvSpPr>
          <p:cNvPr id="2" name="TextBox 2"/>
          <p:cNvSpPr txBox="1"/>
          <p:nvPr/>
        </p:nvSpPr>
        <p:spPr>
          <a:xfrm>
            <a:off x="1378798" y="3644837"/>
            <a:ext cx="9429750" cy="11049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5175" b="1">
                <a:solidFill>
                  <a:schemeClr val="accent2">
                    <a:alpha val="100000"/>
                  </a:schemeClr>
                </a:solidFill>
                <a:latin typeface="Microsoft Yahei"/>
                <a:ea typeface="Microsoft Yahei"/>
                <a:cs typeface="Microsoft Yahei"/>
              </a:rPr>
              <a:t>药物治疗</a:t>
            </a:r>
          </a:p>
        </p:txBody>
      </p:sp>
      <p:sp>
        <p:nvSpPr>
          <p:cNvPr id="3" name="TextBox 3"/>
          <p:cNvSpPr txBox="1"/>
          <p:nvPr/>
        </p:nvSpPr>
        <p:spPr>
          <a:xfrm>
            <a:off x="2060858" y="2108645"/>
            <a:ext cx="7677150" cy="157162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450"/>
              </a:spcBef>
            </a:pPr>
            <a:r>
              <a:rPr lang="en-US" sz="7650" b="1">
                <a:solidFill>
                  <a:schemeClr val="accent2">
                    <a:alpha val="100000"/>
                  </a:schemeClr>
                </a:solidFill>
                <a:latin typeface="Microsoft Yahei"/>
                <a:ea typeface="Microsoft Yahei"/>
                <a:cs typeface="Microsoft Yahei"/>
              </a:rPr>
              <a:t>02</a:t>
            </a:r>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a:effectLst/>
      </p:bgPr>
    </p:bg>
    <p:spTree>
      <p:nvGrpSpPr>
        <p:cNvPr id="1" name=""/>
        <p:cNvGrpSpPr/>
        <p:nvPr/>
      </p:nvGrpSpPr>
      <p:grpSpPr>
        <a:xfrm>
          <a:off x="0" y="0"/>
          <a:ext cx="0" cy="0"/>
        </a:xfrm>
      </p:grpSpPr>
      <p:pic>
        <p:nvPicPr>
          <p:cNvPr id="2" name="Picture 2"/>
          <p:cNvPicPr>
            <a:picLocks noChangeAspect="1"/>
          </p:cNvPicPr>
          <p:nvPr/>
        </p:nvPicPr>
        <p:blipFill>
          <a:blip r:embed="rId2">
            <a:alphaModFix/>
          </a:blip>
          <a:srcRect l="16667" r="16667"/>
          <a:stretch>
            <a:fillRect/>
          </a:stretch>
        </p:blipFill>
        <p:spPr>
          <a:xfrm>
            <a:off x="7092557" y="1559288"/>
            <a:ext cx="4492828" cy="4492828"/>
          </a:xfrm>
          <a:prstGeom prst="roundRect">
            <a:avLst/>
          </a:prstGeom>
        </p:spPr>
      </p:pic>
      <p:sp>
        <p:nvSpPr>
          <p:cNvPr id="3" name="Freeform 3"/>
          <p:cNvSpPr/>
          <p:nvPr/>
        </p:nvSpPr>
        <p:spPr>
          <a:xfrm>
            <a:off x="539110" y="1488377"/>
            <a:ext cx="1511760" cy="1373901"/>
          </a:xfrm>
          <a:custGeom>
            <a:rect l="l" t="t" r="r" b="b"/>
            <a:pathLst>
              <a:path w="1181062" h="1073360">
                <a:moveTo>
                  <a:pt x="0" y="0"/>
                </a:moveTo>
                <a:lnTo>
                  <a:pt x="1046892" y="0"/>
                </a:lnTo>
                <a:quadBezTo>
                  <a:pt x="1181062" y="0"/>
                  <a:pt x="1181062" y="134170"/>
                </a:quadBezTo>
                <a:lnTo>
                  <a:pt x="1181062" y="1073360"/>
                </a:lnTo>
                <a:lnTo>
                  <a:pt x="134170" y="1073360"/>
                </a:lnTo>
                <a:quadBezTo>
                  <a:pt x="0" y="1073360"/>
                  <a:pt x="0" y="939190"/>
                </a:quadBez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TextBox 4"/>
          <p:cNvSpPr txBox="1"/>
          <p:nvPr/>
        </p:nvSpPr>
        <p:spPr>
          <a:xfrm>
            <a:off x="739477" y="1370655"/>
            <a:ext cx="1111026" cy="16154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5775" b="1">
                <a:solidFill>
                  <a:srgbClr val="FFFFFF">
                    <a:alpha val="100000"/>
                  </a:srgbClr>
                </a:solidFill>
                <a:latin typeface="Microsoft Yahei"/>
                <a:ea typeface="Microsoft Yahei"/>
                <a:cs typeface="Microsoft Yahei"/>
              </a:rPr>
              <a:t>1</a:t>
            </a:r>
          </a:p>
        </p:txBody>
      </p:sp>
      <p:sp>
        <p:nvSpPr>
          <p:cNvPr id="5" name="Freeform 5"/>
          <p:cNvSpPr/>
          <p:nvPr/>
        </p:nvSpPr>
        <p:spPr>
          <a:xfrm>
            <a:off x="539110" y="3205847"/>
            <a:ext cx="1511760" cy="1373901"/>
          </a:xfrm>
          <a:custGeom>
            <a:rect l="l" t="t" r="r" b="b"/>
            <a:pathLst>
              <a:path w="1181062" h="1073360">
                <a:moveTo>
                  <a:pt x="0" y="0"/>
                </a:moveTo>
                <a:lnTo>
                  <a:pt x="1046892" y="0"/>
                </a:lnTo>
                <a:quadBezTo>
                  <a:pt x="1181062" y="0"/>
                  <a:pt x="1181062" y="134170"/>
                </a:quadBezTo>
                <a:lnTo>
                  <a:pt x="1181062" y="1073360"/>
                </a:lnTo>
                <a:lnTo>
                  <a:pt x="134170" y="1073360"/>
                </a:lnTo>
                <a:quadBezTo>
                  <a:pt x="0" y="1073360"/>
                  <a:pt x="0" y="939190"/>
                </a:quadBez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739477" y="3088125"/>
            <a:ext cx="1111026" cy="16154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5775" b="1">
                <a:solidFill>
                  <a:srgbClr val="FFFFFF">
                    <a:alpha val="100000"/>
                  </a:srgbClr>
                </a:solidFill>
                <a:latin typeface="Microsoft Yahei"/>
                <a:ea typeface="Microsoft Yahei"/>
                <a:cs typeface="Microsoft Yahei"/>
              </a:rPr>
              <a:t>2</a:t>
            </a:r>
          </a:p>
        </p:txBody>
      </p:sp>
      <p:sp>
        <p:nvSpPr>
          <p:cNvPr id="7" name="Freeform 7"/>
          <p:cNvSpPr/>
          <p:nvPr/>
        </p:nvSpPr>
        <p:spPr>
          <a:xfrm>
            <a:off x="539110" y="4984278"/>
            <a:ext cx="1511760" cy="1373901"/>
          </a:xfrm>
          <a:custGeom>
            <a:rect l="l" t="t" r="r" b="b"/>
            <a:pathLst>
              <a:path w="1181062" h="1073360">
                <a:moveTo>
                  <a:pt x="0" y="0"/>
                </a:moveTo>
                <a:lnTo>
                  <a:pt x="1046892" y="0"/>
                </a:lnTo>
                <a:quadBezTo>
                  <a:pt x="1181062" y="0"/>
                  <a:pt x="1181062" y="134170"/>
                </a:quadBezTo>
                <a:lnTo>
                  <a:pt x="1181062" y="1073360"/>
                </a:lnTo>
                <a:lnTo>
                  <a:pt x="134170" y="1073360"/>
                </a:lnTo>
                <a:quadBezTo>
                  <a:pt x="0" y="1073360"/>
                  <a:pt x="0" y="939190"/>
                </a:quadBez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TextBox 8"/>
          <p:cNvSpPr txBox="1"/>
          <p:nvPr/>
        </p:nvSpPr>
        <p:spPr>
          <a:xfrm>
            <a:off x="739477" y="4866556"/>
            <a:ext cx="1111026" cy="16154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5775" b="1">
                <a:solidFill>
                  <a:srgbClr val="FFFFFF">
                    <a:alpha val="100000"/>
                  </a:srgbClr>
                </a:solidFill>
                <a:latin typeface="Microsoft Yahei"/>
                <a:ea typeface="Microsoft Yahei"/>
                <a:cs typeface="Microsoft Yahei"/>
              </a:rPr>
              <a:t>3</a:t>
            </a:r>
          </a:p>
        </p:txBody>
      </p:sp>
      <p:sp>
        <p:nvSpPr>
          <p:cNvPr id="9" name="TextBox 9"/>
          <p:cNvSpPr txBox="1"/>
          <p:nvPr/>
        </p:nvSpPr>
        <p:spPr>
          <a:xfrm>
            <a:off x="2248535" y="1715158"/>
            <a:ext cx="4235703"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选择的药物应针对特定的焦虑症状，如广泛性焦虑、社交焦虑等，并考虑症状的严重程度。</a:t>
            </a:r>
          </a:p>
        </p:txBody>
      </p:sp>
      <p:sp>
        <p:nvSpPr>
          <p:cNvPr id="10" name="TextBox 10"/>
          <p:cNvSpPr txBox="1"/>
          <p:nvPr/>
        </p:nvSpPr>
        <p:spPr>
          <a:xfrm>
            <a:off x="2248535" y="1250513"/>
            <a:ext cx="4219575" cy="6286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根据焦虑障碍的类型和严重程度</a:t>
            </a:r>
          </a:p>
        </p:txBody>
      </p:sp>
      <p:sp>
        <p:nvSpPr>
          <p:cNvPr id="11" name="TextBox 11"/>
          <p:cNvSpPr txBox="1"/>
          <p:nvPr/>
        </p:nvSpPr>
        <p:spPr>
          <a:xfrm>
            <a:off x="2248535" y="3368732"/>
            <a:ext cx="4235703"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患者的身体状况，如肝肾功能、心脏状况等，会影响药物的代谢和效果，应谨慎选择。</a:t>
            </a:r>
          </a:p>
        </p:txBody>
      </p:sp>
      <p:sp>
        <p:nvSpPr>
          <p:cNvPr id="12" name="TextBox 12"/>
          <p:cNvSpPr txBox="1"/>
          <p:nvPr/>
        </p:nvSpPr>
        <p:spPr>
          <a:xfrm>
            <a:off x="2248535" y="2928472"/>
            <a:ext cx="4219575" cy="6286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考虑患者的身体状况</a:t>
            </a:r>
          </a:p>
        </p:txBody>
      </p:sp>
      <p:sp>
        <p:nvSpPr>
          <p:cNvPr id="13" name="TextBox 13"/>
          <p:cNvSpPr txBox="1"/>
          <p:nvPr/>
        </p:nvSpPr>
        <p:spPr>
          <a:xfrm>
            <a:off x="2248535" y="5134585"/>
            <a:ext cx="4235703"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患者的年龄、性别、生活方式和心理状况等个人因素也应纳入药物选择的考虑范围。</a:t>
            </a:r>
          </a:p>
        </p:txBody>
      </p:sp>
      <p:sp>
        <p:nvSpPr>
          <p:cNvPr id="14" name="TextBox 14"/>
          <p:cNvSpPr txBox="1"/>
          <p:nvPr/>
        </p:nvSpPr>
        <p:spPr>
          <a:xfrm>
            <a:off x="2248535" y="4694325"/>
            <a:ext cx="4219575" cy="6286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考虑患者的个人情况</a:t>
            </a:r>
          </a:p>
        </p:txBody>
      </p:sp>
      <p:grpSp>
        <p:nvGrpSpPr>
          <p:cNvPr id="15" name="Group 15"/>
          <p:cNvGrpSpPr/>
          <p:nvPr/>
        </p:nvGrpSpPr>
        <p:grpSpPr>
          <a:xfrm>
            <a:off x="454963" y="93878"/>
            <a:ext cx="10641129" cy="914400"/>
            <a:chOff x="454963" y="93878"/>
            <a:chExt cx="10641129" cy="914400"/>
          </a:xfrm>
        </p:grpSpPr>
        <p:sp>
          <p:nvSpPr>
            <p:cNvPr id="16" name="AutoShape 16"/>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TextBox 36"/>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选择药物的原则</a:t>
              </a:r>
            </a:p>
          </p:txBody>
        </p:sp>
      </p:gr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a:effectLst/>
      </p:bgPr>
    </p:bg>
    <p:spTree>
      <p:nvGrpSpPr>
        <p:cNvPr id="1" name=""/>
        <p:cNvGrpSpPr/>
        <p:nvPr/>
      </p:nvGrpSpPr>
      <p:grpSpPr>
        <a:xfrm>
          <a:off x="0" y="0"/>
          <a:ext cx="0" cy="0"/>
        </a:xfrm>
      </p:grpSpPr>
      <p:sp>
        <p:nvSpPr>
          <p:cNvPr id="2" name="Freeform 2"/>
          <p:cNvSpPr/>
          <p:nvPr/>
        </p:nvSpPr>
        <p:spPr>
          <a:xfrm>
            <a:off x="2215756" y="2976816"/>
            <a:ext cx="2043577" cy="266384"/>
          </a:xfrm>
          <a:custGeom>
            <a:rect l="l" t="t" r="r" b="b"/>
            <a:pathLst>
              <a:path w="7631" h="997">
                <a:moveTo>
                  <a:pt x="0" y="374"/>
                </a:moveTo>
                <a:lnTo>
                  <a:pt x="6883" y="374"/>
                </a:lnTo>
                <a:lnTo>
                  <a:pt x="6765" y="0"/>
                </a:lnTo>
                <a:lnTo>
                  <a:pt x="7631" y="498"/>
                </a:lnTo>
                <a:lnTo>
                  <a:pt x="6765" y="997"/>
                </a:lnTo>
                <a:lnTo>
                  <a:pt x="6883" y="622"/>
                </a:lnTo>
                <a:lnTo>
                  <a:pt x="0" y="622"/>
                </a:lnTo>
                <a:lnTo>
                  <a:pt x="0" y="374"/>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Freeform 3"/>
          <p:cNvSpPr/>
          <p:nvPr/>
        </p:nvSpPr>
        <p:spPr>
          <a:xfrm>
            <a:off x="2215756" y="4343931"/>
            <a:ext cx="2043577" cy="268329"/>
          </a:xfrm>
          <a:custGeom>
            <a:rect l="l" t="t" r="r" b="b"/>
            <a:pathLst>
              <a:path w="7631" h="997">
                <a:moveTo>
                  <a:pt x="6883" y="375"/>
                </a:moveTo>
                <a:lnTo>
                  <a:pt x="6765" y="0"/>
                </a:lnTo>
                <a:lnTo>
                  <a:pt x="7631" y="499"/>
                </a:lnTo>
                <a:lnTo>
                  <a:pt x="6765" y="997"/>
                </a:lnTo>
                <a:lnTo>
                  <a:pt x="6883" y="623"/>
                </a:lnTo>
                <a:lnTo>
                  <a:pt x="0" y="623"/>
                </a:lnTo>
                <a:lnTo>
                  <a:pt x="0" y="375"/>
                </a:lnTo>
                <a:lnTo>
                  <a:pt x="6883" y="375"/>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4" name="Group 4"/>
          <p:cNvGrpSpPr/>
          <p:nvPr/>
        </p:nvGrpSpPr>
        <p:grpSpPr>
          <a:xfrm>
            <a:off x="2215756" y="1566343"/>
            <a:ext cx="2043574" cy="4455417"/>
            <a:chOff x="2215756" y="1566343"/>
            <a:chExt cx="2043574" cy="4455417"/>
          </a:xfrm>
        </p:grpSpPr>
        <p:sp>
          <p:nvSpPr>
            <p:cNvPr id="5" name="Freeform 5"/>
            <p:cNvSpPr/>
            <p:nvPr/>
          </p:nvSpPr>
          <p:spPr>
            <a:xfrm>
              <a:off x="2215756" y="1789944"/>
              <a:ext cx="178886" cy="1425253"/>
            </a:xfrm>
            <a:custGeom>
              <a:rect l="l" t="t" r="r" b="b"/>
              <a:pathLst>
                <a:path w="669" h="5308">
                  <a:moveTo>
                    <a:pt x="669" y="182"/>
                  </a:moveTo>
                  <a:cubicBezTo>
                    <a:pt x="415" y="431"/>
                    <a:pt x="256" y="778"/>
                    <a:pt x="256" y="1160"/>
                  </a:cubicBezTo>
                  <a:lnTo>
                    <a:pt x="256" y="5308"/>
                  </a:lnTo>
                  <a:lnTo>
                    <a:pt x="0" y="5308"/>
                  </a:lnTo>
                  <a:lnTo>
                    <a:pt x="0" y="1148"/>
                  </a:lnTo>
                  <a:cubicBezTo>
                    <a:pt x="0" y="699"/>
                    <a:pt x="187" y="292"/>
                    <a:pt x="486" y="0"/>
                  </a:cubicBezTo>
                  <a:lnTo>
                    <a:pt x="669" y="182"/>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Freeform 6"/>
            <p:cNvSpPr/>
            <p:nvPr/>
          </p:nvSpPr>
          <p:spPr>
            <a:xfrm>
              <a:off x="2346029" y="1566343"/>
              <a:ext cx="1913301" cy="272217"/>
            </a:xfrm>
            <a:custGeom>
              <a:rect l="l" t="t" r="r" b="b"/>
              <a:pathLst>
                <a:path w="7145" h="1015">
                  <a:moveTo>
                    <a:pt x="6397" y="375"/>
                  </a:moveTo>
                  <a:lnTo>
                    <a:pt x="6279" y="0"/>
                  </a:lnTo>
                  <a:lnTo>
                    <a:pt x="7145" y="499"/>
                  </a:lnTo>
                  <a:lnTo>
                    <a:pt x="6279" y="997"/>
                  </a:lnTo>
                  <a:lnTo>
                    <a:pt x="6397" y="623"/>
                  </a:lnTo>
                  <a:lnTo>
                    <a:pt x="1140" y="623"/>
                  </a:lnTo>
                  <a:cubicBezTo>
                    <a:pt x="769" y="623"/>
                    <a:pt x="430" y="773"/>
                    <a:pt x="183" y="1015"/>
                  </a:cubicBezTo>
                  <a:lnTo>
                    <a:pt x="0" y="833"/>
                  </a:lnTo>
                  <a:cubicBezTo>
                    <a:pt x="290" y="550"/>
                    <a:pt x="686" y="375"/>
                    <a:pt x="1120" y="375"/>
                  </a:cubicBezTo>
                  <a:lnTo>
                    <a:pt x="6397" y="375"/>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Freeform 7"/>
            <p:cNvSpPr/>
            <p:nvPr/>
          </p:nvSpPr>
          <p:spPr>
            <a:xfrm>
              <a:off x="2215756" y="4372893"/>
              <a:ext cx="178886" cy="1425253"/>
            </a:xfrm>
            <a:custGeom>
              <a:rect l="l" t="t" r="r" b="b"/>
              <a:pathLst>
                <a:path w="669" h="5309">
                  <a:moveTo>
                    <a:pt x="256" y="0"/>
                  </a:moveTo>
                  <a:lnTo>
                    <a:pt x="256" y="4149"/>
                  </a:lnTo>
                  <a:cubicBezTo>
                    <a:pt x="256" y="4531"/>
                    <a:pt x="415" y="4878"/>
                    <a:pt x="669" y="5127"/>
                  </a:cubicBezTo>
                  <a:lnTo>
                    <a:pt x="486" y="5309"/>
                  </a:lnTo>
                  <a:cubicBezTo>
                    <a:pt x="187" y="5017"/>
                    <a:pt x="0" y="4610"/>
                    <a:pt x="0" y="4161"/>
                  </a:cubicBezTo>
                  <a:lnTo>
                    <a:pt x="0" y="0"/>
                  </a:lnTo>
                  <a:lnTo>
                    <a:pt x="256"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a:off x="2346029" y="5747599"/>
              <a:ext cx="1913301" cy="274161"/>
            </a:xfrm>
            <a:custGeom>
              <a:rect l="l" t="t" r="r" b="b"/>
              <a:pathLst>
                <a:path w="7145" h="1015">
                  <a:moveTo>
                    <a:pt x="6397" y="392"/>
                  </a:moveTo>
                  <a:lnTo>
                    <a:pt x="6279" y="18"/>
                  </a:lnTo>
                  <a:lnTo>
                    <a:pt x="7145" y="516"/>
                  </a:lnTo>
                  <a:lnTo>
                    <a:pt x="6279" y="1015"/>
                  </a:lnTo>
                  <a:lnTo>
                    <a:pt x="6397" y="640"/>
                  </a:lnTo>
                  <a:lnTo>
                    <a:pt x="1120" y="640"/>
                  </a:lnTo>
                  <a:cubicBezTo>
                    <a:pt x="686" y="640"/>
                    <a:pt x="290" y="465"/>
                    <a:pt x="0" y="182"/>
                  </a:cubicBezTo>
                  <a:lnTo>
                    <a:pt x="183" y="0"/>
                  </a:lnTo>
                  <a:cubicBezTo>
                    <a:pt x="430" y="242"/>
                    <a:pt x="769" y="392"/>
                    <a:pt x="1140" y="392"/>
                  </a:cubicBezTo>
                  <a:lnTo>
                    <a:pt x="6397" y="392"/>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9" name="Group 9"/>
          <p:cNvGrpSpPr/>
          <p:nvPr/>
        </p:nvGrpSpPr>
        <p:grpSpPr>
          <a:xfrm>
            <a:off x="1171292" y="2749588"/>
            <a:ext cx="2088928" cy="2088928"/>
            <a:chOff x="1171292" y="2749588"/>
            <a:chExt cx="2088928" cy="2088928"/>
          </a:xfrm>
        </p:grpSpPr>
        <p:sp>
          <p:nvSpPr>
            <p:cNvPr id="10" name="AutoShape 10"/>
            <p:cNvSpPr/>
            <p:nvPr/>
          </p:nvSpPr>
          <p:spPr>
            <a:xfrm>
              <a:off x="1171292" y="2749588"/>
              <a:ext cx="2088928" cy="2088928"/>
            </a:xfrm>
            <a:prstGeom prst="ellipse">
              <a:avLst/>
            </a:prstGeom>
            <a:solidFill>
              <a:schemeClr val="accent1">
                <a:lumMod val="40000"/>
                <a:lumOff val="6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1" name="Group 11"/>
          <p:cNvGrpSpPr/>
          <p:nvPr/>
        </p:nvGrpSpPr>
        <p:grpSpPr>
          <a:xfrm>
            <a:off x="1797656" y="3303419"/>
            <a:ext cx="931450" cy="924116"/>
            <a:chOff x="1797656" y="3303419"/>
            <a:chExt cx="931450" cy="924116"/>
          </a:xfrm>
        </p:grpSpPr>
        <p:sp>
          <p:nvSpPr>
            <p:cNvPr id="12" name="Freeform 12"/>
            <p:cNvSpPr/>
            <p:nvPr/>
          </p:nvSpPr>
          <p:spPr>
            <a:xfrm>
              <a:off x="1978060" y="3564785"/>
              <a:ext cx="482346" cy="478631"/>
            </a:xfrm>
            <a:custGeom>
              <a:rect l="l" t="t" r="r" b="b"/>
              <a:pathLst>
                <a:path w="55" h="55">
                  <a:moveTo>
                    <a:pt x="47" y="27"/>
                  </a:moveTo>
                  <a:cubicBezTo>
                    <a:pt x="47" y="38"/>
                    <a:pt x="38" y="46"/>
                    <a:pt x="28" y="46"/>
                  </a:cubicBezTo>
                  <a:cubicBezTo>
                    <a:pt x="18" y="46"/>
                    <a:pt x="9" y="38"/>
                    <a:pt x="9" y="27"/>
                  </a:cubicBezTo>
                  <a:cubicBezTo>
                    <a:pt x="9" y="17"/>
                    <a:pt x="18" y="9"/>
                    <a:pt x="28" y="9"/>
                  </a:cubicBezTo>
                  <a:cubicBezTo>
                    <a:pt x="31" y="9"/>
                    <a:pt x="35" y="10"/>
                    <a:pt x="38" y="11"/>
                  </a:cubicBezTo>
                  <a:cubicBezTo>
                    <a:pt x="44" y="5"/>
                    <a:pt x="44" y="5"/>
                    <a:pt x="44" y="5"/>
                  </a:cubicBezTo>
                  <a:cubicBezTo>
                    <a:pt x="39" y="2"/>
                    <a:pt x="34" y="0"/>
                    <a:pt x="28" y="0"/>
                  </a:cubicBezTo>
                  <a:cubicBezTo>
                    <a:pt x="13" y="0"/>
                    <a:pt x="0" y="12"/>
                    <a:pt x="0" y="27"/>
                  </a:cubicBezTo>
                  <a:cubicBezTo>
                    <a:pt x="0" y="43"/>
                    <a:pt x="13" y="55"/>
                    <a:pt x="28" y="55"/>
                  </a:cubicBezTo>
                  <a:cubicBezTo>
                    <a:pt x="43" y="55"/>
                    <a:pt x="55" y="43"/>
                    <a:pt x="55" y="27"/>
                  </a:cubicBezTo>
                  <a:cubicBezTo>
                    <a:pt x="55" y="21"/>
                    <a:pt x="53" y="16"/>
                    <a:pt x="50" y="11"/>
                  </a:cubicBezTo>
                  <a:cubicBezTo>
                    <a:pt x="44" y="18"/>
                    <a:pt x="44" y="18"/>
                    <a:pt x="44" y="18"/>
                  </a:cubicBezTo>
                  <a:cubicBezTo>
                    <a:pt x="46" y="21"/>
                    <a:pt x="47" y="24"/>
                    <a:pt x="47" y="27"/>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Freeform 13"/>
            <p:cNvSpPr/>
            <p:nvPr/>
          </p:nvSpPr>
          <p:spPr>
            <a:xfrm>
              <a:off x="2147414" y="3730520"/>
              <a:ext cx="154591" cy="147257"/>
            </a:xfrm>
            <a:custGeom>
              <a:rect l="l" t="t" r="r" b="b"/>
              <a:pathLst>
                <a:path w="18" h="17">
                  <a:moveTo>
                    <a:pt x="12" y="0"/>
                  </a:moveTo>
                  <a:cubicBezTo>
                    <a:pt x="11" y="0"/>
                    <a:pt x="10" y="0"/>
                    <a:pt x="9" y="0"/>
                  </a:cubicBezTo>
                  <a:cubicBezTo>
                    <a:pt x="4" y="0"/>
                    <a:pt x="0" y="4"/>
                    <a:pt x="0" y="8"/>
                  </a:cubicBezTo>
                  <a:cubicBezTo>
                    <a:pt x="0" y="13"/>
                    <a:pt x="4" y="17"/>
                    <a:pt x="9" y="17"/>
                  </a:cubicBezTo>
                  <a:cubicBezTo>
                    <a:pt x="14" y="17"/>
                    <a:pt x="18" y="13"/>
                    <a:pt x="18" y="8"/>
                  </a:cubicBezTo>
                  <a:cubicBezTo>
                    <a:pt x="18" y="7"/>
                    <a:pt x="17" y="6"/>
                    <a:pt x="17" y="5"/>
                  </a:cubicBezTo>
                  <a:cubicBezTo>
                    <a:pt x="9" y="9"/>
                    <a:pt x="9" y="9"/>
                    <a:pt x="9" y="9"/>
                  </a:cubicBezTo>
                  <a:lnTo>
                    <a:pt x="12"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Freeform 14"/>
            <p:cNvSpPr/>
            <p:nvPr/>
          </p:nvSpPr>
          <p:spPr>
            <a:xfrm>
              <a:off x="1797656" y="3380762"/>
              <a:ext cx="854202" cy="846773"/>
            </a:xfrm>
            <a:custGeom>
              <a:rect l="l" t="t" r="r" b="b"/>
              <a:pathLst>
                <a:path w="98" h="97">
                  <a:moveTo>
                    <a:pt x="82" y="22"/>
                  </a:moveTo>
                  <a:cubicBezTo>
                    <a:pt x="80" y="23"/>
                    <a:pt x="80" y="23"/>
                    <a:pt x="80" y="23"/>
                  </a:cubicBezTo>
                  <a:cubicBezTo>
                    <a:pt x="86" y="30"/>
                    <a:pt x="89" y="39"/>
                    <a:pt x="89" y="48"/>
                  </a:cubicBezTo>
                  <a:cubicBezTo>
                    <a:pt x="89" y="71"/>
                    <a:pt x="71" y="88"/>
                    <a:pt x="49" y="88"/>
                  </a:cubicBezTo>
                  <a:cubicBezTo>
                    <a:pt x="27" y="88"/>
                    <a:pt x="9" y="71"/>
                    <a:pt x="9" y="48"/>
                  </a:cubicBezTo>
                  <a:cubicBezTo>
                    <a:pt x="9" y="26"/>
                    <a:pt x="27" y="8"/>
                    <a:pt x="49" y="8"/>
                  </a:cubicBezTo>
                  <a:cubicBezTo>
                    <a:pt x="58" y="8"/>
                    <a:pt x="67" y="12"/>
                    <a:pt x="74" y="17"/>
                  </a:cubicBezTo>
                  <a:cubicBezTo>
                    <a:pt x="76" y="15"/>
                    <a:pt x="76" y="15"/>
                    <a:pt x="76" y="15"/>
                  </a:cubicBezTo>
                  <a:cubicBezTo>
                    <a:pt x="76" y="8"/>
                    <a:pt x="76" y="8"/>
                    <a:pt x="76" y="8"/>
                  </a:cubicBezTo>
                  <a:cubicBezTo>
                    <a:pt x="68" y="3"/>
                    <a:pt x="59" y="0"/>
                    <a:pt x="49" y="0"/>
                  </a:cubicBezTo>
                  <a:cubicBezTo>
                    <a:pt x="22" y="0"/>
                    <a:pt x="0" y="22"/>
                    <a:pt x="0" y="48"/>
                  </a:cubicBezTo>
                  <a:cubicBezTo>
                    <a:pt x="0" y="75"/>
                    <a:pt x="22" y="97"/>
                    <a:pt x="49" y="97"/>
                  </a:cubicBezTo>
                  <a:cubicBezTo>
                    <a:pt x="76" y="97"/>
                    <a:pt x="98" y="75"/>
                    <a:pt x="98" y="48"/>
                  </a:cubicBezTo>
                  <a:cubicBezTo>
                    <a:pt x="98" y="38"/>
                    <a:pt x="95" y="29"/>
                    <a:pt x="89" y="21"/>
                  </a:cubicBezTo>
                  <a:lnTo>
                    <a:pt x="82" y="22"/>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Freeform 15"/>
            <p:cNvSpPr/>
            <p:nvPr/>
          </p:nvSpPr>
          <p:spPr>
            <a:xfrm>
              <a:off x="2224757" y="3303419"/>
              <a:ext cx="504349" cy="497015"/>
            </a:xfrm>
            <a:custGeom>
              <a:rect l="l" t="t" r="r" b="b"/>
              <a:pathLst>
                <a:path w="137" h="135">
                  <a:moveTo>
                    <a:pt x="104" y="30"/>
                  </a:moveTo>
                  <a:lnTo>
                    <a:pt x="106" y="0"/>
                  </a:lnTo>
                  <a:lnTo>
                    <a:pt x="87" y="16"/>
                  </a:lnTo>
                  <a:lnTo>
                    <a:pt x="71" y="35"/>
                  </a:lnTo>
                  <a:lnTo>
                    <a:pt x="69" y="59"/>
                  </a:lnTo>
                  <a:lnTo>
                    <a:pt x="40" y="90"/>
                  </a:lnTo>
                  <a:lnTo>
                    <a:pt x="14" y="116"/>
                  </a:lnTo>
                  <a:lnTo>
                    <a:pt x="0" y="135"/>
                  </a:lnTo>
                  <a:lnTo>
                    <a:pt x="19" y="123"/>
                  </a:lnTo>
                  <a:lnTo>
                    <a:pt x="45" y="97"/>
                  </a:lnTo>
                  <a:lnTo>
                    <a:pt x="76" y="66"/>
                  </a:lnTo>
                  <a:lnTo>
                    <a:pt x="102" y="66"/>
                  </a:lnTo>
                  <a:lnTo>
                    <a:pt x="118" y="47"/>
                  </a:lnTo>
                  <a:lnTo>
                    <a:pt x="137" y="30"/>
                  </a:lnTo>
                  <a:lnTo>
                    <a:pt x="104" y="3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6" name="Group 16"/>
          <p:cNvGrpSpPr/>
          <p:nvPr/>
        </p:nvGrpSpPr>
        <p:grpSpPr>
          <a:xfrm>
            <a:off x="454963" y="93878"/>
            <a:ext cx="10641129" cy="914400"/>
            <a:chOff x="454963" y="93878"/>
            <a:chExt cx="10641129" cy="914400"/>
          </a:xfrm>
        </p:grpSpPr>
        <p:sp>
          <p:nvSpPr>
            <p:cNvPr id="17" name="AutoShape 1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TextBox 3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常用抗焦虑药物</a:t>
              </a:r>
            </a:p>
          </p:txBody>
        </p:sp>
      </p:grpSp>
      <p:sp>
        <p:nvSpPr>
          <p:cNvPr id="38" name="AutoShape 38"/>
          <p:cNvSpPr/>
          <p:nvPr/>
        </p:nvSpPr>
        <p:spPr>
          <a:xfrm>
            <a:off x="4435504" y="1548259"/>
            <a:ext cx="6293068" cy="826777"/>
          </a:xfrm>
          <a:prstGeom prst="rect">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4435504" y="1110481"/>
            <a:ext cx="6293068" cy="488655"/>
          </a:xfrm>
          <a:prstGeom prst="rect">
            <a:avLst/>
          </a:prstGeom>
          <a:solidFill>
            <a:schemeClr val="accent1">
              <a:lumMod val="40000"/>
              <a:lumOff val="6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TextBox 40"/>
          <p:cNvSpPr txBox="1"/>
          <p:nvPr/>
        </p:nvSpPr>
        <p:spPr>
          <a:xfrm>
            <a:off x="4594260" y="1108803"/>
            <a:ext cx="5820489"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2025" b="1">
                <a:solidFill>
                  <a:schemeClr val="accent3">
                    <a:alpha val="100000"/>
                  </a:schemeClr>
                </a:solidFill>
                <a:latin typeface="Microsoft Yahei"/>
                <a:ea typeface="Microsoft Yahei"/>
                <a:cs typeface="Microsoft Yahei"/>
              </a:rPr>
              <a:t>选择性5-羟色胺再摄取抑制剂（SSRIs）</a:t>
            </a:r>
          </a:p>
        </p:txBody>
      </p:sp>
      <p:sp>
        <p:nvSpPr>
          <p:cNvPr id="41" name="TextBox 41"/>
          <p:cNvSpPr txBox="1"/>
          <p:nvPr/>
        </p:nvSpPr>
        <p:spPr>
          <a:xfrm>
            <a:off x="4594260" y="1548259"/>
            <a:ext cx="5909681" cy="80274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1500">
                <a:solidFill>
                  <a:srgbClr val="060001">
                    <a:alpha val="100000"/>
                  </a:srgbClr>
                </a:solidFill>
                <a:latin typeface="Microsoft Yahei"/>
                <a:ea typeface="Microsoft Yahei"/>
                <a:cs typeface="Microsoft Yahei"/>
              </a:rPr>
              <a:t>如氟西汀、帕罗西汀等，用于治疗广泛性焦虑、社交焦虑等多种焦虑障碍。</a:t>
            </a:r>
          </a:p>
        </p:txBody>
      </p:sp>
      <p:sp>
        <p:nvSpPr>
          <p:cNvPr id="42" name="AutoShape 42"/>
          <p:cNvSpPr/>
          <p:nvPr/>
        </p:nvSpPr>
        <p:spPr>
          <a:xfrm>
            <a:off x="4435504" y="2916347"/>
            <a:ext cx="6293068" cy="826777"/>
          </a:xfrm>
          <a:prstGeom prst="rect">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4435504" y="2478570"/>
            <a:ext cx="6293068" cy="488655"/>
          </a:xfrm>
          <a:prstGeom prst="rect">
            <a:avLst/>
          </a:prstGeom>
          <a:solidFill>
            <a:schemeClr val="accent1">
              <a:lumMod val="40000"/>
              <a:lumOff val="6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TextBox 44"/>
          <p:cNvSpPr txBox="1"/>
          <p:nvPr/>
        </p:nvSpPr>
        <p:spPr>
          <a:xfrm>
            <a:off x="4594260" y="2476892"/>
            <a:ext cx="5820489"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2025" b="1">
                <a:solidFill>
                  <a:schemeClr val="accent3">
                    <a:alpha val="100000"/>
                  </a:schemeClr>
                </a:solidFill>
                <a:latin typeface="Microsoft Yahei"/>
                <a:ea typeface="Microsoft Yahei"/>
                <a:cs typeface="Microsoft Yahei"/>
              </a:rPr>
              <a:t>三环类抗抑郁药（TCAs）</a:t>
            </a:r>
          </a:p>
        </p:txBody>
      </p:sp>
      <p:sp>
        <p:nvSpPr>
          <p:cNvPr id="45" name="TextBox 45"/>
          <p:cNvSpPr txBox="1"/>
          <p:nvPr/>
        </p:nvSpPr>
        <p:spPr>
          <a:xfrm>
            <a:off x="4594260" y="2916347"/>
            <a:ext cx="5909681" cy="80274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1500">
                <a:solidFill>
                  <a:srgbClr val="060001">
                    <a:alpha val="100000"/>
                  </a:srgbClr>
                </a:solidFill>
                <a:latin typeface="Microsoft Yahei"/>
                <a:ea typeface="Microsoft Yahei"/>
                <a:cs typeface="Microsoft Yahei"/>
              </a:rPr>
              <a:t>如阿米替林、氯米帕明等，也常用于治疗广泛性焦虑和其他焦虑障碍。</a:t>
            </a:r>
          </a:p>
        </p:txBody>
      </p:sp>
      <p:sp>
        <p:nvSpPr>
          <p:cNvPr id="46" name="AutoShape 46"/>
          <p:cNvSpPr/>
          <p:nvPr/>
        </p:nvSpPr>
        <p:spPr>
          <a:xfrm>
            <a:off x="4435504" y="4284435"/>
            <a:ext cx="6293068" cy="826777"/>
          </a:xfrm>
          <a:prstGeom prst="rect">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7" name="AutoShape 47"/>
          <p:cNvSpPr/>
          <p:nvPr/>
        </p:nvSpPr>
        <p:spPr>
          <a:xfrm>
            <a:off x="4435504" y="3846658"/>
            <a:ext cx="6293068" cy="488655"/>
          </a:xfrm>
          <a:prstGeom prst="rect">
            <a:avLst/>
          </a:prstGeom>
          <a:solidFill>
            <a:schemeClr val="accent1">
              <a:lumMod val="40000"/>
              <a:lumOff val="6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8" name="TextBox 48"/>
          <p:cNvSpPr txBox="1"/>
          <p:nvPr/>
        </p:nvSpPr>
        <p:spPr>
          <a:xfrm>
            <a:off x="4594260" y="3844980"/>
            <a:ext cx="5820489"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2025" b="1">
                <a:solidFill>
                  <a:schemeClr val="accent3">
                    <a:alpha val="100000"/>
                  </a:schemeClr>
                </a:solidFill>
                <a:latin typeface="Microsoft Yahei"/>
                <a:ea typeface="Microsoft Yahei"/>
                <a:cs typeface="Microsoft Yahei"/>
              </a:rPr>
              <a:t>β阻滞剂</a:t>
            </a:r>
          </a:p>
        </p:txBody>
      </p:sp>
      <p:sp>
        <p:nvSpPr>
          <p:cNvPr id="49" name="TextBox 49"/>
          <p:cNvSpPr txBox="1"/>
          <p:nvPr/>
        </p:nvSpPr>
        <p:spPr>
          <a:xfrm>
            <a:off x="4594260" y="4284435"/>
            <a:ext cx="5909681" cy="80274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1500">
                <a:solidFill>
                  <a:srgbClr val="060001">
                    <a:alpha val="100000"/>
                  </a:srgbClr>
                </a:solidFill>
                <a:latin typeface="Microsoft Yahei"/>
                <a:ea typeface="Microsoft Yahei"/>
                <a:cs typeface="Microsoft Yahei"/>
              </a:rPr>
              <a:t>如阿替洛尔、美托洛尔等，主要用于治疗惊恐障碍和特定情境下的焦虑反应。</a:t>
            </a:r>
          </a:p>
        </p:txBody>
      </p:sp>
      <p:sp>
        <p:nvSpPr>
          <p:cNvPr id="50" name="AutoShape 50"/>
          <p:cNvSpPr/>
          <p:nvPr/>
        </p:nvSpPr>
        <p:spPr>
          <a:xfrm>
            <a:off x="4435504" y="5652523"/>
            <a:ext cx="6293068" cy="826777"/>
          </a:xfrm>
          <a:prstGeom prst="rect">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1" name="AutoShape 51"/>
          <p:cNvSpPr/>
          <p:nvPr/>
        </p:nvSpPr>
        <p:spPr>
          <a:xfrm>
            <a:off x="4435504" y="5214746"/>
            <a:ext cx="6293068" cy="488655"/>
          </a:xfrm>
          <a:prstGeom prst="rect">
            <a:avLst/>
          </a:prstGeom>
          <a:solidFill>
            <a:schemeClr val="accent1">
              <a:lumMod val="40000"/>
              <a:lumOff val="6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2" name="TextBox 52"/>
          <p:cNvSpPr txBox="1"/>
          <p:nvPr/>
        </p:nvSpPr>
        <p:spPr>
          <a:xfrm>
            <a:off x="4594260" y="5213068"/>
            <a:ext cx="5820489"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2025" b="1">
                <a:solidFill>
                  <a:schemeClr val="accent3">
                    <a:alpha val="100000"/>
                  </a:schemeClr>
                </a:solidFill>
                <a:latin typeface="Microsoft Yahei"/>
                <a:ea typeface="Microsoft Yahei"/>
                <a:cs typeface="Microsoft Yahei"/>
              </a:rPr>
              <a:t>苯二氮卓类药物</a:t>
            </a:r>
          </a:p>
        </p:txBody>
      </p:sp>
      <p:sp>
        <p:nvSpPr>
          <p:cNvPr id="53" name="TextBox 53"/>
          <p:cNvSpPr txBox="1"/>
          <p:nvPr/>
        </p:nvSpPr>
        <p:spPr>
          <a:xfrm>
            <a:off x="4594260" y="5652523"/>
            <a:ext cx="5909681" cy="80274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1500">
                <a:solidFill>
                  <a:srgbClr val="060001">
                    <a:alpha val="100000"/>
                  </a:srgbClr>
                </a:solidFill>
                <a:latin typeface="Microsoft Yahei"/>
                <a:ea typeface="Microsoft Yahei"/>
                <a:cs typeface="Microsoft Yahei"/>
              </a:rPr>
              <a:t>如阿普唑仑、地西泮等，短期用于治疗严重或紧急的焦虑症状。</a:t>
            </a:r>
          </a:p>
        </p:txBody>
      </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a:effectLst/>
      </p:bgPr>
    </p:bg>
    <p:spTree>
      <p:nvGrpSpPr>
        <p:cNvPr id="1" name=""/>
        <p:cNvGrpSpPr/>
        <p:nvPr/>
      </p:nvGrpSpPr>
      <p:grpSpPr>
        <a:xfrm>
          <a:off x="0" y="0"/>
          <a:ext cx="0" cy="0"/>
        </a:xfrm>
      </p:grpSpPr>
      <p:sp>
        <p:nvSpPr>
          <p:cNvPr id="2" name="TextBox 2"/>
          <p:cNvSpPr txBox="1"/>
          <p:nvPr/>
        </p:nvSpPr>
        <p:spPr>
          <a:xfrm>
            <a:off x="763829" y="1414808"/>
            <a:ext cx="673417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alpha val="100000"/>
                  </a:schemeClr>
                </a:solidFill>
                <a:latin typeface="Microsoft Yahei"/>
                <a:ea typeface="Microsoft Yahei"/>
                <a:cs typeface="Microsoft Yahei"/>
              </a:rPr>
              <a:t>副作用</a:t>
            </a:r>
          </a:p>
        </p:txBody>
      </p:sp>
      <p:sp>
        <p:nvSpPr>
          <p:cNvPr id="3" name="TextBox 3"/>
          <p:cNvSpPr txBox="1"/>
          <p:nvPr/>
        </p:nvSpPr>
        <p:spPr>
          <a:xfrm>
            <a:off x="763829" y="2093647"/>
            <a:ext cx="67341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抗焦虑药物可能产生一些副作用，如口干、便秘、头晕、嗜睡等，应在医生的指导下使用，并密切观察。</a:t>
            </a:r>
          </a:p>
        </p:txBody>
      </p:sp>
      <p:sp>
        <p:nvSpPr>
          <p:cNvPr id="4" name="TextBox 4"/>
          <p:cNvSpPr txBox="1"/>
          <p:nvPr/>
        </p:nvSpPr>
        <p:spPr>
          <a:xfrm>
            <a:off x="689593" y="3949139"/>
            <a:ext cx="652462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alpha val="100000"/>
                  </a:schemeClr>
                </a:solidFill>
                <a:latin typeface="Microsoft Yahei"/>
                <a:ea typeface="Microsoft Yahei"/>
                <a:cs typeface="Microsoft Yahei"/>
              </a:rPr>
              <a:t>注意事项</a:t>
            </a:r>
          </a:p>
        </p:txBody>
      </p:sp>
      <p:sp>
        <p:nvSpPr>
          <p:cNvPr id="5" name="TextBox 5"/>
          <p:cNvSpPr txBox="1"/>
          <p:nvPr/>
        </p:nvSpPr>
        <p:spPr>
          <a:xfrm>
            <a:off x="689593" y="4645945"/>
            <a:ext cx="68103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药物治疗应遵循医生的建议，不可自行增减剂量或更换药物。同时，药物治疗应与心理治疗相结合，以提高治疗效果。</a:t>
            </a:r>
          </a:p>
        </p:txBody>
      </p:sp>
      <p:sp>
        <p:nvSpPr>
          <p:cNvPr id="6" name="AutoShape 6"/>
          <p:cNvSpPr/>
          <p:nvPr/>
        </p:nvSpPr>
        <p:spPr>
          <a:xfrm>
            <a:off x="884406" y="5955116"/>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831494"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1514246"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9" name="Connector 9"/>
          <p:cNvCxnSpPr/>
          <p:nvPr/>
        </p:nvCxnSpPr>
        <p:spPr>
          <a:xfrm>
            <a:off x="1585874" y="6029346"/>
            <a:ext cx="6181975" cy="0"/>
          </a:xfrm>
          <a:prstGeom prst="line">
            <a:avLst/>
          </a:prstGeom>
          <a:ln w="14288">
            <a:solidFill>
              <a:schemeClr val="accent1"/>
            </a:solidFill>
            <a:prstDash val="dash"/>
          </a:ln>
        </p:spPr>
        <p:style>
          <a:lnRef idx="0">
            <a:schemeClr val="accent1"/>
          </a:lnRef>
          <a:fillRef idx="1">
            <a:schemeClr val="accent1"/>
          </a:fillRef>
          <a:effectRef idx="0">
            <a:schemeClr val="accent1"/>
          </a:effectRef>
          <a:fontRef idx="minor">
            <a:schemeClr val="lt1"/>
          </a:fontRef>
        </p:style>
      </p:cxnSp>
      <p:pic>
        <p:nvPicPr>
          <p:cNvPr id="10" name="Picture 10"/>
          <p:cNvPicPr>
            <a:picLocks noChangeAspect="1"/>
          </p:cNvPicPr>
          <p:nvPr/>
        </p:nvPicPr>
        <p:blipFill>
          <a:blip r:embed="rId2">
            <a:alphaModFix amt="70000"/>
          </a:blip>
          <a:srcRect l="24969" r="24969"/>
          <a:stretch>
            <a:fillRect/>
          </a:stretch>
        </p:blipFill>
        <p:spPr>
          <a:xfrm>
            <a:off x="7803289" y="1299241"/>
            <a:ext cx="3679824" cy="4906431"/>
          </a:xfrm>
          <a:prstGeom prst="rect">
            <a:avLst/>
          </a:prstGeom>
        </p:spPr>
      </p:pic>
      <p:sp>
        <p:nvSpPr>
          <p:cNvPr id="11" name="AutoShape 11"/>
          <p:cNvSpPr/>
          <p:nvPr/>
        </p:nvSpPr>
        <p:spPr>
          <a:xfrm>
            <a:off x="852680" y="3629459"/>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799768" y="3629459"/>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1482520" y="3629459"/>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4" name="Connector 14"/>
          <p:cNvCxnSpPr/>
          <p:nvPr/>
        </p:nvCxnSpPr>
        <p:spPr>
          <a:xfrm>
            <a:off x="1554148" y="3703689"/>
            <a:ext cx="6181975" cy="0"/>
          </a:xfrm>
          <a:prstGeom prst="line">
            <a:avLst/>
          </a:prstGeom>
          <a:ln w="14288">
            <a:solidFill>
              <a:schemeClr val="accent1"/>
            </a:solidFill>
            <a:prstDash val="dash"/>
          </a:ln>
        </p:spPr>
        <p:style>
          <a:lnRef idx="0">
            <a:schemeClr val="accent1"/>
          </a:lnRef>
          <a:fillRef idx="1">
            <a:schemeClr val="accent1"/>
          </a:fillRef>
          <a:effectRef idx="0">
            <a:schemeClr val="accent1"/>
          </a:effectRef>
          <a:fontRef idx="minor">
            <a:schemeClr val="lt1"/>
          </a:fontRef>
        </p:style>
      </p:cxnSp>
      <p:grpSp>
        <p:nvGrpSpPr>
          <p:cNvPr id="15" name="Group 15"/>
          <p:cNvGrpSpPr/>
          <p:nvPr/>
        </p:nvGrpSpPr>
        <p:grpSpPr>
          <a:xfrm>
            <a:off x="454963" y="93878"/>
            <a:ext cx="10641129" cy="914400"/>
            <a:chOff x="454963" y="93878"/>
            <a:chExt cx="10641129" cy="914400"/>
          </a:xfrm>
        </p:grpSpPr>
        <p:sp>
          <p:nvSpPr>
            <p:cNvPr id="16" name="AutoShape 16"/>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TextBox 36"/>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药物治疗的副作用与注意事项</a:t>
              </a:r>
            </a:p>
          </p:txBody>
        </p:sp>
      </p:gr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a:effectLst/>
      </p:bgPr>
    </p:bg>
    <p:spTree>
      <p:nvGrpSpPr>
        <p:cNvPr id="1" name=""/>
        <p:cNvGrpSpPr/>
        <p:nvPr/>
      </p:nvGrpSpPr>
      <p:grpSpPr>
        <a:xfrm>
          <a:off x="0" y="0"/>
          <a:ext cx="0" cy="0"/>
        </a:xfrm>
      </p:grpSpPr>
      <p:sp>
        <p:nvSpPr>
          <p:cNvPr id="2" name="TextBox 2"/>
          <p:cNvSpPr txBox="1"/>
          <p:nvPr/>
        </p:nvSpPr>
        <p:spPr>
          <a:xfrm>
            <a:off x="1378798" y="3644837"/>
            <a:ext cx="9429750" cy="11049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5175" b="1">
                <a:solidFill>
                  <a:schemeClr val="accent2">
                    <a:alpha val="100000"/>
                  </a:schemeClr>
                </a:solidFill>
                <a:latin typeface="Microsoft Yahei"/>
                <a:ea typeface="Microsoft Yahei"/>
                <a:cs typeface="Microsoft Yahei"/>
              </a:rPr>
              <a:t>心理治疗</a:t>
            </a:r>
          </a:p>
        </p:txBody>
      </p:sp>
      <p:sp>
        <p:nvSpPr>
          <p:cNvPr id="3" name="TextBox 3"/>
          <p:cNvSpPr txBox="1"/>
          <p:nvPr/>
        </p:nvSpPr>
        <p:spPr>
          <a:xfrm>
            <a:off x="2060858" y="2108645"/>
            <a:ext cx="7677150" cy="157162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450"/>
              </a:spcBef>
            </a:pPr>
            <a:r>
              <a:rPr lang="en-US" sz="7650" b="1">
                <a:solidFill>
                  <a:schemeClr val="accent2">
                    <a:alpha val="100000"/>
                  </a:schemeClr>
                </a:solidFill>
                <a:latin typeface="Microsoft Yahei"/>
                <a:ea typeface="Microsoft Yahei"/>
                <a:cs typeface="Microsoft Yahei"/>
              </a:rPr>
              <a:t>03</a:t>
            </a:r>
          </a:p>
        </p:txBody>
      </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a:effectLst/>
      </p:bgPr>
    </p:bg>
    <p:spTree>
      <p:nvGrpSpPr>
        <p:cNvPr id="1" name=""/>
        <p:cNvGrpSpPr/>
        <p:nvPr/>
      </p:nvGrpSpPr>
      <p:grpSpPr>
        <a:xfrm>
          <a:off x="0" y="0"/>
          <a:ext cx="0" cy="0"/>
        </a:xfrm>
      </p:grpSpPr>
      <p:sp>
        <p:nvSpPr>
          <p:cNvPr id="2" name="AutoShape 2"/>
          <p:cNvSpPr/>
          <p:nvPr/>
        </p:nvSpPr>
        <p:spPr>
          <a:xfrm>
            <a:off x="604606" y="1508032"/>
            <a:ext cx="3311882" cy="4326814"/>
          </a:xfrm>
          <a:prstGeom prst="roundRect">
            <a:avLst>
              <a:gd name="adj" fmla="val 957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4391478" y="1508032"/>
            <a:ext cx="3311882" cy="4326814"/>
          </a:xfrm>
          <a:prstGeom prst="roundRect">
            <a:avLst>
              <a:gd name="adj" fmla="val 10537"/>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8167153" y="1508032"/>
            <a:ext cx="3311882" cy="4326814"/>
          </a:xfrm>
          <a:prstGeom prst="roundRect">
            <a:avLst>
              <a:gd name="adj" fmla="val 9247"/>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4588266" y="4240389"/>
            <a:ext cx="2918307"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500">
                <a:solidFill>
                  <a:srgbClr val="FFFFFF">
                    <a:alpha val="100000"/>
                  </a:srgbClr>
                </a:solidFill>
                <a:latin typeface="Microsoft Yahei"/>
                <a:ea typeface="Microsoft Yahei"/>
                <a:cs typeface="Microsoft Yahei"/>
              </a:rPr>
              <a:t>CBT通过教导患者应对技巧和策略，帮助他们识别和改变负面的思维模式，从而减少焦虑和恐惧。</a:t>
            </a:r>
          </a:p>
        </p:txBody>
      </p:sp>
      <p:sp>
        <p:nvSpPr>
          <p:cNvPr id="6" name="TextBox 6"/>
          <p:cNvSpPr txBox="1"/>
          <p:nvPr/>
        </p:nvSpPr>
        <p:spPr>
          <a:xfrm>
            <a:off x="8363940" y="4240389"/>
            <a:ext cx="2918307"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500">
                <a:solidFill>
                  <a:srgbClr val="FFFFFF">
                    <a:alpha val="100000"/>
                  </a:srgbClr>
                </a:solidFill>
                <a:latin typeface="Microsoft Yahei"/>
                <a:ea typeface="Microsoft Yahei"/>
                <a:cs typeface="Microsoft Yahei"/>
              </a:rPr>
              <a:t>CBT通常包括一系列的认知重构和行为暴露练习，以帮助患者逐渐面对他们的恐惧并建立自信。</a:t>
            </a:r>
          </a:p>
        </p:txBody>
      </p:sp>
      <p:pic>
        <p:nvPicPr>
          <p:cNvPr id="7" name="Picture 7"/>
          <p:cNvPicPr>
            <a:picLocks noChangeAspect="1"/>
          </p:cNvPicPr>
          <p:nvPr/>
        </p:nvPicPr>
        <p:blipFill>
          <a:blip r:embed="rId2"/>
          <a:srcRect t="8771" b="8771"/>
          <a:stretch>
            <a:fillRect/>
          </a:stretch>
        </p:blipFill>
        <p:spPr>
          <a:xfrm>
            <a:off x="921958" y="1771933"/>
            <a:ext cx="2672865" cy="2203993"/>
          </a:xfrm>
          <a:prstGeom prst="roundRect">
            <a:avLst/>
          </a:prstGeom>
        </p:spPr>
      </p:pic>
      <p:pic>
        <p:nvPicPr>
          <p:cNvPr id="8" name="Picture 8"/>
          <p:cNvPicPr>
            <a:picLocks noChangeAspect="1"/>
          </p:cNvPicPr>
          <p:nvPr/>
        </p:nvPicPr>
        <p:blipFill>
          <a:blip r:embed="rId3"/>
          <a:srcRect t="8771" b="8771"/>
          <a:stretch>
            <a:fillRect/>
          </a:stretch>
        </p:blipFill>
        <p:spPr>
          <a:xfrm>
            <a:off x="4710987" y="1771933"/>
            <a:ext cx="2672865" cy="2203993"/>
          </a:xfrm>
          <a:prstGeom prst="roundRect">
            <a:avLst/>
          </a:prstGeom>
        </p:spPr>
      </p:pic>
      <p:pic>
        <p:nvPicPr>
          <p:cNvPr id="9" name="Picture 9"/>
          <p:cNvPicPr>
            <a:picLocks noChangeAspect="1"/>
          </p:cNvPicPr>
          <p:nvPr/>
        </p:nvPicPr>
        <p:blipFill>
          <a:blip r:embed="rId4"/>
          <a:srcRect l="15892" r="15892"/>
          <a:stretch>
            <a:fillRect/>
          </a:stretch>
        </p:blipFill>
        <p:spPr>
          <a:xfrm>
            <a:off x="8486661" y="1771933"/>
            <a:ext cx="2672865" cy="2203993"/>
          </a:xfrm>
          <a:prstGeom prst="roundRect">
            <a:avLst/>
          </a:prstGeom>
        </p:spPr>
      </p:pic>
      <p:sp>
        <p:nvSpPr>
          <p:cNvPr id="10" name="TextBox 10"/>
          <p:cNvSpPr txBox="1"/>
          <p:nvPr/>
        </p:nvSpPr>
        <p:spPr>
          <a:xfrm>
            <a:off x="763829" y="4240389"/>
            <a:ext cx="2916151"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500">
                <a:solidFill>
                  <a:srgbClr val="FFFFFF">
                    <a:alpha val="100000"/>
                  </a:srgbClr>
                </a:solidFill>
                <a:latin typeface="Microsoft Yahei"/>
                <a:ea typeface="Microsoft Yahei"/>
                <a:cs typeface="Microsoft Yahei"/>
              </a:rPr>
              <a:t>认知行为疗法（CBT）是一种常用的心理治疗方法，旨在帮助患者识别和改变负面的思维模式和行为习惯。</a:t>
            </a:r>
          </a:p>
        </p:txBody>
      </p:sp>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认知行为疗法</a:t>
              </a:r>
            </a:p>
          </p:txBody>
        </p:sp>
      </p:gr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a:effectLst/>
      </p:bgPr>
    </p:bg>
    <p:spTree>
      <p:nvGrpSpPr>
        <p:cNvPr id="1" name=""/>
        <p:cNvGrpSpPr/>
        <p:nvPr/>
      </p:nvGrpSpPr>
      <p:grpSpPr>
        <a:xfrm>
          <a:off x="0" y="0"/>
          <a:ext cx="0" cy="0"/>
        </a:xfrm>
      </p:grpSpPr>
      <p:sp>
        <p:nvSpPr>
          <p:cNvPr id="2" name="AutoShape 2"/>
          <p:cNvSpPr/>
          <p:nvPr/>
        </p:nvSpPr>
        <p:spPr>
          <a:xfrm>
            <a:off x="2789747" y="1388509"/>
            <a:ext cx="8008040" cy="126796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3467252" y="1671934"/>
            <a:ext cx="7220692"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Microsoft Yahei"/>
                <a:ea typeface="Microsoft Yahei"/>
                <a:cs typeface="Microsoft Yahei"/>
              </a:rPr>
              <a:t>心理动力学疗法强调深入探索患者的内在心理过程和过去的经验对当前行为的影响。</a:t>
            </a:r>
          </a:p>
        </p:txBody>
      </p:sp>
      <p:sp>
        <p:nvSpPr>
          <p:cNvPr id="4" name="AutoShape 4"/>
          <p:cNvSpPr/>
          <p:nvPr/>
        </p:nvSpPr>
        <p:spPr>
          <a:xfrm>
            <a:off x="1491031" y="3030193"/>
            <a:ext cx="8008040" cy="1267968"/>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1643863" y="3325809"/>
            <a:ext cx="7220692"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Microsoft Yahei"/>
                <a:ea typeface="Microsoft Yahei"/>
                <a:cs typeface="Microsoft Yahei"/>
              </a:rPr>
              <a:t>这种治疗方法帮助患者理解自己的情感和行为模式背后的无意识动机，并促进自我认知和情感整合。</a:t>
            </a:r>
          </a:p>
        </p:txBody>
      </p:sp>
      <p:pic>
        <p:nvPicPr>
          <p:cNvPr id="6" name="Picture 6"/>
          <p:cNvPicPr>
            <a:picLocks noChangeAspect="1"/>
          </p:cNvPicPr>
          <p:nvPr/>
        </p:nvPicPr>
        <p:blipFill>
          <a:blip r:embed="rId2"/>
          <a:srcRect t="21899" b="21899"/>
          <a:stretch>
            <a:fillRect/>
          </a:stretch>
        </p:blipFill>
        <p:spPr>
          <a:xfrm>
            <a:off x="539110" y="1388510"/>
            <a:ext cx="2256056" cy="1267968"/>
          </a:xfrm>
          <a:prstGeom prst="rect">
            <a:avLst/>
          </a:prstGeom>
        </p:spPr>
      </p:pic>
      <p:pic>
        <p:nvPicPr>
          <p:cNvPr id="7" name="Picture 7"/>
          <p:cNvPicPr>
            <a:picLocks noChangeAspect="1"/>
          </p:cNvPicPr>
          <p:nvPr/>
        </p:nvPicPr>
        <p:blipFill>
          <a:blip r:embed="rId3"/>
          <a:srcRect t="21899" b="21899"/>
          <a:stretch>
            <a:fillRect/>
          </a:stretch>
        </p:blipFill>
        <p:spPr>
          <a:xfrm>
            <a:off x="9486879" y="3030193"/>
            <a:ext cx="2256056" cy="1267968"/>
          </a:xfrm>
          <a:prstGeom prst="rect">
            <a:avLst/>
          </a:prstGeom>
        </p:spPr>
      </p:pic>
      <p:sp>
        <p:nvSpPr>
          <p:cNvPr id="8" name="AutoShape 8"/>
          <p:cNvSpPr/>
          <p:nvPr/>
        </p:nvSpPr>
        <p:spPr>
          <a:xfrm>
            <a:off x="2795409" y="4664094"/>
            <a:ext cx="8008040" cy="126796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TextBox 9"/>
          <p:cNvSpPr txBox="1"/>
          <p:nvPr/>
        </p:nvSpPr>
        <p:spPr>
          <a:xfrm>
            <a:off x="3472914" y="4947518"/>
            <a:ext cx="7220692"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Microsoft Yahei"/>
                <a:ea typeface="Microsoft Yahei"/>
                <a:cs typeface="Microsoft Yahei"/>
              </a:rPr>
              <a:t>通过自由联想、梦境解析和移情分析等技巧，心理动力学疗法有助于患者解决深层次的心理问题，减轻焦虑症状。</a:t>
            </a:r>
          </a:p>
        </p:txBody>
      </p:sp>
      <p:pic>
        <p:nvPicPr>
          <p:cNvPr id="10" name="Picture 10"/>
          <p:cNvPicPr>
            <a:picLocks noChangeAspect="1"/>
          </p:cNvPicPr>
          <p:nvPr/>
        </p:nvPicPr>
        <p:blipFill>
          <a:blip r:embed="rId4"/>
          <a:srcRect t="21899" b="21899"/>
          <a:stretch>
            <a:fillRect/>
          </a:stretch>
        </p:blipFill>
        <p:spPr>
          <a:xfrm>
            <a:off x="544772" y="4664094"/>
            <a:ext cx="2256056" cy="1267968"/>
          </a:xfrm>
          <a:prstGeom prst="rect">
            <a:avLst/>
          </a:prstGeom>
        </p:spPr>
      </p:pic>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心理动力学疗法</a:t>
              </a:r>
            </a:p>
          </p:txBody>
        </p:sp>
      </p:gr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https://d.book118.com/267155012061006031</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000000"/>
      </a:dk1>
      <a:lt1>
        <a:srgbClr val="EFFBFF"/>
      </a:lt1>
      <a:dk2>
        <a:srgbClr val="002F40"/>
      </a:dk2>
      <a:lt2>
        <a:srgbClr val="FFFFFF"/>
      </a:lt2>
      <a:accent1>
        <a:srgbClr val="3045FD"/>
      </a:accent1>
      <a:accent2>
        <a:srgbClr val="0085FF"/>
      </a:accent2>
      <a:accent3>
        <a:srgbClr val="2947E8"/>
      </a:accent3>
      <a:accent4>
        <a:srgbClr val="3CD6DF"/>
      </a:accent4>
      <a:accent5>
        <a:srgbClr val="73DDE3"/>
      </a:accent5>
      <a:accent6>
        <a:srgbClr val="FFC67C"/>
      </a:accent6>
      <a:hlink>
        <a:srgbClr val="0000FF"/>
      </a:hlink>
      <a:folHlink>
        <a:srgbClr val="800080"/>
      </a:folHlink>
    </a:clrScheme>
    <a:fontScheme name="Office">
      <a:majorFont>
        <a:latin typeface="Calibri"/>
        <a:ea typeface="Calibri"/>
        <a:cs typeface="Arial"/>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Calibri"/>
        <a:cs typeface="Arial"/>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66</Paragraphs>
  <Slides>14</Slides>
  <Notes>0</Notes>
  <TotalTime>1</TotalTime>
  <HiddenSlides>0</HiddenSlides>
  <MMClips>0</MMClips>
  <ScaleCrop>0</ScaleCrop>
  <HeadingPairs>
    <vt:vector baseType="variant" size="6">
      <vt:variant>
        <vt:lpstr>Fonts used</vt:lpstr>
      </vt:variant>
      <vt:variant>
        <vt:i4>3</vt:i4>
      </vt:variant>
      <vt:variant>
        <vt:lpstr>Theme</vt:lpstr>
      </vt:variant>
      <vt:variant>
        <vt:i4>1</vt:i4>
      </vt:variant>
      <vt:variant>
        <vt:lpstr>Slide Titles</vt:lpstr>
      </vt:variant>
      <vt:variant>
        <vt:i4>14</vt:i4>
      </vt:variant>
    </vt:vector>
  </HeadingPairs>
  <TitlesOfParts>
    <vt:vector baseType="lpstr" size="18">
      <vt:lpstr>Arial</vt:lpstr>
      <vt:lpstr>Calibri</vt:lpstr>
      <vt:lpstr>Microsoft Yahei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2024-09-03T14:32:14.533</cp:lastPrinted>
  <dcterms:created xsi:type="dcterms:W3CDTF">2024-09-03T06:32:14Z</dcterms:created>
  <dcterms:modified xsi:type="dcterms:W3CDTF">2024-09-03T06:32:16Z</dcterms:modified>
</cp:coreProperties>
</file>