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51435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2D812-D1A9-494B-84DE-90063EFC1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A9BE2-2BB9-47C9-A22D-9BF0D13EF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F5E83-18B0-4B9E-9A8F-5E088A69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82945-004A-4044-96D3-CA92109E8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C027FB-EEE5-45AC-B0EC-6721A057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B99D4-2326-4A97-8EA7-13832C303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358E19-C4F3-4087-A68D-688DB9014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38D46-0637-44C8-94F0-239E8C679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7757D-A83F-4B3E-899D-E356B84B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C5A4B-55AB-4E00-AA1F-F085B60D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EA269-CAFF-47E3-BBEC-36F5995FC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090353" y="736282"/>
            <a:ext cx="1041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40753" y="1212532"/>
            <a:ext cx="1295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748914" y="1295790"/>
            <a:ext cx="5715000" cy="23666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6500603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0" y="1917700"/>
            <a:ext cx="2617786" cy="76993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786635" y="2053285"/>
            <a:ext cx="144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FFFF"/>
                </a:solidFill>
                <a:latin typeface="Microsoft JhengHei"/>
                <a:cs typeface="Microsoft JhengHei"/>
              </a:rPr>
              <a:t>第</a:t>
            </a:r>
            <a:r>
              <a:rPr sz="3200" b="1" spc="-32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3200" b="1" spc="-25">
                <a:solidFill>
                  <a:srgbClr val="FFFFFF"/>
                </a:solidFill>
                <a:latin typeface="Microsoft JhengHei"/>
                <a:cs typeface="Microsoft JhengHei"/>
              </a:rPr>
              <a:t>课时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81600" y="1917700"/>
            <a:ext cx="2617787" cy="769938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444236" y="2053285"/>
            <a:ext cx="144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FFFF"/>
                </a:solidFill>
                <a:latin typeface="Microsoft JhengHei"/>
                <a:cs typeface="Microsoft JhengHei"/>
              </a:rPr>
              <a:t>第</a:t>
            </a:r>
            <a:r>
              <a:rPr sz="3200" spc="-325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r>
              <a:rPr sz="3200" spc="-25">
                <a:solidFill>
                  <a:srgbClr val="FFFFFF"/>
                </a:solidFill>
                <a:latin typeface="Microsoft JhengHei"/>
                <a:cs typeface="Microsoft JhengHei"/>
              </a:rPr>
              <a:t>课时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213100" y="1816100"/>
            <a:ext cx="3830637" cy="11271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48550" y="2208295"/>
            <a:ext cx="144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FFFF"/>
                </a:solidFill>
                <a:latin typeface="Microsoft JhengHei"/>
                <a:cs typeface="Microsoft JhengHei"/>
              </a:rPr>
              <a:t>第</a:t>
            </a:r>
            <a:r>
              <a:rPr sz="3200" spc="-325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r>
              <a:rPr sz="3200" spc="-25">
                <a:solidFill>
                  <a:srgbClr val="FFFFFF"/>
                </a:solidFill>
                <a:latin typeface="Microsoft JhengHei"/>
                <a:cs typeface="Microsoft JhengHei"/>
              </a:rPr>
              <a:t>课时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71475" y="0"/>
            <a:ext cx="2411730" cy="135440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50252" y="4730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2B5259"/>
                </a:solidFill>
                <a:latin typeface="Microsoft JhengHei"/>
                <a:cs typeface="Microsoft JhengHei"/>
              </a:rPr>
              <a:t>新课导入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9278" y="1077289"/>
            <a:ext cx="7797800" cy="2728595"/>
          </a:xfrm>
          <a:prstGeom prst="rect">
            <a:avLst/>
          </a:prstGeom>
        </p:spPr>
        <p:txBody>
          <a:bodyPr vert="horz" wrap="square" lIns="0" tIns="2235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3600" b="1" spc="-10">
                <a:latin typeface="Arial"/>
                <a:cs typeface="Arial"/>
              </a:rPr>
              <a:t>1.</a:t>
            </a:r>
            <a:r>
              <a:rPr sz="3600" b="1" spc="-15">
                <a:latin typeface="微软雅黑"/>
                <a:cs typeface="微软雅黑"/>
              </a:rPr>
              <a:t>玩游戏。</a:t>
            </a:r>
            <a:endParaRPr sz="3600">
              <a:latin typeface="微软雅黑"/>
              <a:cs typeface="微软雅黑"/>
            </a:endParaRPr>
          </a:p>
          <a:p>
            <a:pPr marL="3077845">
              <a:lnSpc>
                <a:spcPct val="100000"/>
              </a:lnSpc>
              <a:spcBef>
                <a:spcPts val="1475"/>
              </a:spcBef>
            </a:pPr>
            <a:r>
              <a:rPr sz="3200" b="1" spc="-10">
                <a:latin typeface="微软雅黑"/>
                <a:cs typeface="微软雅黑"/>
              </a:rPr>
              <a:t>“对对碰”</a:t>
            </a:r>
            <a:endParaRPr sz="3200">
              <a:latin typeface="微软雅黑"/>
              <a:cs typeface="微软雅黑"/>
            </a:endParaRPr>
          </a:p>
          <a:p>
            <a:pPr marL="63500" marR="5080" indent="812800">
              <a:lnSpc>
                <a:spcPct val="130000"/>
              </a:lnSpc>
            </a:pPr>
            <a:r>
              <a:rPr sz="3200" b="1" spc="-5">
                <a:latin typeface="微软雅黑"/>
                <a:cs typeface="微软雅黑"/>
              </a:rPr>
              <a:t>游戏的规则：老师说一个词，你们说出和它相反或者相对的词。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144000" cy="5143500"/>
            <a:chExt cx="9144000" cy="51435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51435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146424" y="1947862"/>
              <a:ext cx="720725" cy="720725"/>
            </a:xfrm>
            <a:custGeom>
              <a:rect l="l" t="t" r="r" b="b"/>
              <a:pathLst>
                <a:path w="720725" h="720725">
                  <a:moveTo>
                    <a:pt x="360362" y="0"/>
                  </a:moveTo>
                  <a:close/>
                </a:path>
                <a:path w="720725" h="720725">
                  <a:moveTo>
                    <a:pt x="720724" y="360362"/>
                  </a:moveTo>
                  <a:lnTo>
                    <a:pt x="0" y="360362"/>
                  </a:lnTo>
                  <a:lnTo>
                    <a:pt x="3290" y="311463"/>
                  </a:lnTo>
                  <a:lnTo>
                    <a:pt x="12873" y="264563"/>
                  </a:lnTo>
                  <a:lnTo>
                    <a:pt x="28319" y="220092"/>
                  </a:lnTo>
                  <a:lnTo>
                    <a:pt x="49201" y="178480"/>
                  </a:lnTo>
                  <a:lnTo>
                    <a:pt x="75087" y="140155"/>
                  </a:lnTo>
                  <a:lnTo>
                    <a:pt x="105548" y="105547"/>
                  </a:lnTo>
                  <a:lnTo>
                    <a:pt x="140157" y="75085"/>
                  </a:lnTo>
                  <a:lnTo>
                    <a:pt x="178482" y="49199"/>
                  </a:lnTo>
                  <a:lnTo>
                    <a:pt x="220094" y="28318"/>
                  </a:lnTo>
                  <a:lnTo>
                    <a:pt x="264565" y="12872"/>
                  </a:lnTo>
                  <a:lnTo>
                    <a:pt x="311465" y="3289"/>
                  </a:lnTo>
                  <a:lnTo>
                    <a:pt x="360362" y="0"/>
                  </a:lnTo>
                  <a:lnTo>
                    <a:pt x="409261" y="3289"/>
                  </a:lnTo>
                  <a:lnTo>
                    <a:pt x="456161" y="12872"/>
                  </a:lnTo>
                  <a:lnTo>
                    <a:pt x="500632" y="28319"/>
                  </a:lnTo>
                  <a:lnTo>
                    <a:pt x="542244" y="49200"/>
                  </a:lnTo>
                  <a:lnTo>
                    <a:pt x="580569" y="75086"/>
                  </a:lnTo>
                  <a:lnTo>
                    <a:pt x="615177" y="105547"/>
                  </a:lnTo>
                  <a:lnTo>
                    <a:pt x="645639" y="140156"/>
                  </a:lnTo>
                  <a:lnTo>
                    <a:pt x="671525" y="178480"/>
                  </a:lnTo>
                  <a:lnTo>
                    <a:pt x="692406" y="220093"/>
                  </a:lnTo>
                  <a:lnTo>
                    <a:pt x="707852" y="264564"/>
                  </a:lnTo>
                  <a:lnTo>
                    <a:pt x="717435" y="311463"/>
                  </a:lnTo>
                  <a:lnTo>
                    <a:pt x="720724" y="360362"/>
                  </a:lnTo>
                  <a:close/>
                </a:path>
                <a:path w="720725" h="720725">
                  <a:moveTo>
                    <a:pt x="360362" y="720724"/>
                  </a:moveTo>
                  <a:lnTo>
                    <a:pt x="311463" y="717434"/>
                  </a:lnTo>
                  <a:lnTo>
                    <a:pt x="264563" y="707852"/>
                  </a:lnTo>
                  <a:lnTo>
                    <a:pt x="220093" y="692405"/>
                  </a:lnTo>
                  <a:lnTo>
                    <a:pt x="178480" y="671524"/>
                  </a:lnTo>
                  <a:lnTo>
                    <a:pt x="140155" y="645638"/>
                  </a:lnTo>
                  <a:lnTo>
                    <a:pt x="105547" y="615177"/>
                  </a:lnTo>
                  <a:lnTo>
                    <a:pt x="75086" y="580569"/>
                  </a:lnTo>
                  <a:lnTo>
                    <a:pt x="49200" y="542244"/>
                  </a:lnTo>
                  <a:lnTo>
                    <a:pt x="28319" y="500631"/>
                  </a:lnTo>
                  <a:lnTo>
                    <a:pt x="12872" y="456160"/>
                  </a:lnTo>
                  <a:lnTo>
                    <a:pt x="3289" y="409261"/>
                  </a:lnTo>
                  <a:lnTo>
                    <a:pt x="0" y="360362"/>
                  </a:lnTo>
                  <a:lnTo>
                    <a:pt x="720724" y="360362"/>
                  </a:lnTo>
                  <a:lnTo>
                    <a:pt x="717434" y="409261"/>
                  </a:lnTo>
                  <a:lnTo>
                    <a:pt x="707852" y="456161"/>
                  </a:lnTo>
                  <a:lnTo>
                    <a:pt x="692405" y="500631"/>
                  </a:lnTo>
                  <a:lnTo>
                    <a:pt x="671524" y="542244"/>
                  </a:lnTo>
                  <a:lnTo>
                    <a:pt x="645638" y="580569"/>
                  </a:lnTo>
                  <a:lnTo>
                    <a:pt x="615176" y="615177"/>
                  </a:lnTo>
                  <a:lnTo>
                    <a:pt x="580568" y="645638"/>
                  </a:lnTo>
                  <a:lnTo>
                    <a:pt x="542244" y="671524"/>
                  </a:lnTo>
                  <a:lnTo>
                    <a:pt x="500631" y="692405"/>
                  </a:lnTo>
                  <a:lnTo>
                    <a:pt x="456160" y="707852"/>
                  </a:lnTo>
                  <a:lnTo>
                    <a:pt x="409261" y="717435"/>
                  </a:lnTo>
                  <a:lnTo>
                    <a:pt x="360362" y="720724"/>
                  </a:lnTo>
                  <a:close/>
                </a:path>
              </a:pathLst>
            </a:custGeom>
            <a:solidFill>
              <a:srgbClr val="22B7B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3159125"/>
              <a:ext cx="9144000" cy="1866900"/>
            </a:xfrm>
            <a:custGeom>
              <a:rect l="l" t="t" r="r" b="b"/>
              <a:pathLst>
                <a:path w="9144000" h="1866900">
                  <a:moveTo>
                    <a:pt x="9144000" y="1866900"/>
                  </a:moveTo>
                  <a:lnTo>
                    <a:pt x="0" y="1866900"/>
                  </a:lnTo>
                  <a:lnTo>
                    <a:pt x="0" y="0"/>
                  </a:lnTo>
                  <a:lnTo>
                    <a:pt x="9144000" y="0"/>
                  </a:lnTo>
                  <a:lnTo>
                    <a:pt x="9144000" y="1866900"/>
                  </a:lnTo>
                  <a:close/>
                </a:path>
              </a:pathLst>
            </a:custGeom>
            <a:solidFill>
              <a:srgbClr val="FFFFFF">
                <a:alpha val="87841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78740" y="1934845"/>
            <a:ext cx="8966200" cy="3108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30810" algn="ctr">
              <a:lnSpc>
                <a:spcPct val="100000"/>
              </a:lnSpc>
              <a:spcBef>
                <a:spcPts val="100"/>
              </a:spcBef>
              <a:tabLst>
                <a:tab pos="558165"/>
              </a:tabLst>
            </a:pPr>
            <a:r>
              <a:rPr sz="4400" b="1" spc="-500">
                <a:solidFill>
                  <a:srgbClr val="FFFFFF"/>
                </a:solidFill>
                <a:latin typeface="Microsoft JhengHei"/>
                <a:cs typeface="Microsoft JhengHei"/>
              </a:rPr>
              <a:t>6</a:t>
            </a:r>
            <a:r>
              <a:rPr sz="4400" b="1">
                <a:solidFill>
                  <a:srgbClr val="FFFFFF"/>
                </a:solidFill>
                <a:latin typeface="Microsoft JhengHei"/>
                <a:cs typeface="Microsoft JhengHei"/>
              </a:rPr>
              <a:t>	</a:t>
            </a:r>
            <a:r>
              <a:rPr sz="4400" b="1" spc="-20">
                <a:latin typeface="Microsoft JhengHei"/>
                <a:cs typeface="Microsoft JhengHei"/>
              </a:rPr>
              <a:t>古对今</a:t>
            </a:r>
            <a:endParaRPr sz="4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12700" marR="5080" indent="812800" algn="just">
              <a:lnSpc>
                <a:spcPct val="120000"/>
              </a:lnSpc>
            </a:pPr>
            <a:r>
              <a:rPr sz="3200" b="1" spc="-5">
                <a:latin typeface="微软雅黑"/>
                <a:cs typeface="微软雅黑"/>
              </a:rPr>
              <a:t>本课的每一句中都有一个“对”字，“对”字前后分别是两种相对的事物，我们也可以叫它“对</a:t>
            </a:r>
            <a:r>
              <a:rPr sz="3200" b="1" spc="-15">
                <a:latin typeface="微软雅黑"/>
                <a:cs typeface="微软雅黑"/>
              </a:rPr>
              <a:t>韵歌”。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3778856" y="613673"/>
            <a:ext cx="1259840" cy="1276985"/>
            <a:chOff x="3778856" y="613673"/>
            <a:chExt cx="1259840" cy="1276985"/>
          </a:xfrm>
        </p:grpSpPr>
        <p:sp>
          <p:nvSpPr>
            <p:cNvPr id="8" name="object 8"/>
            <p:cNvSpPr/>
            <p:nvPr/>
          </p:nvSpPr>
          <p:spPr>
            <a:xfrm>
              <a:off x="3788381" y="623198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788381" y="1234248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4408993" y="643135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3825240" y="544195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>
                <a:latin typeface="Microsoft JhengHei"/>
                <a:cs typeface="Microsoft JhengHei"/>
              </a:rPr>
              <a:t>古</a:t>
            </a:r>
            <a:endParaRPr sz="8800">
              <a:latin typeface="Microsoft JhengHei"/>
              <a:cs typeface="Microsoft JhengHe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3"/>
          <a:stretch>
            <a:fillRect/>
          </a:stretch>
        </p:blipFill>
        <p:spPr>
          <a:xfrm>
            <a:off x="254000" y="127000"/>
            <a:ext cx="2360613" cy="457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71475" y="0"/>
            <a:ext cx="2411730" cy="135440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23265" y="63182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2B5259"/>
                </a:solidFill>
                <a:latin typeface="Microsoft JhengHei"/>
                <a:cs typeface="Microsoft JhengHei"/>
              </a:rPr>
              <a:t>初读课文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9003" y="1330393"/>
            <a:ext cx="7363459" cy="2449830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394335" indent="-382270">
              <a:lnSpc>
                <a:spcPct val="100000"/>
              </a:lnSpc>
              <a:spcBef>
                <a:spcPts val="1005"/>
              </a:spcBef>
              <a:buSzPct val="97222"/>
              <a:buFont typeface="Arial"/>
              <a:buAutoNum type="arabicPeriod"/>
              <a:tabLst>
                <a:tab pos="394970"/>
              </a:tabLst>
            </a:pPr>
            <a:r>
              <a:rPr sz="3600" b="1" spc="-5">
                <a:latin typeface="微软雅黑"/>
                <a:cs typeface="微软雅黑"/>
              </a:rPr>
              <a:t>自主读文，读准字音。</a:t>
            </a:r>
            <a:endParaRPr sz="3600">
              <a:latin typeface="微软雅黑"/>
              <a:cs typeface="微软雅黑"/>
            </a:endParaRPr>
          </a:p>
          <a:p>
            <a:pPr marL="1254760" lvl="1" indent="-1040130">
              <a:lnSpc>
                <a:spcPct val="100000"/>
              </a:lnSpc>
              <a:spcBef>
                <a:spcPts val="805"/>
              </a:spcBef>
              <a:buSzPct val="96875"/>
              <a:buAutoNum type="arabicPlain"/>
              <a:tabLst>
                <a:tab pos="1255395"/>
              </a:tabLst>
            </a:pPr>
            <a:r>
              <a:rPr sz="3200" b="1" spc="-5">
                <a:latin typeface="微软雅黑"/>
                <a:cs typeface="微软雅黑"/>
              </a:rPr>
              <a:t>自主读课文，初步认生字。</a:t>
            </a:r>
            <a:endParaRPr sz="3200">
              <a:latin typeface="微软雅黑"/>
              <a:cs typeface="微软雅黑"/>
            </a:endParaRPr>
          </a:p>
          <a:p>
            <a:pPr marL="689610" marR="5080" lvl="1" indent="-474345">
              <a:lnSpc>
                <a:spcPct val="120000"/>
              </a:lnSpc>
              <a:buSzPct val="96875"/>
              <a:buAutoNum type="arabicPlain"/>
              <a:tabLst>
                <a:tab pos="1255395"/>
              </a:tabLst>
            </a:pPr>
            <a:r>
              <a:rPr sz="3200" b="1" spc="-5">
                <a:latin typeface="微软雅黑"/>
                <a:cs typeface="微软雅黑"/>
              </a:rPr>
              <a:t>借助拼音读课文，把不认识的字多读几遍，把生字读准确。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276566"/>
            <a:ext cx="4979035" cy="1616075"/>
          </a:xfrm>
          <a:prstGeom prst="rect">
            <a:avLst/>
          </a:prstGeom>
        </p:spPr>
        <p:txBody>
          <a:bodyPr vert="horz" wrap="square" lIns="0" tIns="25907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39"/>
              </a:spcBef>
            </a:pPr>
            <a:r>
              <a:rPr sz="3600" b="1" spc="-10">
                <a:latin typeface="Arial"/>
                <a:cs typeface="Arial"/>
              </a:rPr>
              <a:t>2.</a:t>
            </a:r>
            <a:r>
              <a:rPr sz="3600" b="1" spc="-5">
                <a:latin typeface="微软雅黑"/>
                <a:cs typeface="微软雅黑"/>
              </a:rPr>
              <a:t>交流方法，自主识字。</a:t>
            </a:r>
            <a:endParaRPr sz="3600">
              <a:latin typeface="微软雅黑"/>
              <a:cs typeface="微软雅黑"/>
            </a:endParaRPr>
          </a:p>
          <a:p>
            <a:pPr marL="2957195">
              <a:lnSpc>
                <a:spcPct val="100000"/>
              </a:lnSpc>
              <a:spcBef>
                <a:spcPts val="1945"/>
              </a:spcBef>
            </a:pPr>
            <a:r>
              <a:rPr sz="3600" b="1" spc="-15">
                <a:solidFill>
                  <a:srgbClr val="0000FF"/>
                </a:solidFill>
                <a:latin typeface="微软雅黑"/>
                <a:cs typeface="微软雅黑"/>
              </a:rPr>
              <a:t>左右结构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548295" y="2586936"/>
            <a:ext cx="1259840" cy="1270635"/>
            <a:chOff x="548295" y="2586936"/>
            <a:chExt cx="1259840" cy="1270635"/>
          </a:xfrm>
        </p:grpSpPr>
        <p:sp>
          <p:nvSpPr>
            <p:cNvPr id="4" name="object 4"/>
            <p:cNvSpPr/>
            <p:nvPr/>
          </p:nvSpPr>
          <p:spPr>
            <a:xfrm>
              <a:off x="557820" y="25964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57820" y="32075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178431" y="26163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2313595" y="2586936"/>
            <a:ext cx="1259840" cy="1270635"/>
            <a:chOff x="2313595" y="2586936"/>
            <a:chExt cx="1259840" cy="1270635"/>
          </a:xfrm>
        </p:grpSpPr>
        <p:sp>
          <p:nvSpPr>
            <p:cNvPr id="8" name="object 8"/>
            <p:cNvSpPr/>
            <p:nvPr/>
          </p:nvSpPr>
          <p:spPr>
            <a:xfrm>
              <a:off x="2323120" y="25964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323120" y="32075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2943731" y="26163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4063020" y="2586936"/>
            <a:ext cx="1259840" cy="1270635"/>
            <a:chOff x="4063020" y="2586936"/>
            <a:chExt cx="1259840" cy="1270635"/>
          </a:xfrm>
        </p:grpSpPr>
        <p:sp>
          <p:nvSpPr>
            <p:cNvPr id="12" name="object 12"/>
            <p:cNvSpPr/>
            <p:nvPr/>
          </p:nvSpPr>
          <p:spPr>
            <a:xfrm>
              <a:off x="4072545" y="25964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072545" y="32075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4693156" y="26163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5829906" y="2586936"/>
            <a:ext cx="1259840" cy="1270635"/>
            <a:chOff x="5829906" y="2586936"/>
            <a:chExt cx="1259840" cy="1270635"/>
          </a:xfrm>
        </p:grpSpPr>
        <p:sp>
          <p:nvSpPr>
            <p:cNvPr id="16" name="object 16"/>
            <p:cNvSpPr/>
            <p:nvPr/>
          </p:nvSpPr>
          <p:spPr>
            <a:xfrm>
              <a:off x="5839431" y="2596461"/>
              <a:ext cx="1240790" cy="1241425"/>
            </a:xfrm>
            <a:custGeom>
              <a:rect l="l" t="t" r="r" b="b"/>
              <a:pathLst>
                <a:path w="1240790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839431" y="3207511"/>
              <a:ext cx="1240790" cy="0"/>
            </a:xfrm>
            <a:custGeom>
              <a:rect l="l" t="t" r="r" b="b"/>
              <a:pathLst>
                <a:path w="1240790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 flipH="1">
              <a:off x="6460043" y="26163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7552344" y="2548836"/>
            <a:ext cx="1259840" cy="1270635"/>
            <a:chOff x="7552344" y="2548836"/>
            <a:chExt cx="1259840" cy="1270635"/>
          </a:xfrm>
        </p:grpSpPr>
        <p:sp>
          <p:nvSpPr>
            <p:cNvPr id="20" name="object 20"/>
            <p:cNvSpPr/>
            <p:nvPr/>
          </p:nvSpPr>
          <p:spPr>
            <a:xfrm>
              <a:off x="7561869" y="2558361"/>
              <a:ext cx="1240790" cy="1241425"/>
            </a:xfrm>
            <a:custGeom>
              <a:rect l="l" t="t" r="r" b="b"/>
              <a:pathLst>
                <a:path w="1240790" h="1241425">
                  <a:moveTo>
                    <a:pt x="0" y="0"/>
                  </a:moveTo>
                  <a:lnTo>
                    <a:pt x="1240225" y="0"/>
                  </a:lnTo>
                  <a:lnTo>
                    <a:pt x="1240225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7561869" y="3169411"/>
              <a:ext cx="1240790" cy="0"/>
            </a:xfrm>
            <a:custGeom>
              <a:rect l="l" t="t" r="r" b="b"/>
              <a:pathLst>
                <a:path w="1240790">
                  <a:moveTo>
                    <a:pt x="0" y="0"/>
                  </a:moveTo>
                  <a:lnTo>
                    <a:pt x="1240225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 flipH="1">
              <a:off x="8182481" y="25782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3" name="object 23"/>
          <p:cNvSpPr txBox="1"/>
          <p:nvPr/>
        </p:nvSpPr>
        <p:spPr>
          <a:xfrm>
            <a:off x="594677" y="2517457"/>
            <a:ext cx="814705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77364"/>
                <a:tab pos="3526790"/>
                <a:tab pos="5293995"/>
                <a:tab pos="7016115"/>
              </a:tabLst>
            </a:pPr>
            <a:r>
              <a:rPr sz="8800" b="1" spc="-50">
                <a:latin typeface="Microsoft JhengHei"/>
                <a:cs typeface="Microsoft JhengHei"/>
              </a:rPr>
              <a:t>酷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凉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细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朝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13200" b="1" spc="-75" baseline="1893">
                <a:latin typeface="Microsoft JhengHei"/>
                <a:cs typeface="Microsoft JhengHei"/>
              </a:rPr>
              <a:t>杨</a:t>
            </a:r>
            <a:endParaRPr sz="13200" baseline="1893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86778" y="1918970"/>
            <a:ext cx="4104004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82670"/>
              </a:tabLst>
            </a:pPr>
            <a:r>
              <a:rPr sz="4000" b="1" spc="-525">
                <a:latin typeface="微软雅黑"/>
                <a:cs typeface="微软雅黑"/>
              </a:rPr>
              <a:t>kù</a:t>
            </a:r>
            <a:r>
              <a:rPr sz="4000" b="1">
                <a:latin typeface="微软雅黑"/>
                <a:cs typeface="微软雅黑"/>
              </a:rPr>
              <a:t>	</a:t>
            </a:r>
            <a:r>
              <a:rPr sz="6000" b="1" spc="300" baseline="1388">
                <a:latin typeface="微软雅黑"/>
                <a:cs typeface="微软雅黑"/>
              </a:rPr>
              <a:t>xì</a:t>
            </a:r>
            <a:endParaRPr sz="6000" baseline="1388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2301239" y="1938020"/>
            <a:ext cx="642302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668395"/>
                <a:tab pos="5393690"/>
              </a:tabLst>
            </a:pPr>
            <a:r>
              <a:rPr sz="4000" b="1" spc="-10">
                <a:latin typeface="微软雅黑"/>
                <a:cs typeface="微软雅黑"/>
              </a:rPr>
              <a:t>liánɡ</a:t>
            </a:r>
            <a:r>
              <a:rPr sz="4000" b="1">
                <a:latin typeface="微软雅黑"/>
                <a:cs typeface="微软雅黑"/>
              </a:rPr>
              <a:t>	</a:t>
            </a:r>
            <a:r>
              <a:rPr sz="4000" b="1" spc="-430">
                <a:latin typeface="微软雅黑"/>
                <a:cs typeface="微软雅黑"/>
              </a:rPr>
              <a:t>zhāo</a:t>
            </a:r>
            <a:r>
              <a:rPr sz="4000" b="1">
                <a:latin typeface="微软雅黑"/>
                <a:cs typeface="微软雅黑"/>
              </a:rPr>
              <a:t>	</a:t>
            </a:r>
            <a:r>
              <a:rPr sz="6000" b="1" spc="-735" baseline="1388">
                <a:latin typeface="微软雅黑"/>
                <a:cs typeface="微软雅黑"/>
              </a:rPr>
              <a:t>yánɡ</a:t>
            </a:r>
            <a:endParaRPr sz="6000" baseline="1388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605570" y="1782073"/>
            <a:ext cx="1259840" cy="1270635"/>
            <a:chOff x="1605570" y="1782073"/>
            <a:chExt cx="1259840" cy="1270635"/>
          </a:xfrm>
        </p:grpSpPr>
        <p:sp>
          <p:nvSpPr>
            <p:cNvPr id="3" name="object 3"/>
            <p:cNvSpPr/>
            <p:nvPr/>
          </p:nvSpPr>
          <p:spPr>
            <a:xfrm>
              <a:off x="1615095" y="1791598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615095" y="2402648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2235706" y="1811534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651953" y="1712595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>
                <a:latin typeface="Microsoft JhengHei"/>
                <a:cs typeface="Microsoft JhengHei"/>
              </a:rPr>
              <a:t>酷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95027" y="1517791"/>
            <a:ext cx="3746500" cy="1469390"/>
          </a:xfrm>
          <a:prstGeom prst="rect">
            <a:avLst/>
          </a:prstGeom>
        </p:spPr>
        <p:txBody>
          <a:bodyPr vert="horz" wrap="square" lIns="0" tIns="203835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605"/>
              </a:spcBef>
            </a:pPr>
            <a:r>
              <a:rPr sz="4800" b="1" spc="-75" baseline="-7812">
                <a:solidFill>
                  <a:srgbClr val="0000FF"/>
                </a:solidFill>
                <a:latin typeface="Microsoft JhengHei"/>
                <a:cs typeface="Microsoft JhengHei"/>
              </a:rPr>
              <a:t>识记方法：</a:t>
            </a:r>
            <a:r>
              <a:rPr sz="3200" b="1" spc="-340">
                <a:solidFill>
                  <a:srgbClr val="0000FF"/>
                </a:solidFill>
                <a:latin typeface="Microsoft JhengHei"/>
                <a:cs typeface="Microsoft JhengHei"/>
              </a:rPr>
              <a:t>酉+告=酷</a:t>
            </a:r>
            <a:endParaRPr sz="3200">
              <a:latin typeface="Microsoft JhengHei"/>
              <a:cs typeface="Microsoft JhengHei"/>
            </a:endParaRPr>
          </a:p>
          <a:p>
            <a:pPr marL="50800">
              <a:lnSpc>
                <a:spcPct val="100000"/>
              </a:lnSpc>
              <a:spcBef>
                <a:spcPts val="1700"/>
              </a:spcBef>
              <a:tabLst>
                <a:tab pos="1421765"/>
                <a:tab pos="2793365"/>
              </a:tabLst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酷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暑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酷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爱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冷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酷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964689" y="1093470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525">
                <a:latin typeface="微软雅黑"/>
                <a:cs typeface="微软雅黑"/>
              </a:rPr>
              <a:t>kù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53106" y="1904311"/>
            <a:ext cx="1259840" cy="1270635"/>
            <a:chOff x="953106" y="1904311"/>
            <a:chExt cx="1259840" cy="1270635"/>
          </a:xfrm>
        </p:grpSpPr>
        <p:sp>
          <p:nvSpPr>
            <p:cNvPr id="3" name="object 3"/>
            <p:cNvSpPr/>
            <p:nvPr/>
          </p:nvSpPr>
          <p:spPr>
            <a:xfrm>
              <a:off x="962631" y="1913836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62631" y="2524886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583243" y="1933772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999489" y="1834832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b="1">
                <a:latin typeface="Microsoft JhengHei"/>
                <a:cs typeface="Microsoft JhengHei"/>
              </a:rPr>
              <a:t>凉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764789" y="776493"/>
            <a:ext cx="5765800" cy="362648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识记方法：</a:t>
            </a:r>
            <a:endParaRPr sz="3200">
              <a:latin typeface="Microsoft JhengHei"/>
              <a:cs typeface="Microsoft JhengHei"/>
            </a:endParaRPr>
          </a:p>
          <a:p>
            <a:pPr marL="469900" marR="5080" indent="-457200">
              <a:lnSpc>
                <a:spcPts val="4610"/>
              </a:lnSpc>
              <a:spcBef>
                <a:spcPts val="280"/>
              </a:spcBef>
              <a:buSzPct val="101562"/>
              <a:buFont typeface="Wingdings"/>
              <a:buChar char=""/>
              <a:tabLst>
                <a:tab pos="469900"/>
              </a:tabLst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换一换：“惊”字左边换成两</a:t>
            </a: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点水就是“凉”。</a:t>
            </a:r>
            <a:endParaRPr sz="3200">
              <a:latin typeface="Microsoft JhengHei"/>
              <a:cs typeface="Microsoft JhengHei"/>
            </a:endParaRPr>
          </a:p>
          <a:p>
            <a:pPr marL="469900" indent="-457200">
              <a:lnSpc>
                <a:spcPct val="100000"/>
              </a:lnSpc>
              <a:spcBef>
                <a:spcPts val="434"/>
              </a:spcBef>
              <a:buSzPct val="101562"/>
              <a:buFont typeface="Wingdings"/>
              <a:buChar char=""/>
              <a:tabLst>
                <a:tab pos="469900"/>
              </a:tabLst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这个字的偏旁两点水与温度低</a:t>
            </a:r>
            <a:endParaRPr sz="3200">
              <a:latin typeface="Microsoft JhengHei"/>
              <a:cs typeface="Microsoft JhengHei"/>
            </a:endParaRPr>
          </a:p>
          <a:p>
            <a:pPr marL="469900">
              <a:lnSpc>
                <a:spcPct val="100000"/>
              </a:lnSpc>
              <a:spcBef>
                <a:spcPts val="755"/>
              </a:spcBef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有关，如：冰、冷、冻等。</a:t>
            </a:r>
            <a:endParaRPr sz="3200">
              <a:latin typeface="Microsoft JhengHei"/>
              <a:cs typeface="Microsoft JhengHei"/>
            </a:endParaRPr>
          </a:p>
          <a:p>
            <a:pPr marL="463550">
              <a:lnSpc>
                <a:spcPct val="100000"/>
              </a:lnSpc>
              <a:spcBef>
                <a:spcPts val="1055"/>
              </a:spcBef>
              <a:tabLst>
                <a:tab pos="1834514"/>
                <a:tab pos="3206115"/>
              </a:tabLst>
            </a:pPr>
            <a:r>
              <a:rPr sz="3600" b="1">
                <a:latin typeface="Microsoft JhengHei"/>
                <a:cs typeface="Microsoft JhengHei"/>
              </a:rPr>
              <a:t>冰</a:t>
            </a:r>
            <a:r>
              <a:rPr sz="3600" b="1" spc="-50">
                <a:latin typeface="Microsoft JhengHei"/>
                <a:cs typeface="Microsoft JhengHei"/>
              </a:rPr>
              <a:t>凉</a:t>
            </a:r>
            <a:r>
              <a:rPr sz="3600" b="1">
                <a:latin typeface="Microsoft JhengHei"/>
                <a:cs typeface="Microsoft JhengHei"/>
              </a:rPr>
              <a:t>	凉</a:t>
            </a:r>
            <a:r>
              <a:rPr sz="3600" b="1" spc="-50">
                <a:latin typeface="Microsoft JhengHei"/>
                <a:cs typeface="Microsoft JhengHei"/>
              </a:rPr>
              <a:t>水</a:t>
            </a:r>
            <a:r>
              <a:rPr sz="3600" b="1">
                <a:latin typeface="Microsoft JhengHei"/>
                <a:cs typeface="Microsoft JhengHei"/>
              </a:rPr>
              <a:t>	凉</a:t>
            </a:r>
            <a:r>
              <a:rPr sz="3600" b="1" spc="-50">
                <a:latin typeface="Microsoft JhengHei"/>
                <a:cs typeface="Microsoft JhengHei"/>
              </a:rPr>
              <a:t>气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923289" y="1180782"/>
            <a:ext cx="129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liánɡ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81695" y="1661423"/>
            <a:ext cx="1259840" cy="1270635"/>
            <a:chOff x="1081695" y="1661423"/>
            <a:chExt cx="1259840" cy="1270635"/>
          </a:xfrm>
        </p:grpSpPr>
        <p:sp>
          <p:nvSpPr>
            <p:cNvPr id="3" name="object 3"/>
            <p:cNvSpPr/>
            <p:nvPr/>
          </p:nvSpPr>
          <p:spPr>
            <a:xfrm>
              <a:off x="1091220" y="1670948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91220" y="2281998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711831" y="1690884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28078" y="1591945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>
                <a:latin typeface="Microsoft JhengHei"/>
                <a:cs typeface="Microsoft JhengHei"/>
              </a:rPr>
              <a:t>细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58478" y="1276857"/>
            <a:ext cx="5511800" cy="1993264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3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识字方法：</a:t>
            </a:r>
            <a:endParaRPr sz="3600">
              <a:latin typeface="Microsoft JhengHei"/>
              <a:cs typeface="Microsoft JhengHei"/>
            </a:endParaRPr>
          </a:p>
          <a:p>
            <a:pPr marL="584200" indent="-571500">
              <a:lnSpc>
                <a:spcPct val="100000"/>
              </a:lnSpc>
              <a:spcBef>
                <a:spcPts val="865"/>
              </a:spcBef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20">
                <a:solidFill>
                  <a:srgbClr val="0000FF"/>
                </a:solidFill>
                <a:latin typeface="Microsoft JhengHei"/>
                <a:cs typeface="Microsoft JhengHei"/>
              </a:rPr>
              <a:t>猜谜语</a:t>
            </a:r>
            <a:endParaRPr sz="3600">
              <a:latin typeface="Microsoft JhengHei"/>
              <a:cs typeface="Microsoft JhengHei"/>
            </a:endParaRPr>
          </a:p>
          <a:p>
            <a:pPr marL="469265">
              <a:lnSpc>
                <a:spcPct val="100000"/>
              </a:lnSpc>
              <a:spcBef>
                <a:spcPts val="865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田边种丝瓜。（猜一字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40814" y="1006157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200">
                <a:latin typeface="微软雅黑"/>
                <a:cs typeface="微软雅黑"/>
              </a:rPr>
              <a:t>xì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56281" y="1569348"/>
            <a:ext cx="1259840" cy="1270635"/>
            <a:chOff x="956281" y="1569348"/>
            <a:chExt cx="1259840" cy="1270635"/>
          </a:xfrm>
        </p:grpSpPr>
        <p:sp>
          <p:nvSpPr>
            <p:cNvPr id="3" name="object 3"/>
            <p:cNvSpPr/>
            <p:nvPr/>
          </p:nvSpPr>
          <p:spPr>
            <a:xfrm>
              <a:off x="965806" y="1578873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965806" y="2189923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586418" y="1598809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002664" y="1499870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b="1">
                <a:latin typeface="Microsoft JhengHei"/>
                <a:cs typeface="Microsoft JhengHei"/>
              </a:rPr>
              <a:t>朝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871153" y="845820"/>
            <a:ext cx="4254500" cy="16725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识字方法：</a:t>
            </a:r>
            <a:endParaRPr sz="3600">
              <a:latin typeface="Microsoft JhengHei"/>
              <a:cs typeface="Microsoft JhengHei"/>
            </a:endParaRPr>
          </a:p>
          <a:p>
            <a:pPr marL="584200" indent="-571500">
              <a:lnSpc>
                <a:spcPct val="100000"/>
              </a:lnSpc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字歌：十日十月。</a:t>
            </a:r>
            <a:endParaRPr sz="3600">
              <a:latin typeface="Microsoft JhengHei"/>
              <a:cs typeface="Microsoft JhengHei"/>
            </a:endParaRPr>
          </a:p>
          <a:p>
            <a:pPr marL="584200" indent="-571500">
              <a:lnSpc>
                <a:spcPct val="100000"/>
              </a:lnSpc>
              <a:buSzPct val="101388"/>
              <a:buFont typeface="Wingdings"/>
              <a:buChar char=""/>
              <a:tabLst>
                <a:tab pos="584200"/>
              </a:tabLst>
            </a:pPr>
            <a:r>
              <a:rPr sz="3600" b="1" spc="-15">
                <a:solidFill>
                  <a:srgbClr val="0000FF"/>
                </a:solidFill>
                <a:latin typeface="Microsoft JhengHei"/>
                <a:cs typeface="Microsoft JhengHei"/>
              </a:rPr>
              <a:t>多音字。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61702" y="2427993"/>
            <a:ext cx="4877435" cy="1412875"/>
          </a:xfrm>
          <a:prstGeom prst="rect">
            <a:avLst/>
          </a:prstGeom>
        </p:spPr>
        <p:txBody>
          <a:bodyPr vert="horz" wrap="square" lIns="0" tIns="157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40"/>
              </a:spcBef>
              <a:tabLst>
                <a:tab pos="2552065"/>
              </a:tabLst>
            </a:pPr>
            <a:r>
              <a:rPr sz="3600" b="1">
                <a:solidFill>
                  <a:srgbClr val="0000FF"/>
                </a:solidFill>
                <a:latin typeface="Arial"/>
                <a:cs typeface="Arial"/>
              </a:rPr>
              <a:t>zhāo</a:t>
            </a:r>
            <a:r>
              <a:rPr sz="3600" b="1" spc="-1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朝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阳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朝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霞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  <a:tabLst>
                <a:tab pos="2578100"/>
                <a:tab pos="3949700"/>
              </a:tabLst>
            </a:pPr>
            <a:r>
              <a:rPr sz="3600" b="1">
                <a:solidFill>
                  <a:srgbClr val="0000FF"/>
                </a:solidFill>
                <a:latin typeface="Arial"/>
                <a:cs typeface="Arial"/>
              </a:rPr>
              <a:t>cháo</a:t>
            </a:r>
            <a:r>
              <a:rPr sz="3600" b="1" spc="-15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朝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代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汉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朝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	朝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南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1199514" y="945832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30"/>
              <a:t>zhāo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38806" y="1645548"/>
            <a:ext cx="1259840" cy="1270635"/>
            <a:chOff x="838806" y="1645548"/>
            <a:chExt cx="1259840" cy="1270635"/>
          </a:xfrm>
        </p:grpSpPr>
        <p:sp>
          <p:nvSpPr>
            <p:cNvPr id="3" name="object 3"/>
            <p:cNvSpPr/>
            <p:nvPr/>
          </p:nvSpPr>
          <p:spPr>
            <a:xfrm>
              <a:off x="848331" y="1655073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48331" y="2266123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1468943" y="1675009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885189" y="1576070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b="1">
                <a:latin typeface="Microsoft JhengHei"/>
                <a:cs typeface="Microsoft JhengHei"/>
              </a:rPr>
              <a:t>杨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63164" y="811418"/>
            <a:ext cx="5880100" cy="363156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识记方法：</a:t>
            </a:r>
            <a:endParaRPr sz="3200">
              <a:latin typeface="Microsoft JhengHei"/>
              <a:cs typeface="Microsoft JhengHei"/>
            </a:endParaRPr>
          </a:p>
          <a:p>
            <a:pPr marL="583565" marR="5080" indent="-570865">
              <a:lnSpc>
                <a:spcPct val="120000"/>
              </a:lnSpc>
              <a:buSzPct val="101562"/>
              <a:buFont typeface="Wingdings"/>
              <a:buChar char=""/>
              <a:tabLst>
                <a:tab pos="583565"/>
                <a:tab pos="584200"/>
              </a:tabLst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换一换：“场”字的部首换成</a:t>
            </a:r>
            <a:r>
              <a:rPr sz="32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“木”就是“杨”。</a:t>
            </a:r>
            <a:endParaRPr sz="3200">
              <a:latin typeface="Microsoft JhengHei"/>
              <a:cs typeface="Microsoft JhengHei"/>
            </a:endParaRPr>
          </a:p>
          <a:p>
            <a:pPr marL="583565" marR="5080" indent="-570865">
              <a:lnSpc>
                <a:spcPct val="120000"/>
              </a:lnSpc>
              <a:buSzPct val="101562"/>
              <a:buFont typeface="Wingdings"/>
              <a:buChar char=""/>
              <a:tabLst>
                <a:tab pos="583565"/>
                <a:tab pos="584200"/>
              </a:tabLst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形声字识字法：木字旁表示和</a:t>
            </a:r>
            <a:r>
              <a:rPr sz="3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树木有关。</a:t>
            </a:r>
            <a:endParaRPr sz="3200">
              <a:latin typeface="Microsoft JhengHei"/>
              <a:cs typeface="Microsoft JhengHei"/>
            </a:endParaRPr>
          </a:p>
          <a:p>
            <a:pPr marL="693420">
              <a:lnSpc>
                <a:spcPct val="100000"/>
              </a:lnSpc>
              <a:spcBef>
                <a:spcPts val="1090"/>
              </a:spcBef>
              <a:tabLst>
                <a:tab pos="2065020"/>
                <a:tab pos="3436620"/>
              </a:tabLst>
            </a:pPr>
            <a:r>
              <a:rPr sz="3600" b="1">
                <a:latin typeface="Microsoft JhengHei"/>
                <a:cs typeface="Microsoft JhengHei"/>
              </a:rPr>
              <a:t>杨</a:t>
            </a:r>
            <a:r>
              <a:rPr sz="3600" b="1" spc="-50">
                <a:latin typeface="Microsoft JhengHei"/>
                <a:cs typeface="Microsoft JhengHei"/>
              </a:rPr>
              <a:t>柳</a:t>
            </a:r>
            <a:r>
              <a:rPr sz="3600" b="1">
                <a:latin typeface="Microsoft JhengHei"/>
                <a:cs typeface="Microsoft JhengHei"/>
              </a:rPr>
              <a:t>	杨</a:t>
            </a:r>
            <a:r>
              <a:rPr sz="3600" b="1" spc="-50">
                <a:latin typeface="Microsoft JhengHei"/>
                <a:cs typeface="Microsoft JhengHei"/>
              </a:rPr>
              <a:t>树</a:t>
            </a:r>
            <a:r>
              <a:rPr sz="3600" b="1">
                <a:latin typeface="Microsoft JhengHei"/>
                <a:cs typeface="Microsoft JhengHei"/>
              </a:rPr>
              <a:t>	白</a:t>
            </a:r>
            <a:r>
              <a:rPr sz="3600" b="1" spc="-50">
                <a:latin typeface="Microsoft JhengHei"/>
                <a:cs typeface="Microsoft JhengHei"/>
              </a:rPr>
              <a:t>杨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970914" y="1015682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90"/>
              <a:t>yánɡ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45852" y="238993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">
                <a:solidFill>
                  <a:srgbClr val="0000FF"/>
                </a:solidFill>
                <a:latin typeface="微软雅黑"/>
                <a:cs typeface="微软雅黑"/>
              </a:rPr>
              <a:t>上下结构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69007" y="1323286"/>
            <a:ext cx="1259840" cy="1270635"/>
            <a:chOff x="1169007" y="1323286"/>
            <a:chExt cx="1259840" cy="1270635"/>
          </a:xfrm>
        </p:grpSpPr>
        <p:sp>
          <p:nvSpPr>
            <p:cNvPr id="4" name="object 4"/>
            <p:cNvSpPr/>
            <p:nvPr/>
          </p:nvSpPr>
          <p:spPr>
            <a:xfrm>
              <a:off x="1178532" y="133281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178532" y="194386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799143" y="135274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3869345" y="1323286"/>
            <a:ext cx="1259840" cy="1270635"/>
            <a:chOff x="3869345" y="1323286"/>
            <a:chExt cx="1259840" cy="1270635"/>
          </a:xfrm>
        </p:grpSpPr>
        <p:sp>
          <p:nvSpPr>
            <p:cNvPr id="8" name="object 8"/>
            <p:cNvSpPr/>
            <p:nvPr/>
          </p:nvSpPr>
          <p:spPr>
            <a:xfrm>
              <a:off x="3878870" y="133281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878870" y="194386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4499481" y="135274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6569681" y="1323286"/>
            <a:ext cx="1259840" cy="1270635"/>
            <a:chOff x="6569681" y="1323286"/>
            <a:chExt cx="1259840" cy="1270635"/>
          </a:xfrm>
        </p:grpSpPr>
        <p:sp>
          <p:nvSpPr>
            <p:cNvPr id="12" name="object 12"/>
            <p:cNvSpPr/>
            <p:nvPr/>
          </p:nvSpPr>
          <p:spPr>
            <a:xfrm>
              <a:off x="6579206" y="1332811"/>
              <a:ext cx="1240790" cy="1241425"/>
            </a:xfrm>
            <a:custGeom>
              <a:rect l="l" t="t" r="r" b="b"/>
              <a:pathLst>
                <a:path w="1240790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579206" y="1943861"/>
              <a:ext cx="1240790" cy="0"/>
            </a:xfrm>
            <a:custGeom>
              <a:rect l="l" t="t" r="r" b="b"/>
              <a:pathLst>
                <a:path w="1240790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7199818" y="135274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215390" y="1253807"/>
            <a:ext cx="6543675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12720"/>
                <a:tab pos="5412740"/>
              </a:tabLst>
            </a:pPr>
            <a:r>
              <a:rPr sz="8800" b="1" spc="-50">
                <a:latin typeface="Microsoft JhengHei"/>
                <a:cs typeface="Microsoft JhengHei"/>
              </a:rPr>
              <a:t>暑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晨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霞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56664" y="2827020"/>
            <a:ext cx="939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latin typeface="Microsoft JhengHei"/>
                <a:cs typeface="Microsoft JhengHei"/>
              </a:rPr>
              <a:t>暑假处暑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28440" y="2827020"/>
            <a:ext cx="939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latin typeface="Microsoft JhengHei"/>
                <a:cs typeface="Microsoft JhengHei"/>
              </a:rPr>
              <a:t>早晨晨光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658928" y="2768282"/>
            <a:ext cx="9398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latin typeface="Microsoft JhengHei"/>
                <a:cs typeface="Microsoft JhengHei"/>
              </a:rPr>
              <a:t>晚霞彩霞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91602" y="733107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434">
                <a:latin typeface="微软雅黑"/>
                <a:cs typeface="微软雅黑"/>
              </a:rPr>
              <a:t>shǔ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028440" y="764857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430">
                <a:latin typeface="微软雅黑"/>
                <a:cs typeface="微软雅黑"/>
              </a:rPr>
              <a:t>chén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768465" y="748982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latin typeface="微软雅黑"/>
                <a:cs typeface="微软雅黑"/>
              </a:rPr>
              <a:t>xiá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99790" y="299318"/>
            <a:ext cx="2311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全包围结构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3963006" y="1316936"/>
            <a:ext cx="1259840" cy="1270635"/>
            <a:chOff x="3963006" y="1316936"/>
            <a:chExt cx="1259840" cy="1270635"/>
          </a:xfrm>
        </p:grpSpPr>
        <p:sp>
          <p:nvSpPr>
            <p:cNvPr id="4" name="object 4"/>
            <p:cNvSpPr/>
            <p:nvPr/>
          </p:nvSpPr>
          <p:spPr>
            <a:xfrm>
              <a:off x="3972531" y="13264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49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972531" y="19375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4593143" y="13463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009390" y="1247457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b="1">
                <a:latin typeface="Microsoft JhengHei"/>
                <a:cs typeface="Microsoft JhengHei"/>
              </a:rPr>
              <a:t>圆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06053" y="3584077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75">
                <a:solidFill>
                  <a:srgbClr val="0000FF"/>
                </a:solidFill>
                <a:latin typeface="Microsoft JhengHei"/>
                <a:cs typeface="Microsoft JhengHei"/>
              </a:rPr>
              <a:t>识字方法：圆=囗+员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090353" y="736282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490">
                <a:latin typeface="微软雅黑"/>
                <a:cs typeface="微软雅黑"/>
              </a:rPr>
              <a:t>yuán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98202" y="265981"/>
            <a:ext cx="2311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上中下结构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753207" y="1139136"/>
            <a:ext cx="1259840" cy="1270635"/>
            <a:chOff x="1753207" y="1139136"/>
            <a:chExt cx="1259840" cy="1270635"/>
          </a:xfrm>
        </p:grpSpPr>
        <p:sp>
          <p:nvSpPr>
            <p:cNvPr id="4" name="object 4"/>
            <p:cNvSpPr/>
            <p:nvPr/>
          </p:nvSpPr>
          <p:spPr>
            <a:xfrm>
              <a:off x="1762732" y="11486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762732" y="17597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2383343" y="11685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799589" y="1069658"/>
            <a:ext cx="1143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>
                <a:latin typeface="Microsoft JhengHei"/>
                <a:cs typeface="Microsoft JhengHei"/>
              </a:rPr>
              <a:t>寒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64877" y="1097640"/>
            <a:ext cx="4597400" cy="1342390"/>
          </a:xfrm>
          <a:prstGeom prst="rect">
            <a:avLst/>
          </a:prstGeom>
        </p:spPr>
        <p:txBody>
          <a:bodyPr vert="horz" wrap="square" lIns="0" tIns="1225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5"/>
              </a:spcBef>
            </a:pPr>
            <a:r>
              <a:rPr sz="3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识字方法：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3600" b="1" spc="-5">
                <a:solidFill>
                  <a:srgbClr val="0000FF"/>
                </a:solidFill>
                <a:latin typeface="Microsoft JhengHei"/>
                <a:cs typeface="Microsoft JhengHei"/>
              </a:rPr>
              <a:t>借助字源识字法识记。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5653" y="2549916"/>
            <a:ext cx="7747000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12800" algn="just">
              <a:lnSpc>
                <a:spcPct val="12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“寒”的金文字形是“ ”，是指一个人在一间屋子里，光着脚站在两块冰上，说明天气很冷；他在旁边放了稻草取暖，但是</a:t>
            </a:r>
            <a:r>
              <a:rPr sz="3200" b="1" spc="-10">
                <a:latin typeface="Microsoft JhengHei"/>
                <a:cs typeface="Microsoft JhengHei"/>
              </a:rPr>
              <a:t>仍无法御寒。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5524500" y="2578100"/>
            <a:ext cx="716238" cy="71628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950403" y="593407"/>
            <a:ext cx="78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525">
                <a:latin typeface="微软雅黑"/>
                <a:cs typeface="微软雅黑"/>
              </a:rPr>
              <a:t>hán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50640" y="275506"/>
            <a:ext cx="1397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solidFill>
                  <a:srgbClr val="0000FF"/>
                </a:solidFill>
                <a:latin typeface="微软雅黑"/>
                <a:cs typeface="微软雅黑"/>
              </a:rPr>
              <a:t>独体字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370745" y="1489973"/>
            <a:ext cx="1259840" cy="1270635"/>
            <a:chOff x="2370745" y="1489973"/>
            <a:chExt cx="1259840" cy="1270635"/>
          </a:xfrm>
        </p:grpSpPr>
        <p:sp>
          <p:nvSpPr>
            <p:cNvPr id="4" name="object 4"/>
            <p:cNvSpPr/>
            <p:nvPr/>
          </p:nvSpPr>
          <p:spPr>
            <a:xfrm>
              <a:off x="2380270" y="1499498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380270" y="2110548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3000881" y="1519434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2599689" y="3530282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0000FF"/>
                </a:solidFill>
                <a:latin typeface="Microsoft JhengHei"/>
                <a:cs typeface="Microsoft JhengHei"/>
              </a:rPr>
              <a:t>识字方法：猜字谜。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366356" y="1489973"/>
            <a:ext cx="1259840" cy="1270635"/>
            <a:chOff x="5366356" y="1489973"/>
            <a:chExt cx="1259840" cy="1270635"/>
          </a:xfrm>
        </p:grpSpPr>
        <p:sp>
          <p:nvSpPr>
            <p:cNvPr id="9" name="object 9"/>
            <p:cNvSpPr/>
            <p:nvPr/>
          </p:nvSpPr>
          <p:spPr>
            <a:xfrm>
              <a:off x="5375881" y="1499498"/>
              <a:ext cx="1240790" cy="1241425"/>
            </a:xfrm>
            <a:custGeom>
              <a:rect l="l" t="t" r="r" b="b"/>
              <a:pathLst>
                <a:path w="1240790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375881" y="2110548"/>
              <a:ext cx="1240790" cy="0"/>
            </a:xfrm>
            <a:custGeom>
              <a:rect l="l" t="t" r="r" b="b"/>
              <a:pathLst>
                <a:path w="1240790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 flipH="1">
              <a:off x="5996493" y="1519434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548639" y="1377632"/>
            <a:ext cx="13970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solidFill>
                  <a:srgbClr val="0000FF"/>
                </a:solidFill>
                <a:latin typeface="Microsoft JhengHei"/>
                <a:cs typeface="Microsoft JhengHei"/>
              </a:rPr>
              <a:t>“亚”字长个小尾巴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44703" y="1655445"/>
            <a:ext cx="1397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solidFill>
                  <a:srgbClr val="0000FF"/>
                </a:solidFill>
                <a:latin typeface="Microsoft JhengHei"/>
                <a:cs typeface="Microsoft JhengHei"/>
              </a:rPr>
              <a:t>“多”减一半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2417128" y="848995"/>
            <a:ext cx="4138929" cy="1938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4945">
              <a:lnSpc>
                <a:spcPts val="4650"/>
              </a:lnSpc>
              <a:spcBef>
                <a:spcPts val="100"/>
              </a:spcBef>
              <a:tabLst>
                <a:tab pos="3220720"/>
              </a:tabLst>
            </a:pPr>
            <a:r>
              <a:rPr spc="-434"/>
              <a:t>yán</a:t>
            </a:r>
            <a:r>
              <a:rPr/>
              <a:t>	</a:t>
            </a:r>
            <a:r>
              <a:rPr spc="200"/>
              <a:t>xī</a:t>
            </a:r>
          </a:p>
          <a:p>
            <a:pPr marL="12700">
              <a:lnSpc>
                <a:spcPts val="10410"/>
              </a:lnSpc>
              <a:tabLst>
                <a:tab pos="3007995"/>
              </a:tabLst>
            </a:pPr>
            <a:r>
              <a:rPr sz="8800" spc="-50">
                <a:latin typeface="Microsoft JhengHei"/>
                <a:cs typeface="Microsoft JhengHei"/>
              </a:rPr>
              <a:t>严</a:t>
            </a:r>
            <a:r>
              <a:rPr sz="8800">
                <a:latin typeface="Microsoft JhengHei"/>
                <a:cs typeface="Microsoft JhengHei"/>
              </a:rPr>
              <a:t>	</a:t>
            </a:r>
            <a:r>
              <a:rPr sz="8800" spc="-50">
                <a:latin typeface="Microsoft JhengHei"/>
                <a:cs typeface="Microsoft JhengHei"/>
              </a:rPr>
              <a:t>夕</a:t>
            </a:r>
            <a:endParaRPr sz="8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71475" y="0"/>
            <a:ext cx="2411730" cy="135440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78814" y="4730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2B5259"/>
                </a:solidFill>
                <a:latin typeface="Microsoft JhengHei"/>
                <a:cs typeface="Microsoft JhengHei"/>
              </a:rPr>
              <a:t>再读课文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2178" y="1343093"/>
            <a:ext cx="7363459" cy="2449830"/>
          </a:xfrm>
          <a:prstGeom prst="rect">
            <a:avLst/>
          </a:prstGeom>
        </p:spPr>
        <p:txBody>
          <a:bodyPr vert="horz" wrap="square" lIns="0" tIns="127635" rIns="0" bIns="0" rtlCol="0">
            <a:spAutoFit/>
          </a:bodyPr>
          <a:lstStyle/>
          <a:p>
            <a:pPr marL="394335" indent="-382270">
              <a:lnSpc>
                <a:spcPct val="100000"/>
              </a:lnSpc>
              <a:spcBef>
                <a:spcPts val="1005"/>
              </a:spcBef>
              <a:buSzPct val="97222"/>
              <a:buFont typeface="Arial"/>
              <a:buAutoNum type="arabicPeriod"/>
              <a:tabLst>
                <a:tab pos="394970"/>
              </a:tabLst>
            </a:pPr>
            <a:r>
              <a:rPr sz="3600" b="1" spc="-5">
                <a:latin typeface="微软雅黑"/>
                <a:cs typeface="微软雅黑"/>
              </a:rPr>
              <a:t>再读课文，巩固读音。</a:t>
            </a:r>
            <a:endParaRPr sz="3600">
              <a:latin typeface="微软雅黑"/>
              <a:cs typeface="微软雅黑"/>
            </a:endParaRPr>
          </a:p>
          <a:p>
            <a:pPr marL="689610" marR="5080" lvl="1" indent="-474345">
              <a:lnSpc>
                <a:spcPct val="120000"/>
              </a:lnSpc>
              <a:spcBef>
                <a:spcPts val="40"/>
              </a:spcBef>
              <a:buSzPct val="96875"/>
              <a:buAutoNum type="arabicPlain"/>
              <a:tabLst>
                <a:tab pos="1255395"/>
              </a:tabLst>
            </a:pPr>
            <a:r>
              <a:rPr sz="3200" b="1" spc="-5">
                <a:latin typeface="微软雅黑"/>
                <a:cs typeface="微软雅黑"/>
              </a:rPr>
              <a:t>再读课文，把字读准确，把课文读流利，难读的词语多读几次。</a:t>
            </a:r>
            <a:endParaRPr sz="3200">
              <a:latin typeface="微软雅黑"/>
              <a:cs typeface="微软雅黑"/>
            </a:endParaRPr>
          </a:p>
          <a:p>
            <a:pPr marL="1254760" lvl="1" indent="-1040130">
              <a:lnSpc>
                <a:spcPct val="100000"/>
              </a:lnSpc>
              <a:spcBef>
                <a:spcPts val="765"/>
              </a:spcBef>
              <a:buSzPct val="96875"/>
              <a:buAutoNum type="arabicPlain"/>
              <a:tabLst>
                <a:tab pos="1255395"/>
              </a:tabLst>
            </a:pPr>
            <a:r>
              <a:rPr sz="3200" b="1" spc="-5">
                <a:latin typeface="微软雅黑"/>
                <a:cs typeface="微软雅黑"/>
              </a:rPr>
              <a:t>自读检查，同桌对读，互相正音。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9615" y="313030"/>
            <a:ext cx="29216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22300"/>
              </a:tabLst>
            </a:pPr>
            <a:r>
              <a:rPr sz="3600" spc="-25">
                <a:latin typeface="Arial"/>
                <a:cs typeface="Arial"/>
              </a:rPr>
              <a:t>2.</a:t>
            </a:r>
            <a:r>
              <a:rPr sz="3600">
                <a:latin typeface="Arial"/>
                <a:cs typeface="Arial"/>
              </a:rPr>
              <a:t>	</a:t>
            </a:r>
            <a:r>
              <a:rPr sz="3600" spc="-10"/>
              <a:t>指导朗读。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32815" y="871621"/>
            <a:ext cx="7566659" cy="378206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051560" indent="-1039494">
              <a:lnSpc>
                <a:spcPct val="100000"/>
              </a:lnSpc>
              <a:spcBef>
                <a:spcPts val="2020"/>
              </a:spcBef>
              <a:buSzPct val="96875"/>
              <a:buAutoNum type="arabicPlain"/>
              <a:tabLst>
                <a:tab pos="1052195"/>
              </a:tabLst>
            </a:pPr>
            <a:r>
              <a:rPr sz="3200" b="1" spc="-5">
                <a:latin typeface="微软雅黑"/>
                <a:cs typeface="微软雅黑"/>
              </a:rPr>
              <a:t>教师范读，学生注意听停顿。</a:t>
            </a:r>
            <a:endParaRPr sz="3200">
              <a:latin typeface="微软雅黑"/>
              <a:cs typeface="微软雅黑"/>
            </a:endParaRPr>
          </a:p>
          <a:p>
            <a:pPr marL="1051560" indent="-1039494">
              <a:lnSpc>
                <a:spcPct val="100000"/>
              </a:lnSpc>
              <a:spcBef>
                <a:spcPts val="1920"/>
              </a:spcBef>
              <a:buSzPct val="96875"/>
              <a:buAutoNum type="arabicPlain"/>
              <a:tabLst>
                <a:tab pos="1052195"/>
              </a:tabLst>
            </a:pPr>
            <a:r>
              <a:rPr sz="3200" b="1" spc="-5">
                <a:latin typeface="微软雅黑"/>
                <a:cs typeface="微软雅黑"/>
              </a:rPr>
              <a:t>学生模仿老师读，读出节奏和韵律。</a:t>
            </a:r>
            <a:endParaRPr sz="3200">
              <a:latin typeface="微软雅黑"/>
              <a:cs typeface="微软雅黑"/>
            </a:endParaRPr>
          </a:p>
          <a:p>
            <a:pPr marL="1051560" indent="-1039494">
              <a:lnSpc>
                <a:spcPct val="100000"/>
              </a:lnSpc>
              <a:spcBef>
                <a:spcPts val="1920"/>
              </a:spcBef>
              <a:buSzPct val="96875"/>
              <a:buAutoNum type="arabicPlain"/>
              <a:tabLst>
                <a:tab pos="1052195"/>
              </a:tabLst>
            </a:pPr>
            <a:r>
              <a:rPr sz="3200" b="1" spc="-5">
                <a:latin typeface="微软雅黑"/>
                <a:cs typeface="微软雅黑"/>
              </a:rPr>
              <a:t>师生对读，同桌对读，集体拍手读。</a:t>
            </a:r>
            <a:endParaRPr sz="3200">
              <a:latin typeface="微软雅黑"/>
              <a:cs typeface="微软雅黑"/>
            </a:endParaRPr>
          </a:p>
          <a:p>
            <a:pPr marL="887094">
              <a:lnSpc>
                <a:spcPct val="100000"/>
              </a:lnSpc>
              <a:spcBef>
                <a:spcPts val="780"/>
              </a:spcBef>
            </a:pPr>
            <a:r>
              <a:rPr sz="3200" b="1" spc="-20">
                <a:solidFill>
                  <a:srgbClr val="0000FF"/>
                </a:solidFill>
                <a:latin typeface="Microsoft JhengHei"/>
                <a:cs typeface="Microsoft JhengHei"/>
              </a:rPr>
              <a:t>强调：</a:t>
            </a:r>
            <a:endParaRPr sz="3200">
              <a:latin typeface="Microsoft JhengHei"/>
              <a:cs typeface="Microsoft JhengHei"/>
            </a:endParaRPr>
          </a:p>
          <a:p>
            <a:pPr marL="887094" marR="168910" indent="812800">
              <a:lnSpc>
                <a:spcPct val="100000"/>
              </a:lnSpc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“方、凉、霜、阳、杨、香”的</a:t>
            </a:r>
            <a:r>
              <a:rPr sz="3200" b="1">
                <a:solidFill>
                  <a:srgbClr val="0000FF"/>
                </a:solidFill>
                <a:latin typeface="Microsoft JhengHei"/>
                <a:cs typeface="Microsoft JhengHei"/>
              </a:rPr>
              <a:t>韵母都是</a:t>
            </a:r>
            <a:r>
              <a:rPr sz="3200" b="1" spc="-535">
                <a:solidFill>
                  <a:srgbClr val="0000FF"/>
                </a:solidFill>
                <a:latin typeface="微软雅黑"/>
                <a:cs typeface="微软雅黑"/>
              </a:rPr>
              <a:t>ɑnɡ</a:t>
            </a:r>
            <a:r>
              <a:rPr sz="32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6289" y="312420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2B5259"/>
                </a:solidFill>
                <a:latin typeface="Microsoft JhengHei"/>
                <a:cs typeface="Microsoft JhengHei"/>
              </a:rPr>
              <a:t>熟读成诵，指导写字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954088" y="1060450"/>
            <a:ext cx="4618038" cy="178593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45528" y="1083066"/>
            <a:ext cx="2247900" cy="17811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65"/>
              </a:spcBef>
            </a:pPr>
            <a:r>
              <a:rPr sz="3200" b="1">
                <a:latin typeface="Microsoft JhengHei"/>
                <a:cs typeface="Microsoft JhengHei"/>
              </a:rPr>
              <a:t>古对今</a:t>
            </a:r>
            <a:r>
              <a:rPr sz="3200" b="1" spc="-25">
                <a:latin typeface="Microsoft JhengHei"/>
                <a:cs typeface="Microsoft JhengHei"/>
              </a:rPr>
              <a:t>，（</a:t>
            </a:r>
            <a:endParaRPr sz="3200">
              <a:latin typeface="Microsoft JhengHei"/>
              <a:cs typeface="Microsoft JhengHei"/>
            </a:endParaRPr>
          </a:p>
          <a:p>
            <a:pPr marR="5080">
              <a:lnSpc>
                <a:spcPct val="120000"/>
              </a:lnSpc>
              <a:tabLst>
                <a:tab pos="1015365"/>
              </a:tabLst>
            </a:pP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）对</a:t>
            </a: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春暖对秋</a:t>
            </a:r>
            <a:r>
              <a:rPr sz="3200" b="1" spc="-50">
                <a:latin typeface="Microsoft JhengHei"/>
                <a:cs typeface="Microsoft JhengHei"/>
              </a:rPr>
              <a:t>（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3643312" y="2998788"/>
            <a:ext cx="4572000" cy="178752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3687128" y="1083066"/>
            <a:ext cx="4327525" cy="3719829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865"/>
              </a:spcBef>
            </a:pPr>
            <a:r>
              <a:rPr sz="3200" b="1">
                <a:latin typeface="Microsoft JhengHei"/>
                <a:cs typeface="Microsoft JhengHei"/>
              </a:rPr>
              <a:t>）</a:t>
            </a:r>
            <a:r>
              <a:rPr sz="3200" b="1" spc="-20">
                <a:latin typeface="Microsoft JhengHei"/>
                <a:cs typeface="Microsoft JhengHei"/>
              </a:rPr>
              <a:t>对方。</a:t>
            </a:r>
            <a:endParaRPr sz="3200">
              <a:latin typeface="Microsoft JhengHei"/>
              <a:cs typeface="Microsoft JhengHei"/>
            </a:endParaRPr>
          </a:p>
          <a:p>
            <a:pPr marL="203200">
              <a:lnSpc>
                <a:spcPct val="100000"/>
              </a:lnSpc>
              <a:spcBef>
                <a:spcPts val="770"/>
              </a:spcBef>
            </a:pPr>
            <a:r>
              <a:rPr sz="3200" b="1" spc="-25">
                <a:latin typeface="Microsoft JhengHei"/>
                <a:cs typeface="Microsoft JhengHei"/>
              </a:rPr>
              <a:t>），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65"/>
              </a:spcBef>
            </a:pPr>
            <a:r>
              <a:rPr sz="3200" b="1">
                <a:latin typeface="Microsoft JhengHei"/>
                <a:cs typeface="Microsoft JhengHei"/>
              </a:rPr>
              <a:t>）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  <a:p>
            <a:pPr marL="46990" marR="5080">
              <a:lnSpc>
                <a:spcPct val="120000"/>
              </a:lnSpc>
              <a:spcBef>
                <a:spcPts val="1440"/>
              </a:spcBef>
              <a:tabLst>
                <a:tab pos="1062990"/>
                <a:tab pos="2282190"/>
              </a:tabLst>
            </a:pP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）对暮，雪对霜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r>
              <a:rPr sz="3200" b="1">
                <a:latin typeface="Microsoft JhengHei"/>
                <a:cs typeface="Microsoft JhengHei"/>
              </a:rPr>
              <a:t>和风对</a:t>
            </a: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）雨</a:t>
            </a:r>
            <a:r>
              <a:rPr sz="3200" b="1" spc="-50">
                <a:latin typeface="Microsoft JhengHei"/>
                <a:cs typeface="Microsoft JhengHei"/>
              </a:rPr>
              <a:t>，</a:t>
            </a:r>
            <a:endParaRPr sz="3200">
              <a:latin typeface="Microsoft JhengHei"/>
              <a:cs typeface="Microsoft JhengHei"/>
            </a:endParaRPr>
          </a:p>
          <a:p>
            <a:pPr marL="46990">
              <a:lnSpc>
                <a:spcPct val="100000"/>
              </a:lnSpc>
              <a:spcBef>
                <a:spcPts val="770"/>
              </a:spcBef>
              <a:tabLst>
                <a:tab pos="1062990"/>
                <a:tab pos="2891790"/>
              </a:tabLst>
            </a:pP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）对</a:t>
            </a: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）阳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7288213" y="1023937"/>
          <a:ext cx="676275" cy="17075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6275"/>
              </a:tblGrid>
              <a:tr h="508634">
                <a:tc>
                  <a:txBody>
                    <a:bodyPr vert="horz" wrap="square"/>
                    <a:lstStyle/>
                    <a:p>
                      <a:pPr marR="43180" algn="ctr">
                        <a:lnSpc>
                          <a:spcPts val="3550"/>
                        </a:lnSpc>
                        <a:spcBef>
                          <a:spcPts val="359"/>
                        </a:spcBef>
                      </a:pPr>
                      <a:r>
                        <a:rPr sz="3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定</a:t>
                      </a:r>
                      <a:endParaRPr sz="3200">
                        <a:latin typeface="微软雅黑"/>
                        <a:cs typeface="微软雅黑"/>
                      </a:endParaRPr>
                    </a:p>
                  </a:txBody>
                  <a:tcPr marL="0" marR="0" marT="45719" marB="0">
                    <a:solidFill>
                      <a:srgbClr val="9D90A0"/>
                    </a:solidFill>
                  </a:tcPr>
                </a:tc>
              </a:tr>
              <a:tr h="406400">
                <a:tc>
                  <a:txBody>
                    <a:bodyPr vert="horz" wrap="square"/>
                    <a:lstStyle/>
                    <a:p>
                      <a:pPr marR="43180" algn="ctr">
                        <a:lnSpc>
                          <a:spcPts val="3100"/>
                        </a:lnSpc>
                      </a:pPr>
                      <a:r>
                        <a:rPr sz="3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位</a:t>
                      </a:r>
                      <a:endParaRPr sz="3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9D90A0"/>
                    </a:solidFill>
                  </a:tcPr>
                </a:tc>
              </a:tr>
              <a:tr h="406400">
                <a:tc>
                  <a:txBody>
                    <a:bodyPr vert="horz" wrap="square"/>
                    <a:lstStyle/>
                    <a:p>
                      <a:pPr marR="43180" algn="ctr">
                        <a:lnSpc>
                          <a:spcPts val="3100"/>
                        </a:lnSpc>
                      </a:pPr>
                      <a:r>
                        <a:rPr sz="3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记</a:t>
                      </a:r>
                      <a:endParaRPr sz="3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9D90A0"/>
                    </a:solidFill>
                  </a:tcPr>
                </a:tc>
              </a:tr>
              <a:tr h="386080">
                <a:tc>
                  <a:txBody>
                    <a:bodyPr vert="horz" wrap="square"/>
                    <a:lstStyle/>
                    <a:p>
                      <a:pPr marR="43180" algn="ctr">
                        <a:lnSpc>
                          <a:spcPts val="2940"/>
                        </a:lnSpc>
                      </a:pPr>
                      <a:r>
                        <a:rPr sz="3200" b="1">
                          <a:solidFill>
                            <a:srgbClr val="FFFFFF"/>
                          </a:solidFill>
                          <a:latin typeface="微软雅黑"/>
                          <a:cs typeface="微软雅黑"/>
                        </a:rPr>
                        <a:t>忆</a:t>
                      </a:r>
                      <a:endParaRPr sz="320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solidFill>
                      <a:srgbClr val="9D90A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71475" y="0"/>
            <a:ext cx="2411730" cy="1354408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700820" y="1812236"/>
            <a:ext cx="1259840" cy="1270635"/>
            <a:chOff x="1700820" y="1812236"/>
            <a:chExt cx="1259840" cy="1270635"/>
          </a:xfrm>
        </p:grpSpPr>
        <p:sp>
          <p:nvSpPr>
            <p:cNvPr id="4" name="object 4"/>
            <p:cNvSpPr/>
            <p:nvPr/>
          </p:nvSpPr>
          <p:spPr>
            <a:xfrm>
              <a:off x="1710345" y="18217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710345" y="24328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2330956" y="18416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" name="object 7"/>
          <p:cNvGrpSpPr/>
          <p:nvPr/>
        </p:nvGrpSpPr>
        <p:grpSpPr>
          <a:xfrm>
            <a:off x="3912206" y="1812236"/>
            <a:ext cx="1259840" cy="1270635"/>
            <a:chOff x="3912206" y="1812236"/>
            <a:chExt cx="1259840" cy="1270635"/>
          </a:xfrm>
        </p:grpSpPr>
        <p:sp>
          <p:nvSpPr>
            <p:cNvPr id="8" name="object 8"/>
            <p:cNvSpPr/>
            <p:nvPr/>
          </p:nvSpPr>
          <p:spPr>
            <a:xfrm>
              <a:off x="3921731" y="1821761"/>
              <a:ext cx="1240790" cy="1241425"/>
            </a:xfrm>
            <a:custGeom>
              <a:rect l="l" t="t" r="r" b="b"/>
              <a:pathLst>
                <a:path w="1240789" h="1241425">
                  <a:moveTo>
                    <a:pt x="0" y="0"/>
                  </a:moveTo>
                  <a:lnTo>
                    <a:pt x="1240227" y="0"/>
                  </a:lnTo>
                  <a:lnTo>
                    <a:pt x="1240227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921731" y="2432811"/>
              <a:ext cx="1240790" cy="0"/>
            </a:xfrm>
            <a:custGeom>
              <a:rect l="l" t="t" r="r" b="b"/>
              <a:pathLst>
                <a:path w="1240789">
                  <a:moveTo>
                    <a:pt x="0" y="0"/>
                  </a:moveTo>
                  <a:lnTo>
                    <a:pt x="1240227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4542343" y="18416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6101369" y="1812236"/>
            <a:ext cx="1259840" cy="1270635"/>
            <a:chOff x="6101369" y="1812236"/>
            <a:chExt cx="1259840" cy="1270635"/>
          </a:xfrm>
        </p:grpSpPr>
        <p:sp>
          <p:nvSpPr>
            <p:cNvPr id="12" name="object 12"/>
            <p:cNvSpPr/>
            <p:nvPr/>
          </p:nvSpPr>
          <p:spPr>
            <a:xfrm>
              <a:off x="6110894" y="1821761"/>
              <a:ext cx="1240790" cy="1241425"/>
            </a:xfrm>
            <a:custGeom>
              <a:rect l="l" t="t" r="r" b="b"/>
              <a:pathLst>
                <a:path w="1240790" h="1241425">
                  <a:moveTo>
                    <a:pt x="0" y="0"/>
                  </a:moveTo>
                  <a:lnTo>
                    <a:pt x="1240226" y="0"/>
                  </a:lnTo>
                  <a:lnTo>
                    <a:pt x="1240226" y="1241038"/>
                  </a:lnTo>
                  <a:lnTo>
                    <a:pt x="0" y="124103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110894" y="2432811"/>
              <a:ext cx="1240790" cy="0"/>
            </a:xfrm>
            <a:custGeom>
              <a:rect l="l" t="t" r="r" b="b"/>
              <a:pathLst>
                <a:path w="1240790">
                  <a:moveTo>
                    <a:pt x="0" y="0"/>
                  </a:moveTo>
                  <a:lnTo>
                    <a:pt x="1240226" y="0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6731506" y="1841697"/>
              <a:ext cx="0" cy="1241425"/>
            </a:xfrm>
            <a:custGeom>
              <a:rect l="l" t="t" r="r" b="b"/>
              <a:pathLst>
                <a:path h="1241425">
                  <a:moveTo>
                    <a:pt x="0" y="0"/>
                  </a:moveTo>
                  <a:lnTo>
                    <a:pt x="0" y="124103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747203" y="1742757"/>
            <a:ext cx="554355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23770"/>
                <a:tab pos="4412615"/>
              </a:tabLst>
            </a:pPr>
            <a:r>
              <a:rPr sz="8800" b="1" spc="-50">
                <a:latin typeface="Microsoft JhengHei"/>
                <a:cs typeface="Microsoft JhengHei"/>
              </a:rPr>
              <a:t>凉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细</a:t>
            </a:r>
            <a:r>
              <a:rPr sz="8800" b="1">
                <a:latin typeface="Microsoft JhengHei"/>
                <a:cs typeface="Microsoft JhengHei"/>
              </a:rPr>
              <a:t>	</a:t>
            </a:r>
            <a:r>
              <a:rPr sz="8800" b="1" spc="-50">
                <a:latin typeface="Microsoft JhengHei"/>
                <a:cs typeface="Microsoft JhengHei"/>
              </a:rPr>
              <a:t>夕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26439" y="4730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">
                <a:solidFill>
                  <a:srgbClr val="2B5259"/>
                </a:solidFill>
                <a:latin typeface="Microsoft JhengHei"/>
                <a:cs typeface="Microsoft JhengHei"/>
              </a:rPr>
              <a:t>练习写字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58902" y="1172845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200">
                <a:latin typeface="微软雅黑"/>
                <a:cs typeface="微软雅黑"/>
              </a:rPr>
              <a:t>xī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658303" y="1172845"/>
            <a:ext cx="129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latin typeface="微软雅黑"/>
                <a:cs typeface="微软雅黑"/>
              </a:rPr>
              <a:t>liánɡ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306253" y="1142682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200">
                <a:latin typeface="微软雅黑"/>
                <a:cs typeface="微软雅黑"/>
              </a:rPr>
              <a:t>xì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907664" y="1402154"/>
            <a:ext cx="5308600" cy="17811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10">
                <a:latin typeface="微软雅黑"/>
                <a:cs typeface="微软雅黑"/>
              </a:rPr>
              <a:t>书写指导：</a:t>
            </a:r>
            <a:endParaRPr sz="3200">
              <a:latin typeface="微软雅黑"/>
              <a:cs typeface="微软雅黑"/>
            </a:endParaRPr>
          </a:p>
          <a:p>
            <a:pPr marL="12700" marR="5080" indent="812800">
              <a:lnSpc>
                <a:spcPct val="120000"/>
              </a:lnSpc>
            </a:pP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右部“京”注意点和竖钩</a:t>
            </a: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的竖直相对。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17563" y="1748624"/>
            <a:ext cx="1279525" cy="1278890"/>
            <a:chOff x="817563" y="1748624"/>
            <a:chExt cx="1279525" cy="1278890"/>
          </a:xfrm>
        </p:grpSpPr>
        <p:sp>
          <p:nvSpPr>
            <p:cNvPr id="4" name="object 4"/>
            <p:cNvSpPr/>
            <p:nvPr/>
          </p:nvSpPr>
          <p:spPr>
            <a:xfrm>
              <a:off x="827088" y="1758149"/>
              <a:ext cx="1260475" cy="1259840"/>
            </a:xfrm>
            <a:custGeom>
              <a:rect l="l" t="t" r="r" b="b"/>
              <a:pathLst>
                <a:path w="1260475" h="1259839">
                  <a:moveTo>
                    <a:pt x="0" y="0"/>
                  </a:moveTo>
                  <a:lnTo>
                    <a:pt x="1260475" y="0"/>
                  </a:lnTo>
                  <a:lnTo>
                    <a:pt x="1260475" y="1259688"/>
                  </a:lnTo>
                  <a:lnTo>
                    <a:pt x="0" y="125968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27088" y="2387546"/>
              <a:ext cx="1260475" cy="1270"/>
            </a:xfrm>
            <a:custGeom>
              <a:rect l="l" t="t" r="r" b="b"/>
              <a:pathLst>
                <a:path w="1260475" h="1269">
                  <a:moveTo>
                    <a:pt x="0" y="0"/>
                  </a:moveTo>
                  <a:lnTo>
                    <a:pt x="1260475" y="895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457785" y="1758149"/>
              <a:ext cx="0" cy="1259840"/>
            </a:xfrm>
            <a:custGeom>
              <a:rect l="l" t="t" r="r" b="b"/>
              <a:pathLst>
                <a:path h="1259839">
                  <a:moveTo>
                    <a:pt x="0" y="0"/>
                  </a:moveTo>
                  <a:lnTo>
                    <a:pt x="0" y="125968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953225" y="1752282"/>
            <a:ext cx="1041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b="1">
                <a:latin typeface="Microsoft JhengHei"/>
                <a:cs typeface="Microsoft JhengHei"/>
              </a:rPr>
              <a:t>凉</a:t>
            </a:r>
            <a:endParaRPr sz="8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753428" y="1120457"/>
            <a:ext cx="1295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liánɡ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648903" y="1367228"/>
            <a:ext cx="5715000" cy="17811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10">
                <a:latin typeface="微软雅黑"/>
                <a:cs typeface="微软雅黑"/>
              </a:rPr>
              <a:t>书写指导：</a:t>
            </a:r>
            <a:endParaRPr sz="3200">
              <a:latin typeface="微软雅黑"/>
              <a:cs typeface="微软雅黑"/>
            </a:endParaRPr>
          </a:p>
          <a:p>
            <a:pPr marL="12700" marR="5080" indent="812800">
              <a:lnSpc>
                <a:spcPct val="120000"/>
              </a:lnSpc>
            </a:pP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左窄右宽，左高右低，“田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 </a:t>
            </a: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”的第一笔竖写在竖中线上。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55663" y="1720049"/>
            <a:ext cx="1279525" cy="1278890"/>
            <a:chOff x="855663" y="1720049"/>
            <a:chExt cx="1279525" cy="1278890"/>
          </a:xfrm>
        </p:grpSpPr>
        <p:sp>
          <p:nvSpPr>
            <p:cNvPr id="4" name="object 4"/>
            <p:cNvSpPr/>
            <p:nvPr/>
          </p:nvSpPr>
          <p:spPr>
            <a:xfrm>
              <a:off x="865188" y="1729574"/>
              <a:ext cx="1260475" cy="1259840"/>
            </a:xfrm>
            <a:custGeom>
              <a:rect l="l" t="t" r="r" b="b"/>
              <a:pathLst>
                <a:path w="1260475" h="1259839">
                  <a:moveTo>
                    <a:pt x="0" y="0"/>
                  </a:moveTo>
                  <a:lnTo>
                    <a:pt x="1260475" y="0"/>
                  </a:lnTo>
                  <a:lnTo>
                    <a:pt x="1260475" y="1259688"/>
                  </a:lnTo>
                  <a:lnTo>
                    <a:pt x="0" y="1259688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65188" y="2358971"/>
              <a:ext cx="1260475" cy="1270"/>
            </a:xfrm>
            <a:custGeom>
              <a:rect l="l" t="t" r="r" b="b"/>
              <a:pathLst>
                <a:path w="1260475" h="1269">
                  <a:moveTo>
                    <a:pt x="0" y="0"/>
                  </a:moveTo>
                  <a:lnTo>
                    <a:pt x="1260475" y="895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 flipH="1">
              <a:off x="1495885" y="1729574"/>
              <a:ext cx="0" cy="1259840"/>
            </a:xfrm>
            <a:custGeom>
              <a:rect l="l" t="t" r="r" b="b"/>
              <a:pathLst>
                <a:path h="1259839">
                  <a:moveTo>
                    <a:pt x="0" y="0"/>
                  </a:moveTo>
                  <a:lnTo>
                    <a:pt x="0" y="1259688"/>
                  </a:lnTo>
                </a:path>
              </a:pathLst>
            </a:custGeom>
            <a:ln w="12700">
              <a:solidFill>
                <a:srgbClr val="00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991325" y="1723707"/>
            <a:ext cx="1041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>
                <a:latin typeface="Microsoft JhengHei"/>
                <a:cs typeface="Microsoft JhengHei"/>
              </a:rPr>
              <a:t>细</a:t>
            </a:r>
            <a:endParaRPr sz="8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23328" y="1120457"/>
            <a:ext cx="53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200">
                <a:latin typeface="微软雅黑"/>
                <a:cs typeface="微软雅黑"/>
              </a:rPr>
              <a:t>xì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https://d.book118.com/267165006030006043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8">
      <vt:lpstr>Arial</vt:lpstr>
      <vt:lpstr>Calibri</vt:lpstr>
      <vt:lpstr>微软雅黑</vt:lpstr>
      <vt:lpstr>Microsoft JhengHei</vt:lpstr>
      <vt:lpstr>Wingdings</vt:lpstr>
      <vt:lpstr>Office Theme</vt:lpstr>
      <vt:lpstr>第2课时</vt:lpstr>
      <vt:lpstr>第1课时</vt:lpstr>
      <vt:lpstr>新课导入</vt:lpstr>
      <vt:lpstr>古</vt:lpstr>
      <vt:lpstr>初读课文</vt:lpstr>
      <vt:lpstr>PowerPoint Presentation</vt:lpstr>
      <vt:lpstr>酷</vt:lpstr>
      <vt:lpstr>liánɡ</vt:lpstr>
      <vt:lpstr>细</vt:lpstr>
      <vt:lpstr>zhāo</vt:lpstr>
      <vt:lpstr>yánɡ</vt:lpstr>
      <vt:lpstr>PowerPoint Presentation</vt:lpstr>
      <vt:lpstr>PowerPoint Presentation</vt:lpstr>
      <vt:lpstr>寒</vt:lpstr>
      <vt:lpstr>yán	xī
严	夕</vt:lpstr>
      <vt:lpstr>再读课文</vt:lpstr>
      <vt:lpstr>2.	指导朗读。</vt:lpstr>
      <vt:lpstr>熟读成诵，指导写字</vt:lpstr>
      <vt:lpstr>PowerPoint Presentation</vt:lpstr>
      <vt:lpstr>liánɡ</vt:lpstr>
      <vt:lpstr>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2024-09-16T21:59:56.296</cp:lastPrinted>
  <dcterms:created xsi:type="dcterms:W3CDTF">2024-09-16T13:59:56Z</dcterms:created>
  <dcterms:modified xsi:type="dcterms:W3CDTF">2024-09-16T13:59:57Z</dcterms:modified>
</cp:coreProperties>
</file>