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71E619-24B7-40B3-BC55-BD20D2EFA8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08A8FD-9183-4D6E-B793-FD65CAE7BF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F747CD-32B5-488D-91BE-DBCD37AC2C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0F9702-93D8-4E56-857C-5A29183667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B69FA5-489E-461A-AF98-FEFEDDFA9F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0031D5-6E71-4AB2-B7B6-18521B545A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DEFD99-7007-414E-8543-FA4B8FF484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A604D7-3862-4037-B7A5-9607FB88AD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D91EB6-B27F-44ED-A4D1-9C21A00865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16830A-79F9-4A7F-BA34-1C728F621D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BA148D-6653-40FF-B2FB-D77A9637BB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4294967295" hasCustomPrompt="1"/>
          </p:nvPr>
        </p:nvSpPr>
        <p:spPr>
          <a:xfrm>
            <a:off x="2925900" y="2709267"/>
            <a:ext cx="6340197" cy="1421928"/>
          </a:xfrm>
          <a:effectLst>
            <a:outerShdw blurRad="508000" dist="50800" dir="5400000" algn="ctr" rotWithShape="0">
              <a:schemeClr val="tx2">
                <a:alpha val="20000"/>
              </a:schemeClr>
            </a:outerShdw>
          </a:effectLst>
        </p:spPr>
        <p:txBody>
          <a:bodyPr wrap="none" anchor="t">
            <a:spAutoFit/>
          </a:bodyPr>
          <a:lstStyle>
            <a:lvl1pPr algn="ctr">
              <a:defRPr sz="9600" b="1" i="0" spc="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4080063" y="1687090"/>
            <a:ext cx="4031873" cy="923330"/>
          </a:xfrm>
          <a:effectLst>
            <a:outerShdw blurRad="508000" dist="50800" dir="5400000" algn="ctr" rotWithShape="0">
              <a:schemeClr val="tx2">
                <a:alpha val="20000"/>
              </a:schemeClr>
            </a:outerShdw>
          </a:effectLst>
        </p:spPr>
        <p:txBody>
          <a:bodyPr wrap="none" anchor="b">
            <a:spAutoFit/>
          </a:bodyPr>
          <a:lstStyle>
            <a:lvl1pPr marL="0" indent="0" algn="ctr">
              <a:buNone/>
              <a:defRPr sz="6000" b="0" i="0" spc="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6"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12" name="图片 12"/>
          <p:cNvPicPr>
            <a:picLocks noChangeAspect="1"/>
          </p:cNvPicPr>
          <p:nvPr userDrawn="1"/>
        </p:nvPicPr>
        <p:blipFill>
          <a:blip r:embed="rId1"/>
          <a:stretch>
            <a:fillRect/>
          </a:stretch>
        </p:blipFill>
        <p:spPr>
          <a:xfrm>
            <a:off x="0" y="-1"/>
            <a:ext cx="12192000" cy="6858000"/>
          </a:xfrm>
          <a:prstGeom prst="rect">
            <a:avLst/>
          </a:prstGeom>
        </p:spPr>
      </p:pic>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7"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1" name=""/>
        <p:cNvGrpSpPr/>
        <p:nvPr/>
      </p:nvGrpSpPr>
      <p:grpSpPr>
        <a:xfrm>
          <a:off x="0" y="0"/>
          <a:ext cx="0" cy="0"/>
        </a:xfrm>
      </p:grpSpPr>
      <p:sp>
        <p:nvSpPr>
          <p:cNvPr id="29" name="标题 1"/>
          <p:cNvSpPr>
            <a:spLocks noGrp="1"/>
          </p:cNvSpPr>
          <p:nvPr>
            <p:ph type="title" idx="4294967295"/>
          </p:nvPr>
        </p:nvSpPr>
        <p:spPr/>
        <p:txBody>
          <a:bodyPr/>
          <a:lstStyle/>
          <a:p>
            <a:r>
              <a:rPr kumimoji="1" lang="zh-CN" altLang="en-US"/>
              <a:t>单击此处编辑母版标题样式</a:t>
            </a:r>
            <a:endParaRPr/>
          </a:p>
        </p:txBody>
      </p:sp>
      <p:sp>
        <p:nvSpPr>
          <p:cNvPr id="30" name="日期占位符 2"/>
          <p:cNvSpPr>
            <a:spLocks noGrp="1"/>
          </p:cNvSpPr>
          <p:nvPr>
            <p:ph type="dt" sz="half" idx="10"/>
          </p:nvPr>
        </p:nvSpPr>
        <p:spPr/>
        <p:txBody>
          <a:bodyPr/>
          <a:lstStyle/>
          <a:p>
            <a:fld id="{6D4D8950-B778-354B-9DD9-533C0A0C7F06}" type="datetimeFigureOut">
              <a:rPr/>
              <a:t>2023/11/21</a:t>
            </a:fld>
            <a:endParaRPr kumimoji="1" lang="zh-CN" altLang="en-US"/>
          </a:p>
        </p:txBody>
      </p:sp>
      <p:sp>
        <p:nvSpPr>
          <p:cNvPr id="31" name="页脚占位符 3"/>
          <p:cNvSpPr>
            <a:spLocks noGrp="1"/>
          </p:cNvSpPr>
          <p:nvPr>
            <p:ph type="ftr" sz="quarter" idx="11"/>
          </p:nvPr>
        </p:nvSpPr>
        <p:spPr/>
        <p:txBody>
          <a:bodyPr/>
          <a:lstStyle/>
          <a:p>
            <a:endParaRPr kumimoji="1" lang="zh-CN" altLang="en-US"/>
          </a:p>
        </p:txBody>
      </p:sp>
      <p:sp>
        <p:nvSpPr>
          <p:cNvPr id="32"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00301112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风险分级管控隐患排查治理双重预防机制培训课件\n## 1.风险分级管控与隐患排查治理双重预防机制概述\n### 1.1风险分级管控的基本概念与重要性\n### 1.2隐患排查治理的基本概念与重要性\n### 1.3双重预防机制的实施原则与方法\n## 2.风险分级管控的实施步骤与方法\n### 2.1风险识别与评估的方法与技巧\n### 2.2风险分级与管控策略的制定\n### 2.3风险监控与应急响应的措施与流程\n## 3.隐患排查治理的实施步骤与方法\n### 3.1隐患排查的方法与技巧\n### 3.2隐患治理的方案与措施\n### 3.3隐患监控与跟踪的方法与流程\n## 4.双重预防机制的应用案例分析\n### 4.1行业典型风险案例分析\n### 4.2企业双重预防机制实施案例分析\n### 4.3双重预防机制的成果与价值\n## 5.双重预防机制的未来发展趋势与挑战\n### 5.1新技术在双重预防机制中的应用前景\n### 5.2双重预防机制的国际经验与借鉴\n### 5.3如何应对双重预防机制实施中的挑战与问题\n&quot;,&quot;templateId&quot;:&quot;ofidqcx4cjbazcx6nnrq4sfx3o&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571499" y="2709267"/>
            <a:ext cx="11055350" cy="1409700"/>
          </a:xfrm>
        </p:spPr>
        <p:txBody>
          <a:bodyPr vert="horz" wrap="square" lIns="91440" tIns="45720" rIns="91440" bIns="45720" anchor="b">
            <a:spAutoFit/>
          </a:bodyPr>
          <a:lstStyle/>
          <a:p>
            <a:pPr>
              <a:buNone/>
            </a:pPr>
            <a:r>
              <a:rPr lang="zh-CN" sz="4800"/>
              <a:t>风险分级管控隐患排查治理双重预防机制培训课件</a:t>
            </a:r>
            <a:endParaRPr/>
          </a:p>
        </p:txBody>
      </p:sp>
      <p:sp>
        <p:nvSpPr>
          <p:cNvPr id="3" name="圆角矩形 3"/>
          <p:cNvSpPr/>
          <p:nvPr/>
        </p:nvSpPr>
        <p:spPr>
          <a:xfrm>
            <a:off x="5603773" y="4207138"/>
            <a:ext cx="990087" cy="696216"/>
          </a:xfrm>
          <a:prstGeom prst="roundRect">
            <a:avLst>
              <a:gd name="adj" fmla="val 50000"/>
            </a:avLst>
          </a:prstGeom>
          <a:gradFill>
            <a:gsLst>
              <a:gs pos="0">
                <a:schemeClr val="accent1">
                  <a:lumMod val="50000"/>
                  <a:alpha val="90275"/>
                </a:schemeClr>
              </a:gs>
              <a:gs pos="100000">
                <a:schemeClr val="accent1">
                  <a:lumMod val="75000"/>
                  <a:alpha val="9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none" lIns="360000" tIns="108000" rIns="360000" bIns="108000" rtlCol="0" anchor="ctr">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0" algn="ctr" defTabSz="914400">
              <a:lnSpc>
                <a:spcPct val="100000"/>
              </a:lnSpc>
              <a:spcBef>
                <a:spcPct val="0"/>
              </a:spcBef>
              <a:spcAft>
                <a:spcPct val="0"/>
              </a:spcAft>
              <a:defRPr sz="1800">
                <a:solidFill>
                  <a:schemeClr val="lt1">
                    <a:alpha val="100000"/>
                  </a:schemeClr>
                </a:solidFill>
                <a:latin typeface="Arial"/>
                <a:ea typeface="黑体"/>
              </a:defRPr>
            </a:pPr>
            <a:r>
              <a:rPr lang="en-US" smtClean="0"/>
              <a:t> </a:t>
            </a:r>
            <a:endParaRPr/>
          </a:p>
        </p:txBody>
      </p:sp>
      <p:sp>
        <p:nvSpPr>
          <p:cNvPr id="4" name="文本占位符 20"/>
          <p:cNvSpPr txBox="1"/>
          <p:nvPr/>
        </p:nvSpPr>
        <p:spPr>
          <a:xfrm>
            <a:off x="571499"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n-lt"/>
            </a:endParaRPr>
          </a:p>
        </p:txBody>
      </p:sp>
      <p:sp>
        <p:nvSpPr>
          <p:cNvPr id="5" name="文本占位符 20"/>
          <p:cNvSpPr txBox="1"/>
          <p:nvPr/>
        </p:nvSpPr>
        <p:spPr>
          <a:xfrm>
            <a:off x="11435770"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57" name="标题 1" descr="{&quot;isTemplate&quot;:true,&quot;type&quot;:&quot;title&quot;,&quot;canOmit&quot;:false,&quot;range&quot;:0}"/>
          <p:cNvSpPr txBox="1"/>
          <p:nvPr/>
        </p:nvSpPr>
        <p:spPr>
          <a:xfrm>
            <a:off x="792263" y="2998062"/>
            <a:ext cx="10826750" cy="914400"/>
          </a:xfrm>
          <a:prstGeom prst="rect">
            <a:avLst/>
          </a:prstGeom>
          <a:effectLst>
            <a:outerShdw blurRad="254000" dist="50800" dir="5400000" algn="ctr" rotWithShape="0">
              <a:schemeClr val="tx2">
                <a:alpha val="20000"/>
              </a:schemeClr>
            </a:outerShdw>
          </a:effectLst>
        </p:spPr>
        <p:txBody>
          <a:bodyPr vert="horz" wrap="square" lIns="91440" tIns="45720" rIns="91440" bIns="45720" rtlCol="0" anchor="b">
            <a:spAutoFit/>
          </a:bodyPr>
          <a:lstStyle>
            <a:defPPr>
              <a:defRPr lang="zh-CN"/>
            </a:defPPr>
            <a:lvl1pPr marL="0" algn="ctr" defTabSz="914400" rtl="0" eaLnBrk="1" latinLnBrk="0" hangingPunct="1">
              <a:lnSpc>
                <a:spcPct val="90000"/>
              </a:lnSpc>
              <a:spcBef>
                <a:spcPct val="0"/>
              </a:spcBef>
              <a:buNone/>
              <a:defRPr sz="9600" b="1" i="0" kern="1200" spc="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1000"/>
              </a:spcBef>
              <a:buNone/>
            </a:pPr>
            <a:r>
              <a:rPr lang="zh-CN" sz="3500" b="0">
                <a:latin typeface="Microsoft YaHei Light"/>
                <a:ea typeface="Microsoft YaHei Light"/>
              </a:rPr>
              <a:t>风险分级管控与隐患排查治理双重预防机制概述</a:t>
            </a:r>
            <a:endParaRPr/>
          </a:p>
        </p:txBody>
      </p:sp>
      <p:sp>
        <p:nvSpPr>
          <p:cNvPr id="58" name="文本占位符 2"/>
          <p:cNvSpPr txBox="1"/>
          <p:nvPr/>
        </p:nvSpPr>
        <p:spPr>
          <a:xfrm>
            <a:off x="5461852" y="1894964"/>
            <a:ext cx="1268296" cy="1089529"/>
          </a:xfrm>
          <a:prstGeom prst="rect">
            <a:avLst/>
          </a:prstGeom>
          <a:effectLst>
            <a:outerShdw blurRad="254000" dist="50800" dir="5400000" algn="ctr" rotWithShape="0">
              <a:schemeClr val="tx2">
                <a:alpha val="20000"/>
              </a:schemeClr>
            </a:outerShdw>
          </a:effectLst>
        </p:spPr>
        <p:txBody>
          <a:bodyPr vert="horz" wrap="none" lIns="91440" tIns="45720" rIns="91440" bIns="45720" rtlCol="0" anchor="b">
            <a:spAutoFit/>
          </a:bodyPr>
          <a:lstStyle>
            <a:defPPr>
              <a:defRPr lang="zh-CN"/>
            </a:defPPr>
            <a:lvl1pPr marL="0" indent="0" algn="ctr" defTabSz="914400" rtl="0" eaLnBrk="1" latinLnBrk="0" hangingPunct="1">
              <a:lnSpc>
                <a:spcPct val="90000"/>
              </a:lnSpc>
              <a:spcBef>
                <a:spcPts val="1000"/>
              </a:spcBef>
              <a:buFont typeface="Arial" pitchFamily="34" charset="0"/>
              <a:buNone/>
              <a:defRPr sz="6000" b="0" i="0" kern="1200" spc="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kumimoji="1" lang="en-US" altLang="zh-CN" sz="7200">
                <a:latin typeface="Microsoft YaHei" panose="020b0503020204020204" pitchFamily="34" charset="-122"/>
                <a:ea typeface="Microsoft YaHei" panose="020b0503020204020204" pitchFamily="34" charset="-122"/>
                <a:cs typeface="+mj-cs"/>
              </a:rPr>
              <a:t>01</a:t>
            </a:r>
            <a:endParaRPr kumimoji="1" lang="zh-CN" altLang="en-US" sz="7200">
              <a:latin typeface="Microsoft YaHei" panose="020b0503020204020204" pitchFamily="34" charset="-122"/>
              <a:ea typeface="Microsoft YaHei" panose="020b0503020204020204" pitchFamily="34" charset="-122"/>
              <a:cs typeface="+mj-cs"/>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76" name="组合 75"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77" name="组合 76"/>
            <p:cNvGrpSpPr/>
            <p:nvPr/>
          </p:nvGrpSpPr>
          <p:grpSpPr>
            <a:xfrm>
              <a:off x="685801" y="3146904"/>
              <a:ext cx="4207178" cy="3287791"/>
              <a:chOff x="685801" y="3146904"/>
              <a:chExt cx="4207178" cy="3287791"/>
            </a:xfrm>
          </p:grpSpPr>
          <p:sp>
            <p:nvSpPr>
              <p:cNvPr id="78"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风险分级管控是一种预防性安全管理方法</a:t>
                </a:r>
                <a:endParaRPr kumimoji="1" lang="en-US" altLang="zh-CN" sz="1800" b="1">
                  <a:solidFill>
                    <a:schemeClr val="bg1"/>
                  </a:solidFill>
                  <a:latin typeface="+mj-ea"/>
                  <a:ea typeface="+mj-ea"/>
                </a:endParaRPr>
              </a:p>
            </p:txBody>
          </p:sp>
          <p:sp>
            <p:nvSpPr>
              <p:cNvPr id="79"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通过识别、评估、控制和监控风险，降低事故发生的可能性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提高生产过程的安全性，保护员工和设备的安全</a:t>
                </a:r>
                <a:endParaRPr/>
              </a:p>
            </p:txBody>
          </p:sp>
        </p:grpSp>
        <p:grpSp>
          <p:nvGrpSpPr>
            <p:cNvPr id="80" name="组合 79"/>
            <p:cNvGrpSpPr/>
            <p:nvPr/>
          </p:nvGrpSpPr>
          <p:grpSpPr>
            <a:xfrm>
              <a:off x="4408278" y="3146904"/>
              <a:ext cx="3798485" cy="3287791"/>
              <a:chOff x="4408278" y="3146904"/>
              <a:chExt cx="3798485" cy="3287791"/>
            </a:xfrm>
          </p:grpSpPr>
          <p:sp>
            <p:nvSpPr>
              <p:cNvPr id="81"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风险分级管控的核心是风险识别和风险评估</a:t>
                </a:r>
                <a:endParaRPr kumimoji="1" lang="en-US" altLang="zh-CN" sz="1800" b="1">
                  <a:solidFill>
                    <a:schemeClr val="bg1"/>
                  </a:solidFill>
                  <a:latin typeface="+mj-ea"/>
                  <a:ea typeface="+mj-ea"/>
                </a:endParaRPr>
              </a:p>
            </p:txBody>
          </p:sp>
          <p:sp>
            <p:nvSpPr>
              <p:cNvPr id="82"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识别生产过程中存在的各种风险，评估其可能性和严重程度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制定相应的风险控制措施，确保风险在可接受范围内</a:t>
                </a:r>
                <a:endParaRPr/>
              </a:p>
            </p:txBody>
          </p:sp>
        </p:grpSp>
        <p:grpSp>
          <p:nvGrpSpPr>
            <p:cNvPr id="83" name="组合 82"/>
            <p:cNvGrpSpPr/>
            <p:nvPr/>
          </p:nvGrpSpPr>
          <p:grpSpPr>
            <a:xfrm>
              <a:off x="7707715" y="3146904"/>
              <a:ext cx="3798485" cy="3287791"/>
              <a:chOff x="7707715" y="3146904"/>
              <a:chExt cx="3798485" cy="3287791"/>
            </a:xfrm>
          </p:grpSpPr>
          <p:sp>
            <p:nvSpPr>
              <p:cNvPr id="84"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风险分级管控的重要性体现在预防事故和降低损失</a:t>
                </a:r>
                <a:endParaRPr kumimoji="1" lang="en-US" altLang="zh-CN" sz="1800" b="1">
                  <a:solidFill>
                    <a:schemeClr val="bg1"/>
                  </a:solidFill>
                  <a:latin typeface="+mj-ea"/>
                  <a:ea typeface="+mj-ea"/>
                </a:endParaRPr>
              </a:p>
            </p:txBody>
          </p:sp>
          <p:sp>
            <p:nvSpPr>
              <p:cNvPr id="85"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通过预防和控制风险，降低事故发生的可能性，减少人员伤亡和财产损失</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提高生产过程的稳定性，降低生产中断和成本增加的风险</a:t>
                </a:r>
                <a:endParaRPr/>
              </a:p>
            </p:txBody>
          </p:sp>
        </p:grpSp>
      </p:grpSp>
      <p:sp>
        <p:nvSpPr>
          <p:cNvPr id="8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风险分级管控的基本概念与重要性</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cxnSp>
        <p:nvCxnSpPr>
          <p:cNvPr id="88" name="Connector 2"/>
          <p:cNvCxnSpPr/>
          <p:nvPr/>
        </p:nvCxnSpPr>
        <p:spPr>
          <a:xfrm flipH="1">
            <a:off x="1209188" y="1653698"/>
            <a:ext cx="0" cy="5250485"/>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9" name="AutoShape 4"/>
          <p:cNvSpPr/>
          <p:nvPr/>
        </p:nvSpPr>
        <p:spPr>
          <a:xfrm>
            <a:off x="988282" y="1447432"/>
            <a:ext cx="439305" cy="439305"/>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90" name="Group 700" descr="{&quot;isTemplate&quot;:true,&quot;type&quot;:&quot;list&quot;,&quot;alignment&quot;:&quot;left&quot;,&quot;alignmentVertical&quot;:&quot;top&quot;,&quot;canOmit&quot;:false,&quot;scalable&quot;:false,&quot;minItemsCount&quot;:-1}"/>
          <p:cNvGrpSpPr/>
          <p:nvPr/>
        </p:nvGrpSpPr>
        <p:grpSpPr>
          <a:xfrm>
            <a:off x="2152036" y="1278744"/>
            <a:ext cx="9189734" cy="5185757"/>
            <a:chOff x="2152036" y="1278744"/>
            <a:chExt cx="9189734" cy="5185757"/>
          </a:xfrm>
        </p:grpSpPr>
        <p:grpSp>
          <p:nvGrpSpPr>
            <p:cNvPr id="91" name="Group 701"/>
            <p:cNvGrpSpPr/>
            <p:nvPr/>
          </p:nvGrpSpPr>
          <p:grpSpPr>
            <a:xfrm>
              <a:off x="2152036" y="1278744"/>
              <a:ext cx="9189734" cy="1690603"/>
              <a:chOff x="2152036" y="1278765"/>
              <a:chExt cx="9189734" cy="1690603"/>
            </a:xfrm>
          </p:grpSpPr>
          <p:sp>
            <p:nvSpPr>
              <p:cNvPr id="92" name="AutoShape 5"/>
              <p:cNvSpPr/>
              <p:nvPr/>
            </p:nvSpPr>
            <p:spPr>
              <a:xfrm>
                <a:off x="2152036" y="1308906"/>
                <a:ext cx="9189734" cy="644550"/>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3" name="TextBox 11" descr="{&quot;isTemplate&quot;:true,&quot;type&quot;:&quot;title&quot;,&quot;canOmit&quot;:false,&quot;range&quot;:0}"/>
              <p:cNvSpPr txBox="1"/>
              <p:nvPr/>
            </p:nvSpPr>
            <p:spPr>
              <a:xfrm>
                <a:off x="2373184" y="1278765"/>
                <a:ext cx="7156450" cy="698500"/>
              </a:xfrm>
              <a:prstGeom prst="rect">
                <a:avLst/>
              </a:prstGeom>
            </p:spPr>
            <p:txBody>
              <a:bodyPr vert="horz" wrap="square" lIns="123825" tIns="123825" rIns="57150" bIns="123825"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sz="2000" b="1">
                    <a:solidFill>
                      <a:srgbClr val="FFFFFF">
                        <a:alpha val="100000"/>
                      </a:srgbClr>
                    </a:solidFill>
                    <a:latin typeface="Microsoft Yahei"/>
                    <a:ea typeface="Microsoft Yahei"/>
                  </a:rPr>
                  <a:t>隐患排查治理是一种主动性安全管理方法</a:t>
                </a:r>
                <a:endParaRPr/>
              </a:p>
            </p:txBody>
          </p:sp>
          <p:sp>
            <p:nvSpPr>
              <p:cNvPr id="94" name="TextBox 12" descr="{&quot;isTemplate&quot;:true,&quot;type&quot;:&quot;content&quot;,&quot;canOmit&quot;:false,&quot;range&quot;:0}"/>
              <p:cNvSpPr txBox="1"/>
              <p:nvPr/>
            </p:nvSpPr>
            <p:spPr>
              <a:xfrm>
                <a:off x="2272823" y="2048316"/>
                <a:ext cx="8972550" cy="921052"/>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通过定期检查、分析和整改安全隐患，防止事故发生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提高生产过程的安全性，保护员工和设备的安全</a:t>
                </a:r>
                <a:endParaRPr/>
              </a:p>
            </p:txBody>
          </p:sp>
        </p:grpSp>
        <p:grpSp>
          <p:nvGrpSpPr>
            <p:cNvPr id="95" name="Group 706"/>
            <p:cNvGrpSpPr/>
            <p:nvPr/>
          </p:nvGrpSpPr>
          <p:grpSpPr>
            <a:xfrm>
              <a:off x="2152036" y="3040683"/>
              <a:ext cx="9189734" cy="1665398"/>
              <a:chOff x="2152036" y="3040683"/>
              <a:chExt cx="9189734" cy="1665398"/>
            </a:xfrm>
          </p:grpSpPr>
          <p:sp>
            <p:nvSpPr>
              <p:cNvPr id="96" name="AutoShape 7"/>
              <p:cNvSpPr/>
              <p:nvPr/>
            </p:nvSpPr>
            <p:spPr>
              <a:xfrm>
                <a:off x="2152036" y="3067327"/>
                <a:ext cx="9189734" cy="644550"/>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7" name="TextBox 13" descr="{&quot;isTemplate&quot;:true,&quot;type&quot;:&quot;title&quot;,&quot;canOmit&quot;:false,&quot;range&quot;:0}"/>
              <p:cNvSpPr txBox="1"/>
              <p:nvPr/>
            </p:nvSpPr>
            <p:spPr>
              <a:xfrm>
                <a:off x="2393609" y="3040683"/>
                <a:ext cx="7156450" cy="698500"/>
              </a:xfrm>
              <a:prstGeom prst="rect">
                <a:avLst/>
              </a:prstGeom>
            </p:spPr>
            <p:txBody>
              <a:bodyPr vert="horz" wrap="square" lIns="123825" tIns="123825" rIns="57150" bIns="123825"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sz="2000" b="1">
                    <a:solidFill>
                      <a:srgbClr val="FFFFFF">
                        <a:alpha val="100000"/>
                      </a:srgbClr>
                    </a:solidFill>
                    <a:latin typeface="Microsoft Yahei"/>
                    <a:ea typeface="Microsoft Yahei"/>
                  </a:rPr>
                  <a:t>隐患排查治理的核心是隐患排查和隐患整改</a:t>
                </a:r>
                <a:endParaRPr/>
              </a:p>
            </p:txBody>
          </p:sp>
          <p:sp>
            <p:nvSpPr>
              <p:cNvPr id="98" name="TextBox 14" descr="{&quot;isTemplate&quot;:true,&quot;type&quot;:&quot;content&quot;,&quot;canOmit&quot;:false,&quot;range&quot;:0}"/>
              <p:cNvSpPr txBox="1"/>
              <p:nvPr/>
            </p:nvSpPr>
            <p:spPr>
              <a:xfrm>
                <a:off x="2272823" y="3785029"/>
                <a:ext cx="8947150" cy="921052"/>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排查生产过程中存在的各种安全隐患，分析其可能产生的后果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制定相应的隐患整改方案，确保安全隐患得到及时有效的解决</a:t>
                </a:r>
                <a:endParaRPr/>
              </a:p>
            </p:txBody>
          </p:sp>
        </p:grpSp>
        <p:grpSp>
          <p:nvGrpSpPr>
            <p:cNvPr id="99" name="Group 711"/>
            <p:cNvGrpSpPr/>
            <p:nvPr/>
          </p:nvGrpSpPr>
          <p:grpSpPr>
            <a:xfrm>
              <a:off x="2152036" y="4805681"/>
              <a:ext cx="9189734" cy="1658820"/>
              <a:chOff x="2152036" y="4805681"/>
              <a:chExt cx="9189734" cy="1658820"/>
            </a:xfrm>
          </p:grpSpPr>
          <p:sp>
            <p:nvSpPr>
              <p:cNvPr id="100" name="AutoShape 9"/>
              <p:cNvSpPr/>
              <p:nvPr/>
            </p:nvSpPr>
            <p:spPr>
              <a:xfrm>
                <a:off x="2152036" y="4825747"/>
                <a:ext cx="9189734" cy="644550"/>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1" name="TextBox 15" descr="{&quot;isTemplate&quot;:true,&quot;type&quot;:&quot;title&quot;,&quot;canOmit&quot;:false,&quot;range&quot;:0}"/>
              <p:cNvSpPr txBox="1"/>
              <p:nvPr/>
            </p:nvSpPr>
            <p:spPr>
              <a:xfrm>
                <a:off x="2430185" y="4805681"/>
                <a:ext cx="7156450" cy="698500"/>
              </a:xfrm>
              <a:prstGeom prst="rect">
                <a:avLst/>
              </a:prstGeom>
            </p:spPr>
            <p:txBody>
              <a:bodyPr vert="horz" wrap="square" lIns="123825" tIns="123825" rIns="57150" bIns="123825"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sz="2000" b="1">
                    <a:solidFill>
                      <a:srgbClr val="FFFFFF">
                        <a:alpha val="100000"/>
                      </a:srgbClr>
                    </a:solidFill>
                    <a:latin typeface="Microsoft Yahei"/>
                    <a:ea typeface="Microsoft Yahei"/>
                  </a:rPr>
                  <a:t>隐患排查治理的重要性体现在预防事故和降低损失</a:t>
                </a:r>
                <a:endParaRPr/>
              </a:p>
            </p:txBody>
          </p:sp>
          <p:sp>
            <p:nvSpPr>
              <p:cNvPr id="102" name="TextBox 16" descr="{&quot;isTemplate&quot;:true,&quot;type&quot;:&quot;content&quot;,&quot;canOmit&quot;:false,&quot;range&quot;:0}"/>
              <p:cNvSpPr txBox="1"/>
              <p:nvPr/>
            </p:nvSpPr>
            <p:spPr>
              <a:xfrm>
                <a:off x="2291111" y="5543449"/>
                <a:ext cx="8915400" cy="921052"/>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通过预防和整改安全隐患，降低事故发生的可能性，减少人员伤亡和财产损失</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提高生产过程的稳定性，降低生产中断和成本增加的风险</a:t>
                </a:r>
                <a:endParaRPr/>
              </a:p>
            </p:txBody>
          </p:sp>
        </p:grpSp>
      </p:grpSp>
      <p:sp>
        <p:nvSpPr>
          <p:cNvPr id="103" name="AutoShape 18"/>
          <p:cNvSpPr/>
          <p:nvPr/>
        </p:nvSpPr>
        <p:spPr>
          <a:xfrm>
            <a:off x="988282" y="3182413"/>
            <a:ext cx="439305" cy="439305"/>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 name="AutoShape 20"/>
          <p:cNvSpPr/>
          <p:nvPr/>
        </p:nvSpPr>
        <p:spPr>
          <a:xfrm>
            <a:off x="988282" y="4940833"/>
            <a:ext cx="439305" cy="439305"/>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隐患排查治理的基本概念与重要性</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07" name="组合 106"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08" name="组合 107"/>
            <p:cNvGrpSpPr/>
            <p:nvPr/>
          </p:nvGrpSpPr>
          <p:grpSpPr>
            <a:xfrm>
              <a:off x="685801" y="3146904"/>
              <a:ext cx="4207178" cy="3287791"/>
              <a:chOff x="685801" y="3146904"/>
              <a:chExt cx="4207178" cy="3287791"/>
            </a:xfrm>
          </p:grpSpPr>
          <p:sp>
            <p:nvSpPr>
              <p:cNvPr id="109"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双重预防机制是一种综合性的安全管理方法</a:t>
                </a:r>
                <a:endParaRPr kumimoji="1" lang="en-US" altLang="zh-CN" sz="1800" b="1">
                  <a:solidFill>
                    <a:schemeClr val="bg1"/>
                  </a:solidFill>
                  <a:latin typeface="+mj-ea"/>
                  <a:ea typeface="+mj-ea"/>
                </a:endParaRPr>
              </a:p>
            </p:txBody>
          </p:sp>
          <p:sp>
            <p:nvSpPr>
              <p:cNvPr id="110"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结合风险分级管控和隐患排查治理，提高安全管理的效果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降低事故发生的可能性，保护员工和设备的安全</a:t>
                </a:r>
                <a:endParaRPr/>
              </a:p>
            </p:txBody>
          </p:sp>
        </p:grpSp>
        <p:grpSp>
          <p:nvGrpSpPr>
            <p:cNvPr id="111" name="组合 110"/>
            <p:cNvGrpSpPr/>
            <p:nvPr/>
          </p:nvGrpSpPr>
          <p:grpSpPr>
            <a:xfrm>
              <a:off x="4408278" y="3146904"/>
              <a:ext cx="3798485" cy="3287791"/>
              <a:chOff x="4408278" y="3146904"/>
              <a:chExt cx="3798485" cy="3287791"/>
            </a:xfrm>
          </p:grpSpPr>
          <p:sp>
            <p:nvSpPr>
              <p:cNvPr id="112"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双重预防机制的实施原则是预防为主和综合治理</a:t>
                </a:r>
                <a:endParaRPr kumimoji="1" lang="en-US" altLang="zh-CN" sz="1800" b="1">
                  <a:solidFill>
                    <a:schemeClr val="bg1"/>
                  </a:solidFill>
                  <a:latin typeface="+mj-ea"/>
                  <a:ea typeface="+mj-ea"/>
                </a:endParaRPr>
              </a:p>
            </p:txBody>
          </p:sp>
          <p:sp>
            <p:nvSpPr>
              <p:cNvPr id="113"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以预防事故发生为目的，采取综合性的管理措施，提高安全水平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加强风险识别和隐患排查，提高风险控制能力，降低事故风险</a:t>
                </a:r>
                <a:endParaRPr/>
              </a:p>
            </p:txBody>
          </p:sp>
        </p:grpSp>
        <p:grpSp>
          <p:nvGrpSpPr>
            <p:cNvPr id="114" name="组合 113"/>
            <p:cNvGrpSpPr/>
            <p:nvPr/>
          </p:nvGrpSpPr>
          <p:grpSpPr>
            <a:xfrm>
              <a:off x="7707715" y="3146904"/>
              <a:ext cx="3798485" cy="3287791"/>
              <a:chOff x="7707715" y="3146904"/>
              <a:chExt cx="3798485" cy="3287791"/>
            </a:xfrm>
          </p:grpSpPr>
          <p:sp>
            <p:nvSpPr>
              <p:cNvPr id="115"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双重预防机制的实施方法包括风险分级管控和隐患排查治理</a:t>
                </a:r>
                <a:endParaRPr kumimoji="1" lang="en-US" altLang="zh-CN" sz="1800" b="1">
                  <a:solidFill>
                    <a:schemeClr val="bg1"/>
                  </a:solidFill>
                  <a:latin typeface="+mj-ea"/>
                  <a:ea typeface="+mj-ea"/>
                </a:endParaRPr>
              </a:p>
            </p:txBody>
          </p:sp>
          <p:sp>
            <p:nvSpPr>
              <p:cNvPr id="116"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通过风险分级管控，识别和评估风险，制定风险控制措施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通过隐患排查治理，排查和整改安全隐患，提高生产过程的安全性</a:t>
                </a:r>
                <a:endParaRPr/>
              </a:p>
            </p:txBody>
          </p:sp>
        </p:grpSp>
      </p:grpSp>
      <p:sp>
        <p:nvSpPr>
          <p:cNvPr id="11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双重预防机制的实施原则与方法</a:t>
            </a:r>
            <a:endParaRPr lang="en-US" sz="28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19" name="标题 1" descr="{&quot;isTemplate&quot;:true,&quot;type&quot;:&quot;title&quot;,&quot;canOmit&quot;:false,&quot;range&quot;:0}"/>
          <p:cNvSpPr txBox="1"/>
          <p:nvPr/>
        </p:nvSpPr>
        <p:spPr>
          <a:xfrm>
            <a:off x="792263" y="2998062"/>
            <a:ext cx="10826750" cy="914400"/>
          </a:xfrm>
          <a:prstGeom prst="rect">
            <a:avLst/>
          </a:prstGeom>
          <a:effectLst>
            <a:outerShdw blurRad="254000" dist="50800" dir="5400000" algn="ctr" rotWithShape="0">
              <a:schemeClr val="tx2">
                <a:alpha val="20000"/>
              </a:schemeClr>
            </a:outerShdw>
          </a:effectLst>
        </p:spPr>
        <p:txBody>
          <a:bodyPr vert="horz" wrap="square" lIns="91440" tIns="45720" rIns="91440" bIns="45720" rtlCol="0" anchor="b">
            <a:spAutoFit/>
          </a:bodyPr>
          <a:lstStyle>
            <a:defPPr>
              <a:defRPr lang="zh-CN"/>
            </a:defPPr>
            <a:lvl1pPr marL="0" algn="ctr" defTabSz="914400" rtl="0" eaLnBrk="1" latinLnBrk="0" hangingPunct="1">
              <a:lnSpc>
                <a:spcPct val="90000"/>
              </a:lnSpc>
              <a:spcBef>
                <a:spcPct val="0"/>
              </a:spcBef>
              <a:buNone/>
              <a:defRPr sz="9600" b="1" i="0" kern="1200" spc="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1000"/>
              </a:spcBef>
              <a:buNone/>
            </a:pPr>
            <a:r>
              <a:rPr lang="zh-CN" sz="5200" b="0">
                <a:latin typeface="Microsoft YaHei Light"/>
                <a:ea typeface="Microsoft YaHei Light"/>
              </a:rPr>
              <a:t>风险分级管控的实施步骤与方法</a:t>
            </a:r>
            <a:endParaRPr/>
          </a:p>
        </p:txBody>
      </p:sp>
      <p:sp>
        <p:nvSpPr>
          <p:cNvPr id="120" name="文本占位符 2"/>
          <p:cNvSpPr txBox="1"/>
          <p:nvPr/>
        </p:nvSpPr>
        <p:spPr>
          <a:xfrm>
            <a:off x="5461852" y="1894964"/>
            <a:ext cx="1268296" cy="1089529"/>
          </a:xfrm>
          <a:prstGeom prst="rect">
            <a:avLst/>
          </a:prstGeom>
          <a:effectLst>
            <a:outerShdw blurRad="254000" dist="50800" dir="5400000" algn="ctr" rotWithShape="0">
              <a:schemeClr val="tx2">
                <a:alpha val="20000"/>
              </a:schemeClr>
            </a:outerShdw>
          </a:effectLst>
        </p:spPr>
        <p:txBody>
          <a:bodyPr vert="horz" wrap="none" lIns="91440" tIns="45720" rIns="91440" bIns="45720" rtlCol="0" anchor="b">
            <a:spAutoFit/>
          </a:bodyPr>
          <a:lstStyle>
            <a:defPPr>
              <a:defRPr lang="zh-CN"/>
            </a:defPPr>
            <a:lvl1pPr marL="0" indent="0" algn="ctr" defTabSz="914400" rtl="0" eaLnBrk="1" latinLnBrk="0" hangingPunct="1">
              <a:lnSpc>
                <a:spcPct val="90000"/>
              </a:lnSpc>
              <a:spcBef>
                <a:spcPts val="1000"/>
              </a:spcBef>
              <a:buFont typeface="Arial" pitchFamily="34" charset="0"/>
              <a:buNone/>
              <a:defRPr sz="6000" b="0" i="0" kern="1200" spc="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kumimoji="1" lang="en-US" altLang="zh-CN" sz="7200">
                <a:latin typeface="Microsoft YaHei" panose="020b0503020204020204" pitchFamily="34" charset="-122"/>
                <a:ea typeface="Microsoft YaHei" panose="020b0503020204020204" pitchFamily="34" charset="-122"/>
                <a:cs typeface="+mj-cs"/>
              </a:rPr>
              <a:t>02</a:t>
            </a:r>
            <a:endParaRPr kumimoji="1" lang="zh-CN" altLang="en-US" sz="7200">
              <a:latin typeface="Microsoft YaHei" panose="020b0503020204020204" pitchFamily="34" charset="-122"/>
              <a:ea typeface="Microsoft YaHei" panose="020b0503020204020204" pitchFamily="34" charset="-122"/>
              <a:cs typeface="+mj-cs"/>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22" name="组合 121"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23" name="组合 122"/>
            <p:cNvGrpSpPr/>
            <p:nvPr/>
          </p:nvGrpSpPr>
          <p:grpSpPr>
            <a:xfrm>
              <a:off x="685801" y="3146904"/>
              <a:ext cx="4207178" cy="3287791"/>
              <a:chOff x="685801" y="3146904"/>
              <a:chExt cx="4207178" cy="3287791"/>
            </a:xfrm>
          </p:grpSpPr>
          <p:sp>
            <p:nvSpPr>
              <p:cNvPr id="124"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风险识别是通过观察、分析和交流等手段，发现生产过程中存在的风险</a:t>
                </a:r>
                <a:endParaRPr kumimoji="1" lang="en-US" altLang="zh-CN" sz="1800" b="1">
                  <a:solidFill>
                    <a:schemeClr val="bg1"/>
                  </a:solidFill>
                  <a:latin typeface="+mj-ea"/>
                  <a:ea typeface="+mj-ea"/>
                </a:endParaRPr>
              </a:p>
            </p:txBody>
          </p:sp>
          <p:sp>
            <p:nvSpPr>
              <p:cNvPr id="125"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观察生产过程中的设备、环境和人员行为，发现潜在的风险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分析历史事件和同行业事故案例，了解风险的类型和特点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与员工和管理人员交流，收集他们的意见和建议，发现可能的风险点</a:t>
                </a:r>
                <a:endParaRPr/>
              </a:p>
            </p:txBody>
          </p:sp>
        </p:grpSp>
        <p:grpSp>
          <p:nvGrpSpPr>
            <p:cNvPr id="126" name="组合 125"/>
            <p:cNvGrpSpPr/>
            <p:nvPr/>
          </p:nvGrpSpPr>
          <p:grpSpPr>
            <a:xfrm>
              <a:off x="4408278" y="3146904"/>
              <a:ext cx="3798485" cy="3287791"/>
              <a:chOff x="4408278" y="3146904"/>
              <a:chExt cx="3798485" cy="3287791"/>
            </a:xfrm>
          </p:grpSpPr>
          <p:sp>
            <p:nvSpPr>
              <p:cNvPr id="127"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风险评估是通过定性评估和定量评估，评估风险的可能性和严重程度</a:t>
                </a:r>
                <a:endParaRPr kumimoji="1" lang="en-US" altLang="zh-CN" sz="1800" b="1">
                  <a:solidFill>
                    <a:schemeClr val="bg1"/>
                  </a:solidFill>
                  <a:latin typeface="+mj-ea"/>
                  <a:ea typeface="+mj-ea"/>
                </a:endParaRPr>
              </a:p>
            </p:txBody>
          </p:sp>
          <p:sp>
            <p:nvSpPr>
              <p:cNvPr id="128"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定性评估是根据风险的可能性、严重性和可控性，对风险进行等级划分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定量评估是通过统计分析和数学模型，计算风险发生的概率和可能造成的损失</a:t>
                </a:r>
                <a:endParaRPr/>
              </a:p>
            </p:txBody>
          </p:sp>
        </p:grpSp>
        <p:grpSp>
          <p:nvGrpSpPr>
            <p:cNvPr id="129" name="组合 128"/>
            <p:cNvGrpSpPr/>
            <p:nvPr/>
          </p:nvGrpSpPr>
          <p:grpSpPr>
            <a:xfrm>
              <a:off x="7707715" y="3146904"/>
              <a:ext cx="3798485" cy="3287791"/>
              <a:chOff x="7707715" y="3146904"/>
              <a:chExt cx="3798485" cy="3287791"/>
            </a:xfrm>
          </p:grpSpPr>
          <p:sp>
            <p:nvSpPr>
              <p:cNvPr id="130"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风险识别与评估的技巧包括综合运用多种方法和定期更新风险评估结果</a:t>
                </a:r>
                <a:endParaRPr kumimoji="1" lang="en-US" altLang="zh-CN" sz="1800" b="1">
                  <a:solidFill>
                    <a:schemeClr val="bg1"/>
                  </a:solidFill>
                  <a:latin typeface="+mj-ea"/>
                  <a:ea typeface="+mj-ea"/>
                </a:endParaRPr>
              </a:p>
            </p:txBody>
          </p:sp>
          <p:sp>
            <p:nvSpPr>
              <p:cNvPr id="131"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综合运用多种方法，如德尔菲法、层次分析法等，提高风险识别和评估的准确性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定期更新风险评估结果，根据生产过程的变化和新情况，调整风险控制措施</a:t>
                </a:r>
                <a:endParaRPr/>
              </a:p>
            </p:txBody>
          </p:sp>
        </p:grpSp>
      </p:grpSp>
      <p:sp>
        <p:nvSpPr>
          <p:cNvPr id="13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风险识别与评估的方法与技巧</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34"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风险分级是根据风险的可能性和严重性，将风险划分为不同的等级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风险等级一般分为</a:t>
            </a:r>
            <a:r>
              <a:rPr lang="en-US" sz="1400" b="1" spc="300">
                <a:solidFill>
                  <a:srgbClr val="808080">
                    <a:alpha val="100000"/>
                  </a:srgbClr>
                </a:solidFill>
                <a:latin typeface="微软雅黑"/>
                <a:ea typeface="微软雅黑"/>
              </a:rPr>
              <a:t>低</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中</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高</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极高</a:t>
            </a:r>
            <a:r>
              <a:rPr lang="en-US" sz="1400" spc="300">
                <a:solidFill>
                  <a:srgbClr val="808080">
                    <a:alpha val="100000"/>
                  </a:srgbClr>
                </a:solidFill>
                <a:latin typeface="微软雅黑"/>
                <a:ea typeface="微软雅黑"/>
              </a:rPr>
              <a:t>四个等级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不同等级的风险需要采取不同的风险控制措施，确保风险在可接受范围内</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管控策略是根据风险分级，制定相应的风险控制措施和管理要求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对于低风险等级的风险，采取</a:t>
            </a:r>
            <a:r>
              <a:rPr lang="en-US" sz="1400" b="1" spc="300">
                <a:solidFill>
                  <a:srgbClr val="808080">
                    <a:alpha val="100000"/>
                  </a:srgbClr>
                </a:solidFill>
                <a:latin typeface="微软雅黑"/>
                <a:ea typeface="微软雅黑"/>
              </a:rPr>
              <a:t>预防和监控</a:t>
            </a:r>
            <a:r>
              <a:rPr lang="en-US" sz="1400" spc="300">
                <a:solidFill>
                  <a:srgbClr val="808080">
                    <a:alpha val="100000"/>
                  </a:srgbClr>
                </a:solidFill>
                <a:latin typeface="微软雅黑"/>
                <a:ea typeface="微软雅黑"/>
              </a:rPr>
              <a:t>措施，降低风险发生的可能性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对于中风险等级的风险，采取</a:t>
            </a:r>
            <a:r>
              <a:rPr lang="en-US" sz="1400" b="1" spc="300">
                <a:solidFill>
                  <a:srgbClr val="808080">
                    <a:alpha val="100000"/>
                  </a:srgbClr>
                </a:solidFill>
                <a:latin typeface="微软雅黑"/>
                <a:ea typeface="微软雅黑"/>
              </a:rPr>
              <a:t>控制和改进</a:t>
            </a:r>
            <a:r>
              <a:rPr lang="en-US" sz="1400" spc="300">
                <a:solidFill>
                  <a:srgbClr val="808080">
                    <a:alpha val="100000"/>
                  </a:srgbClr>
                </a:solidFill>
                <a:latin typeface="微软雅黑"/>
                <a:ea typeface="微软雅黑"/>
              </a:rPr>
              <a:t>措施，降低风险的可能性和严重程度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对于高风险等级和极高风险等级的风险，采取</a:t>
            </a:r>
            <a:r>
              <a:rPr lang="en-US" sz="1400" b="1" spc="300">
                <a:solidFill>
                  <a:srgbClr val="808080">
                    <a:alpha val="100000"/>
                  </a:srgbClr>
                </a:solidFill>
                <a:latin typeface="微软雅黑"/>
                <a:ea typeface="微软雅黑"/>
              </a:rPr>
              <a:t>应急处理</a:t>
            </a:r>
            <a:r>
              <a:rPr lang="en-US" sz="1400" spc="300">
                <a:solidFill>
                  <a:srgbClr val="808080">
                    <a:alpha val="100000"/>
                  </a:srgbClr>
                </a:solidFill>
                <a:latin typeface="微软雅黑"/>
                <a:ea typeface="微软雅黑"/>
              </a:rPr>
              <a:t>措施，防止事故发生</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风险分级与管控策略制定的技巧包括</a:t>
            </a:r>
            <a:r>
              <a:rPr lang="en-US" sz="1400" b="1" spc="300">
                <a:solidFill>
                  <a:srgbClr val="808080">
                    <a:alpha val="100000"/>
                  </a:srgbClr>
                </a:solidFill>
                <a:latin typeface="微软雅黑"/>
                <a:ea typeface="微软雅黑"/>
              </a:rPr>
              <a:t>制定针对性强的管控策略</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持续优化管控策略</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制定针对性强的管控策略，根据风险的类型和特点，制定合适的风险控制措施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持续优化管控策略，根据风险评估结果和生产过程的变化，调整风险控制措施和管理要求</a:t>
            </a:r>
            <a:endParaRPr/>
          </a:p>
        </p:txBody>
      </p:sp>
      <p:sp>
        <p:nvSpPr>
          <p:cNvPr id="13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风险分级与管控策略的制定</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37"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风险监控是通过</a:t>
            </a:r>
            <a:r>
              <a:rPr lang="en-US" sz="1400" b="1" spc="300">
                <a:solidFill>
                  <a:srgbClr val="808080">
                    <a:alpha val="100000"/>
                  </a:srgbClr>
                </a:solidFill>
                <a:latin typeface="微软雅黑"/>
                <a:ea typeface="微软雅黑"/>
              </a:rPr>
              <a:t>定期检查</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数据分析</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信息沟通</a:t>
            </a:r>
            <a:r>
              <a:rPr lang="en-US" sz="1400" spc="300">
                <a:solidFill>
                  <a:srgbClr val="808080">
                    <a:alpha val="100000"/>
                  </a:srgbClr>
                </a:solidFill>
                <a:latin typeface="微软雅黑"/>
                <a:ea typeface="微软雅黑"/>
              </a:rPr>
              <a:t>等手段，确保风险控制措施的有效实施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定期检查风险控制措施的执行情况，发现问题及时整改</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通过数据分析，了解风险的变化趋势，调整风险控制措施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通过信息沟通，加强与相关部门和人员的协作，提高风险监控的效果</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应急响应是根据事故的类型和严重程度，启动相应的应急处理程序</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对于低等级事故，启动</a:t>
            </a:r>
            <a:r>
              <a:rPr lang="en-US" sz="1400" b="1" spc="300">
                <a:solidFill>
                  <a:srgbClr val="808080">
                    <a:alpha val="100000"/>
                  </a:srgbClr>
                </a:solidFill>
                <a:latin typeface="微软雅黑"/>
                <a:ea typeface="微软雅黑"/>
              </a:rPr>
              <a:t>一般应急程序</a:t>
            </a:r>
            <a:r>
              <a:rPr lang="en-US" sz="1400" spc="300">
                <a:solidFill>
                  <a:srgbClr val="808080">
                    <a:alpha val="100000"/>
                  </a:srgbClr>
                </a:solidFill>
                <a:latin typeface="微软雅黑"/>
                <a:ea typeface="微软雅黑"/>
              </a:rPr>
              <a:t>，组织人员进行应急处置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对于中等级事故，启动</a:t>
            </a:r>
            <a:r>
              <a:rPr lang="en-US" sz="1400" b="1" spc="300">
                <a:solidFill>
                  <a:srgbClr val="808080">
                    <a:alpha val="100000"/>
                  </a:srgbClr>
                </a:solidFill>
                <a:latin typeface="微软雅黑"/>
                <a:ea typeface="微软雅黑"/>
              </a:rPr>
              <a:t>重大应急程序</a:t>
            </a:r>
            <a:r>
              <a:rPr lang="en-US" sz="1400" spc="300">
                <a:solidFill>
                  <a:srgbClr val="808080">
                    <a:alpha val="100000"/>
                  </a:srgbClr>
                </a:solidFill>
                <a:latin typeface="微软雅黑"/>
                <a:ea typeface="微软雅黑"/>
              </a:rPr>
              <a:t>，组织相关部门进行应急处置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对于高等级事故，启动</a:t>
            </a:r>
            <a:r>
              <a:rPr lang="en-US" sz="1400" b="1" spc="300">
                <a:solidFill>
                  <a:srgbClr val="808080">
                    <a:alpha val="100000"/>
                  </a:srgbClr>
                </a:solidFill>
                <a:latin typeface="微软雅黑"/>
                <a:ea typeface="微软雅黑"/>
              </a:rPr>
              <a:t>特别重大应急程序</a:t>
            </a:r>
            <a:r>
              <a:rPr lang="en-US" sz="1400" spc="300">
                <a:solidFill>
                  <a:srgbClr val="808080">
                    <a:alpha val="100000"/>
                  </a:srgbClr>
                </a:solidFill>
                <a:latin typeface="微软雅黑"/>
                <a:ea typeface="微软雅黑"/>
              </a:rPr>
              <a:t>，组织全社会进行应急处置</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风险监控与应急响应的措施与流程包括</a:t>
            </a:r>
            <a:r>
              <a:rPr lang="en-US" sz="1400" b="1" spc="300">
                <a:solidFill>
                  <a:srgbClr val="808080">
                    <a:alpha val="100000"/>
                  </a:srgbClr>
                </a:solidFill>
                <a:latin typeface="微软雅黑"/>
                <a:ea typeface="微软雅黑"/>
              </a:rPr>
              <a:t>建立完善的应急处理机制</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加强应急培训和演练</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建立完善的应急处理机制，明确应急响应的程序和责任，提高应急处理能力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加强应急培训和演练，提高员工的应急意识和处置能力，减少事故损失</a:t>
            </a:r>
            <a:endParaRPr/>
          </a:p>
        </p:txBody>
      </p:sp>
      <p:sp>
        <p:nvSpPr>
          <p:cNvPr id="13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风险监控与应急响应的措施与流程</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792263" y="2998062"/>
            <a:ext cx="10826750" cy="914400"/>
          </a:xfrm>
          <a:prstGeom prst="rect">
            <a:avLst/>
          </a:prstGeom>
          <a:effectLst>
            <a:outerShdw blurRad="254000" dist="50800" dir="5400000" algn="ctr" rotWithShape="0">
              <a:schemeClr val="tx2">
                <a:alpha val="20000"/>
              </a:schemeClr>
            </a:outerShdw>
          </a:effectLst>
        </p:spPr>
        <p:txBody>
          <a:bodyPr vert="horz" wrap="square" lIns="91440" tIns="45720" rIns="91440" bIns="45720" rtlCol="0" anchor="b">
            <a:spAutoFit/>
          </a:bodyPr>
          <a:lstStyle>
            <a:defPPr>
              <a:defRPr lang="zh-CN"/>
            </a:defPPr>
            <a:lvl1pPr marL="0" algn="ctr" defTabSz="914400" rtl="0" eaLnBrk="1" latinLnBrk="0" hangingPunct="1">
              <a:lnSpc>
                <a:spcPct val="90000"/>
              </a:lnSpc>
              <a:spcBef>
                <a:spcPct val="0"/>
              </a:spcBef>
              <a:buNone/>
              <a:defRPr sz="9600" b="1" i="0" kern="1200" spc="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1000"/>
              </a:spcBef>
              <a:buNone/>
            </a:pPr>
            <a:r>
              <a:rPr lang="zh-CN" sz="5200" b="0">
                <a:latin typeface="Microsoft YaHei Light"/>
                <a:ea typeface="Microsoft YaHei Light"/>
              </a:rPr>
              <a:t>隐患排查治理的实施步骤与方法</a:t>
            </a:r>
            <a:endParaRPr/>
          </a:p>
        </p:txBody>
      </p:sp>
      <p:sp>
        <p:nvSpPr>
          <p:cNvPr id="8" name="文本占位符 2"/>
          <p:cNvSpPr txBox="1"/>
          <p:nvPr/>
        </p:nvSpPr>
        <p:spPr>
          <a:xfrm>
            <a:off x="5461852" y="1894964"/>
            <a:ext cx="1268296" cy="1089529"/>
          </a:xfrm>
          <a:prstGeom prst="rect">
            <a:avLst/>
          </a:prstGeom>
          <a:effectLst>
            <a:outerShdw blurRad="254000" dist="50800" dir="5400000" algn="ctr" rotWithShape="0">
              <a:schemeClr val="tx2">
                <a:alpha val="20000"/>
              </a:schemeClr>
            </a:outerShdw>
          </a:effectLst>
        </p:spPr>
        <p:txBody>
          <a:bodyPr vert="horz" wrap="none" lIns="91440" tIns="45720" rIns="91440" bIns="45720" rtlCol="0" anchor="b">
            <a:spAutoFit/>
          </a:bodyPr>
          <a:lstStyle>
            <a:defPPr>
              <a:defRPr lang="zh-CN"/>
            </a:defPPr>
            <a:lvl1pPr marL="0" indent="0" algn="ctr" defTabSz="914400" rtl="0" eaLnBrk="1" latinLnBrk="0" hangingPunct="1">
              <a:lnSpc>
                <a:spcPct val="90000"/>
              </a:lnSpc>
              <a:spcBef>
                <a:spcPts val="1000"/>
              </a:spcBef>
              <a:buFont typeface="Arial" pitchFamily="34" charset="0"/>
              <a:buNone/>
              <a:defRPr sz="6000" b="0" i="0" kern="1200" spc="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kumimoji="1" lang="en-US" altLang="zh-CN" sz="7200">
                <a:latin typeface="Microsoft YaHei" panose="020b0503020204020204" pitchFamily="34" charset="-122"/>
                <a:ea typeface="Microsoft YaHei" panose="020b0503020204020204" pitchFamily="34" charset="-122"/>
                <a:cs typeface="+mj-cs"/>
              </a:rPr>
              <a:t>03</a:t>
            </a:r>
            <a:endParaRPr kumimoji="1" lang="zh-CN" altLang="en-US" sz="7200">
              <a:latin typeface="Microsoft YaHei" panose="020b0503020204020204" pitchFamily="34" charset="-122"/>
              <a:ea typeface="Microsoft YaHei" panose="020b0503020204020204" pitchFamily="34" charset="-122"/>
              <a:cs typeface="+mj-cs"/>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0" name="组合 9"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1" name="组合 10"/>
            <p:cNvGrpSpPr/>
            <p:nvPr/>
          </p:nvGrpSpPr>
          <p:grpSpPr>
            <a:xfrm>
              <a:off x="685800" y="3146904"/>
              <a:ext cx="5760000" cy="3225487"/>
              <a:chOff x="685800" y="3146904"/>
              <a:chExt cx="5760000" cy="3225487"/>
            </a:xfrm>
          </p:grpSpPr>
          <p:sp>
            <p:nvSpPr>
              <p:cNvPr id="1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隐患排查是通过安全检查、风险评估和员工举报等手段，发现生产过程中存在的安全隐患</a:t>
                </a:r>
                <a:endParaRPr kumimoji="1" lang="en-US" altLang="zh-CN" sz="1800" b="1">
                  <a:solidFill>
                    <a:schemeClr val="bg1"/>
                  </a:solidFill>
                  <a:latin typeface="+mj-ea"/>
                  <a:ea typeface="+mj-ea"/>
                </a:endParaRPr>
              </a:p>
            </p:txBody>
          </p:sp>
          <p:sp>
            <p:nvSpPr>
              <p:cNvPr id="1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安全检查是对生产过程进行全面检查，发现设备、环境和人员行为等方面的安全隐患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风险评估是对潜在安全隐患进行分析，评估其可能产生的后果和影响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员工举报是鼓励员工积极参与安全管理，及时发现和报告安全隐患</a:t>
                </a:r>
                <a:endParaRPr/>
              </a:p>
            </p:txBody>
          </p:sp>
        </p:grpSp>
        <p:grpSp>
          <p:nvGrpSpPr>
            <p:cNvPr id="14" name="组合 13"/>
            <p:cNvGrpSpPr/>
            <p:nvPr/>
          </p:nvGrpSpPr>
          <p:grpSpPr>
            <a:xfrm>
              <a:off x="6016236" y="3146904"/>
              <a:ext cx="5400000" cy="3225487"/>
              <a:chOff x="6016236" y="3146904"/>
              <a:chExt cx="5400000" cy="3225487"/>
            </a:xfrm>
          </p:grpSpPr>
          <p:sp>
            <p:nvSpPr>
              <p:cNvPr id="1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隐患排查的技巧包括综合运用多种方法和定期排查</a:t>
                </a:r>
                <a:endParaRPr kumimoji="1" lang="en-US" altLang="zh-CN" sz="1800" b="1">
                  <a:solidFill>
                    <a:schemeClr val="bg1"/>
                  </a:solidFill>
                  <a:latin typeface="+mj-ea"/>
                  <a:ea typeface="+mj-ea"/>
                </a:endParaRPr>
              </a:p>
            </p:txBody>
          </p:sp>
          <p:sp>
            <p:nvSpPr>
              <p:cNvPr id="1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综合运用多种方法，如安全检查表、风险评估矩阵等，提高隐患排查的效果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定期排查，根据生产过程的特点和安全状况，合理安排隐患排查的时间和频次</a:t>
                </a:r>
                <a:endParaRPr/>
              </a:p>
            </p:txBody>
          </p:sp>
        </p:grpSp>
      </p:grpSp>
      <p:sp>
        <p:nvSpPr>
          <p:cNvPr id="1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隐患排查的方法与技巧</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https://d.book118.com/268003011120006036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geometry_green">
      <a:dk1>
        <a:srgbClr val="000000"/>
      </a:dk1>
      <a:lt1>
        <a:srgbClr val="FFFFFF"/>
      </a:lt1>
      <a:dk2>
        <a:srgbClr val="273B3A"/>
      </a:dk2>
      <a:lt2>
        <a:srgbClr val="E6E2DF"/>
      </a:lt2>
      <a:accent1>
        <a:srgbClr val="377B5C"/>
      </a:accent1>
      <a:accent2>
        <a:srgbClr val="315246"/>
      </a:accent2>
      <a:accent3>
        <a:srgbClr val="3A8C9D"/>
      </a:accent3>
      <a:accent4>
        <a:srgbClr val="245565"/>
      </a:accent4>
      <a:accent5>
        <a:srgbClr val="A48B6E"/>
      </a:accent5>
      <a:accent6>
        <a:srgbClr val="796B58"/>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风险分级管控隐患排查治理双重预防机制培训课件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2024-09-16T05:53:28.252</cp:lastPrinted>
  <dcterms:created xsi:type="dcterms:W3CDTF">2024-09-15T21:53:28Z</dcterms:created>
  <dcterms:modified xsi:type="dcterms:W3CDTF">2024-09-15T21:53:30Z</dcterms:modified>
</cp:coreProperties>
</file>