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CMDWFL+HUVNON+MicrosoftYaHei"/>
      <p:regular r:id="rId17"/>
    </p:embeddedFont>
    <p:embeddedFont>
      <p:font typeface="VPQJDN+MS-UIGothic"/>
      <p:regular r:id="rId18"/>
    </p:embeddedFont>
    <p:embeddedFont>
      <p:font typeface="LAUQLM+PARMFO+ArialMT"/>
      <p:regular r:id="rId19"/>
    </p:embeddedFont>
    <p:embeddedFont>
      <p:font typeface="QEHLRM+UMRWKG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D016B-1880-4E76-BB3F-0E27F2F50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1F909-57E3-411B-BBA7-E858D6A41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197E2-BE94-440F-A1A8-5A5C06119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5145E-6534-49C4-B357-648F63A29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F152A0-7BC3-4725-A337-D41AA0949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F45C04-C9AF-43D1-B46A-1BC7FF064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D1CDE6-B51C-451A-AB74-AE1C3F60D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FDAC6-4229-4056-8397-04C6AA019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E15C2-8F64-4156-8175-528FA3E35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5F3DE-46DE-471E-808D-A57C453C9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0F440-A0FC-401A-B62F-BC629CFC6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2301010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902950" y="380305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B3"/>
                </a:solidFill>
                <a:latin typeface="CMDWFL+HUVNON+MicrosoftYaHei"/>
                <a:cs typeface="CMDWFL+HUVNON+MicrosoftYaHei"/>
              </a:rPr>
              <a:t>REPORTING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33340" y="1612259"/>
            <a:ext cx="2348238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B3"/>
                </a:solidFill>
                <a:latin typeface="CMDWFL+HUVNON+MicrosoftYaHei"/>
                <a:cs typeface="CMDWFL+HUVNON+MicrosoftYaHei"/>
              </a:rPr>
              <a:t>2023</a:t>
            </a:r>
            <a:r>
              <a:rPr sz="1400">
                <a:solidFill>
                  <a:srgbClr val="FFFFB3"/>
                </a:solidFill>
                <a:latin typeface="CMDWFL+HUVNON+MicrosoftYaHei"/>
                <a:cs typeface="CMDWFL+HUVNON+MicrosoftYaHei"/>
              </a:rPr>
              <a:t> </a:t>
            </a:r>
            <a:r>
              <a:rPr sz="1400" spc="20">
                <a:solidFill>
                  <a:srgbClr val="FFFFB3"/>
                </a:solidFill>
                <a:latin typeface="CMDWFL+HUVNON+MicrosoftYaHei"/>
                <a:cs typeface="CMDWFL+HUVNON+MicrosoftYaHei"/>
              </a:rPr>
              <a:t>WORK</a:t>
            </a:r>
            <a:r>
              <a:rPr sz="1400">
                <a:solidFill>
                  <a:srgbClr val="FFFFB3"/>
                </a:solidFill>
                <a:latin typeface="CMDWFL+HUVNON+MicrosoftYaHei"/>
                <a:cs typeface="CMDWFL+HUVNON+MicrosoftYaHei"/>
              </a:rPr>
              <a:t> </a:t>
            </a:r>
            <a:r>
              <a:rPr sz="1400" spc="20">
                <a:solidFill>
                  <a:srgbClr val="FFFFB3"/>
                </a:solidFill>
                <a:latin typeface="CMDWFL+HUVNON+MicrosoftYaHei"/>
                <a:cs typeface="CMDWFL+HUVNON+MicrosoftYaHei"/>
              </a:rPr>
              <a:t>SUMMARY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67075" y="2388120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B3"/>
                </a:solidFill>
                <a:latin typeface="VPQJDN+MS-UIGothic"/>
                <a:cs typeface="VPQJDN+MS-UIGothic"/>
              </a:rPr>
              <a:t>高聚物的屈服与断裂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7350" y="3293629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FFFFB3"/>
                </a:solidFill>
                <a:latin typeface="VPQJDN+MS-UIGothic"/>
                <a:cs typeface="VPQJD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9515" y="349713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LAUQLM+PARMFO+ArialMT"/>
                <a:cs typeface="LAUQLM+PARMFO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VPQJDN+MS-UIGothic"/>
                <a:cs typeface="VPQJDN+MS-UIGothic"/>
              </a:rPr>
              <a:t>高聚物的断裂行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46985" y="3871956"/>
            <a:ext cx="1334095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EB554D"/>
                </a:solidFill>
                <a:latin typeface="QEHLRM+UMRWKG+MicrosoftYaHei-Bold"/>
                <a:cs typeface="QEHLRM+UMRWKG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09515" y="4009580"/>
            <a:ext cx="4089341" cy="12959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LAUQLM+PARMFO+ArialMT"/>
                <a:cs typeface="LAUQLM+PARMFO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VPQJDN+MS-UIGothic"/>
                <a:cs typeface="VPQJDN+MS-UIGothic"/>
              </a:rPr>
              <a:t>高聚物的增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韧</a:t>
            </a:r>
            <a:r>
              <a:rPr sz="2400">
                <a:solidFill>
                  <a:srgbClr val="EB554D"/>
                </a:solidFill>
                <a:latin typeface="VPQJDN+MS-UIGothic"/>
                <a:cs typeface="VPQJDN+MS-UIGothic"/>
              </a:rPr>
              <a:t>与增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LAUQLM+PARMFO+ArialMT"/>
                <a:cs typeface="LAUQLM+PARMFO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VPQJDN+MS-UIGothic"/>
                <a:cs typeface="VPQJDN+MS-UIGothic"/>
              </a:rPr>
              <a:t>高聚物屈服与断裂的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EB554D"/>
                </a:solidFill>
                <a:latin typeface="VPQJDN+MS-UIGothic"/>
                <a:cs typeface="VPQJDN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QEHLRM+UMRWKG+MicrosoftYaHei-Bold"/>
                <a:cs typeface="QEHLRM+UMRWKG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QEHLRM+UMRWKG+MicrosoftYaHei-Bold"/>
                <a:cs typeface="QEHLRM+UMRWKG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QEHLRM+UMRWKG+MicrosoftYaHei-Bold"/>
                <a:cs typeface="QEHLRM+UMRWKG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24250" y="319529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VPQJDN+MS-UIGothic"/>
                <a:cs typeface="VPQJDN+MS-UIGothic"/>
              </a:rPr>
              <a:t>高聚物的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结</a:t>
            </a:r>
            <a:r>
              <a:rPr sz="4500">
                <a:solidFill>
                  <a:srgbClr val="EB554D"/>
                </a:solidFill>
                <a:latin typeface="VPQJDN+MS-UIGothic"/>
                <a:cs typeface="VPQJDN+MS-UIGothic"/>
              </a:rPr>
              <a:t>构与性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VPQJDN+MS-UIGothic"/>
                <a:cs typeface="VPQJDN+MS-UIGothic"/>
              </a:rPr>
              <a:t>高聚物的分子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EB554D"/>
                </a:solidFill>
                <a:latin typeface="VPQJDN+MS-UIGothic"/>
                <a:cs typeface="VPQJDN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高聚物由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长链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分子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成，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些分子通常由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成千上万个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重复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成。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6275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高聚物分子之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的相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互作用力包括范德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力、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氢键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和共价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高聚物的分子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可以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是有序的或无序的，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取决于其制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方法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和条件。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VPQJDN+MS-UIGothic"/>
                <a:cs typeface="VPQJDN+MS-UIGothic"/>
              </a:rPr>
              <a:t>高聚物的物理性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43785" y="1627242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高聚物的密度、熔点、溶解度等物理性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与小分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73785" y="182094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QEHLRM+UMRWKG+MicrosoftYaHei-Bold"/>
                <a:cs typeface="QEHLRM+UMRWKG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43785" y="1970142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子物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有所不同。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43785" y="3330947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高聚物的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热稳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定性、光学性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学性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等也具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0769" y="3550682"/>
            <a:ext cx="1569214" cy="35619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QEHLRM+UMRWKG+MicrosoftYaHei-Bold"/>
                <a:cs typeface="QEHLRM+UMRWKG+MicrosoftYaHei-Bold"/>
              </a:rPr>
              <a:t>2</a:t>
            </a:r>
          </a:p>
          <a:p>
            <a:pPr marL="23494" marR="0">
              <a:lnSpc>
                <a:spcPts val="5991"/>
              </a:lnSpc>
              <a:spcBef>
                <a:spcPts val="7438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QEHLRM+UMRWKG+MicrosoftYaHei-Bold"/>
                <a:cs typeface="QEHLRM+UMRWKG+MicrosoftYaHei-Bold"/>
              </a:rPr>
              <a:t>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43785" y="367384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有独特性。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43785" y="5061958"/>
            <a:ext cx="46005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高聚物的物理性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与其分子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构和分子量分布密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43785" y="540485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切相关。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VPQJDN+MS-UIGothic"/>
                <a:cs typeface="VPQJDN+MS-UIGothic"/>
              </a:rPr>
              <a:t>高聚物的力学性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3803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高聚物的力学性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弹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性、塑性和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度等。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40020" y="2200002"/>
            <a:ext cx="819951" cy="4007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684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EHLRM+UMRWKG+MicrosoftYaHei-Bold"/>
                <a:cs typeface="QEHLRM+UMRWKG+MicrosoftYaHei-Bold"/>
              </a:rPr>
              <a:t>01</a:t>
            </a:r>
          </a:p>
          <a:p>
            <a:pPr marL="19684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EHLRM+UMRWKG+MicrosoftYaHei-Bold"/>
                <a:cs typeface="QEHLRM+UMRWKG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40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EHLRM+UMRWKG+MicrosoftYaHei-Bold"/>
                <a:cs typeface="QEHLRM+UMRWKG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219825" y="3746238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高聚物的力学性能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其加工和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用非常重要，如注塑、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挤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出和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纺丝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244203"/>
            <a:ext cx="61323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高聚物的力学性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与分子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的排列、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晶度、取向和交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等有关。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QEHLRM+UMRWKG+MicrosoftYaHei-Bold"/>
                <a:cs typeface="QEHLRM+UMRWKG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QEHLRM+UMRWKG+MicrosoftYaHei-Bold"/>
                <a:cs typeface="QEHLRM+UMRWKG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QEHLRM+UMRWKG+MicrosoftYaHei-Bold"/>
                <a:cs typeface="QEHLRM+UMRWKG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19529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VPQJDN+MS-UIGothic"/>
                <a:cs typeface="VPQJDN+MS-UIGothic"/>
              </a:rPr>
              <a:t>高聚物的屈服行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VPQJDN+MS-UIGothic"/>
                <a:cs typeface="VPQJDN+MS-UIGothic"/>
              </a:rPr>
              <a:t>屈服点的定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B554D"/>
                </a:solidFill>
                <a:latin typeface="VPQJDN+MS-UIGothic"/>
                <a:cs typeface="VPQJDN+MS-UIGothic"/>
              </a:rPr>
              <a:t>与分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PQJDN+MS-UIGothic"/>
                <a:cs typeface="VPQJDN+MS-UIGothic"/>
              </a:rPr>
              <a:t>屈服点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47460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PQJDN+MS-UIGothic"/>
                <a:cs typeface="VPQJDN+MS-UIGothic"/>
              </a:rPr>
              <a:t>高聚物在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VPQJDN+MS-UIGothic"/>
                <a:cs typeface="VPQJDN+MS-UIGothic"/>
              </a:rPr>
              <a:t>力作用下开始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VPQJDN+MS-UIGothic"/>
                <a:cs typeface="VPQJDN+MS-UIGothic"/>
              </a:rPr>
              <a:t>生屈服行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VPQJDN+MS-UIGothic"/>
                <a:cs typeface="VPQJDN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VPQJDN+MS-UIGothic"/>
                <a:cs typeface="VPQJDN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VPQJDN+MS-UIGothic"/>
                <a:cs typeface="VPQJD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65862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VPQJDN+MS-UIGothic"/>
                <a:cs typeface="VPQJDN+MS-UIGothic"/>
              </a:rPr>
              <a:t>屈服点分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弹</a:t>
            </a:r>
            <a:r>
              <a:rPr sz="1500">
                <a:solidFill>
                  <a:srgbClr val="8C1610"/>
                </a:solidFill>
                <a:latin typeface="VPQJDN+MS-UIGothic"/>
                <a:cs typeface="VPQJDN+MS-UIGothic"/>
              </a:rPr>
              <a:t>性屈服、塑性屈服和粘性屈服。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VPQJDN+MS-UIGothic"/>
                <a:cs typeface="VPQJDN+MS-UIGothic"/>
              </a:rPr>
              <a:t>影响屈服点的因素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7384" y="145522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PQJDN+MS-UIGothic"/>
                <a:cs typeface="VPQJDN+MS-UIGothic"/>
              </a:rPr>
              <a:t>温度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47384" y="201903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PQJDN+MS-UIGothic"/>
                <a:cs typeface="VPQJDN+MS-UIGothic"/>
              </a:rPr>
              <a:t>温度升高，高聚物的屈服点降低。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47384" y="31055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应变</a:t>
            </a:r>
            <a:r>
              <a:rPr sz="2300" spc="25">
                <a:solidFill>
                  <a:srgbClr val="FFFFFF"/>
                </a:solidFill>
                <a:latin typeface="VPQJDN+MS-UIGothic"/>
                <a:cs typeface="VPQJDN+MS-UIGothic"/>
              </a:rPr>
              <a:t>速率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47384" y="3669403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应变</a:t>
            </a:r>
            <a:r>
              <a:rPr sz="1500">
                <a:solidFill>
                  <a:srgbClr val="FFFFFF"/>
                </a:solidFill>
                <a:latin typeface="VPQJDN+MS-UIGothic"/>
                <a:cs typeface="VPQJDN+MS-UIGothic"/>
              </a:rPr>
              <a:t>速率越高，屈服点越大。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47384" y="4755951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PQJDN+MS-UIGothic"/>
                <a:cs typeface="VPQJDN+MS-UIGothic"/>
              </a:rPr>
              <a:t>分子量与分子量分布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47384" y="531976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PQJDN+MS-UIGothic"/>
                <a:cs typeface="VPQJDN+MS-UIGothic"/>
              </a:rPr>
              <a:t>分子量越大，屈服点越高。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VPQJDN+MS-UIGothic"/>
                <a:cs typeface="VPQJDN+MS-UIGothic"/>
              </a:rPr>
              <a:t>屈服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EB554D"/>
                </a:solidFill>
                <a:latin typeface="VPQJDN+MS-UIGothic"/>
                <a:cs typeface="VPQJDN+MS-UIGothic"/>
              </a:rPr>
              <a:t>程的微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EB554D"/>
                </a:solidFill>
                <a:latin typeface="VPQJDN+MS-UIGothic"/>
                <a:cs typeface="VPQJDN+MS-UIGothic"/>
              </a:rPr>
              <a:t>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VPQJDN+MS-UIGothic"/>
                <a:cs typeface="VPQJDN+MS-UIGothic"/>
              </a:rPr>
              <a:t>分子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链</a:t>
            </a:r>
            <a:r>
              <a:rPr sz="2000" spc="25">
                <a:solidFill>
                  <a:srgbClr val="EB554D"/>
                </a:solidFill>
                <a:latin typeface="VPQJDN+MS-UIGothic"/>
                <a:cs typeface="VPQJDN+MS-UIGothic"/>
              </a:rPr>
              <a:t>的滑移与解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缠结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51878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高聚物在屈服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程中，分子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开始滑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移并解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缠结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致材料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VPQJDN+MS-UIGothic"/>
                <a:cs typeface="VPQJDN+MS-UIGothic"/>
              </a:rPr>
              <a:t>微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观结</a:t>
            </a:r>
            <a:r>
              <a:rPr sz="2000" spc="23">
                <a:solidFill>
                  <a:srgbClr val="EB554D"/>
                </a:solidFill>
                <a:latin typeface="VPQJDN+MS-UIGothic"/>
                <a:cs typeface="VPQJDN+MS-UIGothic"/>
              </a:rPr>
              <a:t>构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变</a:t>
            </a:r>
            <a:r>
              <a:rPr sz="2000">
                <a:solidFill>
                  <a:srgbClr val="EB554D"/>
                </a:solidFill>
                <a:latin typeface="VPQJDN+MS-UIGothic"/>
                <a:cs typeface="VPQJDN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943847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屈服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程中，高聚物的微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观结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化，如晶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、非晶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VPQJDN+MS-UIGothic"/>
                <a:cs typeface="VPQJDN+MS-UIGothic"/>
              </a:rPr>
              <a:t>和取向等。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VPQJDN+MS-UIGothic"/>
                <a:cs typeface="VPQJDN+MS-UIGothic"/>
              </a:rPr>
              <a:t>屈服行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EB554D"/>
                </a:solidFill>
                <a:latin typeface="VPQJDN+MS-UIGothic"/>
                <a:cs typeface="VPQJDN+MS-UIGothic"/>
              </a:rPr>
              <a:t>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EB554D"/>
                </a:solidFill>
                <a:latin typeface="VPQJDN+MS-UIGothic"/>
                <a:cs typeface="VPQJDN+MS-UIGothic"/>
              </a:rPr>
              <a:t>研究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VPQJDN+MS-UIGothic"/>
                <a:cs typeface="VPQJDN+MS-UIGothic"/>
              </a:rPr>
              <a:t>拉伸</a:t>
            </a: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实验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PQJDN+MS-UIGothic"/>
                <a:cs typeface="VPQJDN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VPQJDN+MS-UIGothic"/>
                <a:cs typeface="VPQJDN+MS-UIGothic"/>
              </a:rPr>
              <a:t>拉伸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VPQJDN+MS-UIGothic"/>
                <a:cs typeface="VPQJDN+MS-UIGothic"/>
              </a:rPr>
              <a:t>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VPQJDN+MS-UIGothic"/>
                <a:cs typeface="VPQJDN+MS-UIGothic"/>
              </a:rPr>
              <a:t>察高聚物的屈服行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VPQJDN+MS-UIGothic"/>
                <a:cs typeface="VPQJDN+MS-UIGothic"/>
              </a:rPr>
              <a:t>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VPQJDN+MS-UIGothic"/>
                <a:cs typeface="VPQJDN+MS-UIGothic"/>
              </a:rPr>
              <a:t>量屈服点的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VPQJDN+MS-UIGothic"/>
                <a:cs typeface="VPQJDN+MS-UIGothic"/>
              </a:rPr>
              <a:t>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VPQJDN+MS-UIGothic"/>
                <a:cs typeface="VPQJD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VPQJDN+MS-UIGothic"/>
                <a:cs typeface="VPQJDN+MS-UIGothic"/>
              </a:rPr>
              <a:t>弯曲</a:t>
            </a: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实验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25728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PQJDN+MS-UIGothic"/>
                <a:cs typeface="VPQJDN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VPQJDN+MS-UIGothic"/>
                <a:cs typeface="VPQJDN+MS-UIGothic"/>
              </a:rPr>
              <a:t>弯曲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VPQJDN+MS-UIGothic"/>
                <a:cs typeface="VPQJDN+MS-UIGothic"/>
              </a:rPr>
              <a:t>可以研究高聚物在不同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VPQJDN+MS-UIGothic"/>
                <a:cs typeface="VPQJDN+MS-UIGothic"/>
              </a:rPr>
              <a:t>力状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VPQJDN+MS-UIGothic"/>
                <a:cs typeface="VPQJDN+MS-UIGothic"/>
              </a:rPr>
              <a:t>下的屈服行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VPQJDN+MS-UIGothic"/>
                <a:cs typeface="VPQJD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QEHLRM+UMRWKG+MicrosoftYaHei-Bold"/>
                <a:cs typeface="QEHLRM+UMRWKG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QEHLRM+UMRWKG+MicrosoftYaHei-Bold"/>
                <a:cs typeface="QEHLRM+UMRWKG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QEHLRM+UMRWKG+MicrosoftYaHei-Bold"/>
                <a:cs typeface="QEHLRM+UMRWKG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19529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VPQJDN+MS-UIGothic"/>
                <a:cs typeface="VPQJDN+MS-UIGothic"/>
              </a:rPr>
              <a:t>高聚物的断裂行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https://d.book118.com/268023010103006036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CMDWFL+HUVNON+MicrosoftYaHei</vt:lpstr>
      <vt:lpstr>VPQJDN+MS-UIGothic</vt:lpstr>
      <vt:lpstr>SimSun</vt:lpstr>
      <vt:lpstr>LAUQLM+PARMFO+ArialMT</vt:lpstr>
      <vt:lpstr>Times New Roman</vt:lpstr>
      <vt:lpstr>QEHLRM+UMRWKG+MicrosoftYaHei-Bold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2024-09-16T01:46:53.139</cp:lastPrinted>
  <dcterms:created xsi:type="dcterms:W3CDTF">2024-09-15T17:46:53Z</dcterms:created>
  <dcterms:modified xsi:type="dcterms:W3CDTF">2024-09-15T17:46:54Z</dcterms:modified>
</cp:coreProperties>
</file>