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071F6-9902-4126-A2A2-481C09124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B3AC4-6F5F-4E5C-A977-61A2FE011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FFA38-7287-49D6-8ADF-057A88935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6B2B1-7AB9-46F3-8668-A1B056C22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7A350-4E84-493D-998F-720E5B65D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9926BC-EF9F-48E4-8E15-4A9664214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CEE2B0-4744-4775-9B20-E8EB8E230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04F2B-800F-4FA0-A564-D50484DD3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245F0-F06C-4FF5-95A9-2D400E9FB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4B491-708B-4B78-B84B-C636F1A58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85E20-153D-4DE8-A835-F2B2F050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x"/>
              </a:cxn>
              <a:cxn ang="cd4">
                <a:pos x="hc" y="b"/>
              </a:cxn>
              <a:cxn ang="cd4">
                <a:pos x="wd2" y="idx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x"/>
              </a:cxn>
              <a:cxn ang="cd4">
                <a:pos x="hc" y="b"/>
              </a:cxn>
              <a:cxn ang="cd4">
                <a:pos x="wd2" y="idx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 panose="00000a00000000000000" charset="-122"/>
                <a:ea typeface="MiSans Heavy" panose="00000a00000000000000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8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 panose="00000a00000000000000" charset="-122"/>
                <a:ea typeface="MiSans Heavy" panose="00000a00000000000000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2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4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 panose="00000a00000000000000" charset="-122"/>
                <a:ea typeface="MiSans Heavy" panose="00000a00000000000000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6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2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x"/>
              </a:cxn>
              <a:cxn ang="cd4">
                <a:pos x="hc" y="b"/>
              </a:cxn>
              <a:cxn ang="cd4">
                <a:pos x="wd2" y="idx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x"/>
              </a:cxn>
              <a:cxn ang="cd4">
                <a:pos x="hc" y="b"/>
              </a:cxn>
              <a:cxn ang="cd4">
                <a:pos x="wd2" y="idx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8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 panose="00000a00000000000000" charset="-122"/>
                <a:ea typeface="MiSans Heavy" panose="00000a00000000000000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3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3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2604212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PPT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常见天气系统-锋与天气-课件设计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68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70" name="圆角矩形 1"/>
          <p:cNvSpPr/>
          <p:nvPr>
            <p:custDataLst>
              <p:tags r:id="rId5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7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单击添加目录标题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圆角矩形 7"/>
          <p:cNvSpPr/>
          <p:nvPr>
            <p:custDataLst>
              <p:tags r:id="rId8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序号"/>
          <p:cNvSpPr txBox="1"/>
          <p:nvPr>
            <p:custDataLst>
              <p:tags r:id="rId9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0" name="标题"/>
          <p:cNvSpPr txBox="1"/>
          <p:nvPr>
            <p:custDataLst>
              <p:tags r:id="rId10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锋的概念与分类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2" name="圆角矩形 9"/>
          <p:cNvSpPr/>
          <p:nvPr>
            <p:custDataLst>
              <p:tags r:id="rId11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标题"/>
          <p:cNvSpPr txBox="1"/>
          <p:nvPr>
            <p:custDataLst>
              <p:tags r:id="rId13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锋与天气的关系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8" name="圆角矩形 16"/>
          <p:cNvSpPr/>
          <p:nvPr>
            <p:custDataLst>
              <p:tags r:id="rId14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0" name="序号"/>
          <p:cNvSpPr txBox="1"/>
          <p:nvPr>
            <p:custDataLst>
              <p:tags r:id="rId15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标题"/>
          <p:cNvSpPr txBox="1"/>
          <p:nvPr>
            <p:custDataLst>
              <p:tags r:id="rId16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锋的移动与天气变化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4" name="圆角矩形 20"/>
          <p:cNvSpPr/>
          <p:nvPr>
            <p:custDataLst>
              <p:tags r:id="rId17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18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19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锋的预报与防范措施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00" name="圆角矩形 24"/>
          <p:cNvSpPr/>
          <p:nvPr>
            <p:custDataLst>
              <p:tags r:id="rId20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902" name="序号"/>
          <p:cNvSpPr txBox="1"/>
          <p:nvPr>
            <p:custDataLst>
              <p:tags r:id="rId21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22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锋的教学设计建议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4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00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锋的概念与分类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锋的定义</a:t>
            </a:r>
            <a:endParaRPr lang="zh-CN" altLang="en-US"/>
          </a:p>
        </p:txBody>
      </p:sp>
      <p:sp>
        <p:nvSpPr>
          <p:cNvPr id="1049062" name="矩形 15"/>
          <p:cNvSpPr/>
          <p:nvPr>
            <p:custDataLst>
              <p:tags r:id="rId2"/>
            </p:custDataLst>
          </p:nvPr>
        </p:nvSpPr>
        <p:spPr>
          <a:xfrm>
            <a:off x="2691734" y="1558486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锋是气象学中常见的天气系统之一，由冷暖空气相遇形成的边界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17"/>
          <p:cNvSpPr/>
          <p:nvPr>
            <p:custDataLst>
              <p:tags r:id="rId3"/>
            </p:custDataLst>
          </p:nvPr>
        </p:nvSpPr>
        <p:spPr>
          <a:xfrm flipV="1">
            <a:off x="2619110" y="149040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18"/>
          <p:cNvSpPr/>
          <p:nvPr>
            <p:custDataLst>
              <p:tags r:id="rId4"/>
            </p:custDataLst>
          </p:nvPr>
        </p:nvSpPr>
        <p:spPr>
          <a:xfrm flipH="1">
            <a:off x="8350424" y="1896645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27"/>
          <p:cNvSpPr/>
          <p:nvPr>
            <p:custDataLst>
              <p:tags r:id="rId5"/>
            </p:custDataLst>
          </p:nvPr>
        </p:nvSpPr>
        <p:spPr>
          <a:xfrm>
            <a:off x="2691734" y="2589608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锋的类型包括冷锋、暖锋和静止锋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任意多边形 29"/>
          <p:cNvSpPr/>
          <p:nvPr>
            <p:custDataLst>
              <p:tags r:id="rId6"/>
            </p:custDataLst>
          </p:nvPr>
        </p:nvSpPr>
        <p:spPr>
          <a:xfrm flipV="1">
            <a:off x="2619110" y="252152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 30"/>
          <p:cNvSpPr/>
          <p:nvPr>
            <p:custDataLst>
              <p:tags r:id="rId7"/>
            </p:custDataLst>
          </p:nvPr>
        </p:nvSpPr>
        <p:spPr>
          <a:xfrm flipH="1">
            <a:off x="8350424" y="2927768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8"/>
            </p:custDataLst>
          </p:nvPr>
        </p:nvSpPr>
        <p:spPr>
          <a:xfrm>
            <a:off x="2691734" y="3620730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冷锋是冷气团主动向暖气团移动形成的锋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任意多边形 7"/>
          <p:cNvSpPr/>
          <p:nvPr>
            <p:custDataLst>
              <p:tags r:id="rId9"/>
            </p:custDataLst>
          </p:nvPr>
        </p:nvSpPr>
        <p:spPr>
          <a:xfrm flipV="1">
            <a:off x="2619110" y="355264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 8"/>
          <p:cNvSpPr/>
          <p:nvPr>
            <p:custDataLst>
              <p:tags r:id="rId10"/>
            </p:custDataLst>
          </p:nvPr>
        </p:nvSpPr>
        <p:spPr>
          <a:xfrm flipH="1">
            <a:off x="8350424" y="395889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0"/>
          <p:cNvSpPr/>
          <p:nvPr>
            <p:custDataLst>
              <p:tags r:id="rId11"/>
            </p:custDataLst>
          </p:nvPr>
        </p:nvSpPr>
        <p:spPr>
          <a:xfrm>
            <a:off x="2691734" y="4651852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暖锋是暖气团主动向冷气团移动形成的锋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任意多边形 12"/>
          <p:cNvSpPr/>
          <p:nvPr>
            <p:custDataLst>
              <p:tags r:id="rId12"/>
            </p:custDataLst>
          </p:nvPr>
        </p:nvSpPr>
        <p:spPr>
          <a:xfrm flipV="1">
            <a:off x="2619110" y="4583766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任意多边形 13"/>
          <p:cNvSpPr/>
          <p:nvPr>
            <p:custDataLst>
              <p:tags r:id="rId13"/>
            </p:custDataLst>
          </p:nvPr>
        </p:nvSpPr>
        <p:spPr>
          <a:xfrm flipH="1">
            <a:off x="8350424" y="499001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19"/>
          <p:cNvSpPr/>
          <p:nvPr>
            <p:custDataLst>
              <p:tags r:id="rId14"/>
            </p:custDataLst>
          </p:nvPr>
        </p:nvSpPr>
        <p:spPr>
          <a:xfrm>
            <a:off x="2691734" y="5682974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静止锋是冷暖空气相遇后，双方势力相当，形成的静止不动的锋面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任意多边形 21"/>
          <p:cNvSpPr/>
          <p:nvPr>
            <p:custDataLst>
              <p:tags r:id="rId15"/>
            </p:custDataLst>
          </p:nvPr>
        </p:nvSpPr>
        <p:spPr>
          <a:xfrm flipV="1">
            <a:off x="2619110" y="5614889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任意多边形 22"/>
          <p:cNvSpPr/>
          <p:nvPr>
            <p:custDataLst>
              <p:tags r:id="rId16"/>
            </p:custDataLst>
          </p:nvPr>
        </p:nvSpPr>
        <p:spPr>
          <a:xfrm flipH="1">
            <a:off x="8350424" y="602113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锋的分类</a:t>
            </a:r>
            <a:endParaRPr lang="zh-CN" altLang="en-US"/>
          </a:p>
        </p:txBody>
      </p:sp>
      <p:sp>
        <p:nvSpPr>
          <p:cNvPr id="1049132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冷锋：冷空气向暖空气方向移动形成的锋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暖锋：暖空气向冷空气方向移动形成的锋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静止锋：冷暖空气相遇，形成一条稳定的锋面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准静止锋：冷暖空气相遇，形成一条稳定的锋面，但移动速度缓慢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锋面气旋：冷暖空气相遇，形成一条稳定的锋面，并伴有气旋活动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锋面反气旋：冷暖空气相遇，形成一条稳定的锋面，并伴有反气旋活动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锋的形成与特点</a:t>
            </a:r>
            <a:endParaRPr lang="zh-CN" altLang="en-US"/>
          </a:p>
        </p:txBody>
      </p:sp>
      <p:sp>
        <p:nvSpPr>
          <p:cNvPr id="104920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锋的类型：冷锋、暖锋、静止锋、准静止锋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锋的定义：冷暖空气相遇形成的交界面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锋的形成过程：冷暖空气相遇，冷空气密度大，暖空气密度小，形成锋面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锋的特点：锋面两侧气压、温度、湿度、风速等气象要素有明显差异，锋面附近常伴有降水、大风等天气现象。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6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锋与天气的关系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冷锋对天气的影响</a:t>
            </a:r>
            <a:endParaRPr lang="zh-CN" altLang="en-US"/>
          </a:p>
        </p:txBody>
      </p:sp>
      <p:sp>
        <p:nvSpPr>
          <p:cNvPr id="10493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冷锋过境时，气温骤降，气压升高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冷锋过境后，天气晴朗，风力增强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冷锋过境时，可能出现雨雪天气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冷锋过境后，气温逐渐回升，天气转好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暖锋对天气的影响</a:t>
            </a:r>
            <a:endParaRPr lang="zh-CN" altLang="en-US"/>
          </a:p>
        </p:txBody>
      </p:sp>
      <p:sp>
        <p:nvSpPr>
          <p:cNvPr id="104938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暖锋过境时，气温升高，气压下降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暖锋过境后，天气晴朗，气温回升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暖锋过境时，容易出现雾、雨等天气现象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暖锋过境后，容易出现大风、沙尘暴等天气现象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静止锋对天气的影响</a:t>
            </a:r>
            <a:endParaRPr lang="zh-CN" altLang="en-US"/>
          </a:p>
        </p:txBody>
      </p:sp>
      <p:sp>
        <p:nvSpPr>
          <p:cNvPr id="104945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形成原因：冷暖空气相遇，温度差异较小，形成静止锋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特点：锋面两侧温度差异小，天气变化缓慢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影响：容易形成阴雨天气，持续时间长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实例：我国长江中下游地区的梅雨天气，就是由静止锋造成的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准静止锋对天气的影响</a:t>
            </a:r>
            <a:endParaRPr lang="zh-CN" altLang="en-US"/>
          </a:p>
        </p:txBody>
      </p:sp>
      <p:sp>
        <p:nvSpPr>
          <p:cNvPr id="10494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准静止锋是两种性质不同的气团相遇，形成一条相对静止的锋面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准静止锋的天气特点：气温、湿度、气压等气象要素变化剧烈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准静止锋的天气影响：容易产生暴雨、雷暴、大风等极端天气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准静止锋的天气影响：对农业、交通、旅游等产生影响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04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56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锋的移动与天气变化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https://d.book118.com/268026042126006022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 panose="00000a00000000000000" charset="-122"/>
        <a:ea typeface="MiSans Heavy" panose="00000a00000000000000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常见天气系统-锋与天气-课件设计</vt:lpstr>
      <vt:lpstr>目录</vt:lpstr>
      <vt:lpstr>添加章节标题</vt:lpstr>
      <vt:lpstr>锋的概念与分类</vt:lpstr>
      <vt:lpstr>锋的定义</vt:lpstr>
      <vt:lpstr>锋的分类</vt:lpstr>
      <vt:lpstr>锋的形成与特点</vt:lpstr>
      <vt:lpstr>锋与天气的关系</vt:lpstr>
      <vt:lpstr>冷锋对天气的影响</vt:lpstr>
      <vt:lpstr>暖锋对天气的影响</vt:lpstr>
      <vt:lpstr>静止锋对天气的影响</vt:lpstr>
      <vt:lpstr>准静止锋对天气的影响</vt:lpstr>
      <vt:lpstr>锋的移动与天气变化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2024-08-29T02:19:22.052</cp:lastPrinted>
  <dcterms:created xsi:type="dcterms:W3CDTF">2024-08-28T18:19:22Z</dcterms:created>
  <dcterms:modified xsi:type="dcterms:W3CDTF">2024-08-28T18:19:27Z</dcterms:modified>
</cp:coreProperties>
</file>