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JOMJAP+FOGCKE+MicrosoftYaHei"/>
      <p:regular r:id="rId16"/>
    </p:embeddedFont>
    <p:embeddedFont>
      <p:font typeface="OMGWWS+MS-UIGothic"/>
      <p:regular r:id="rId17"/>
    </p:embeddedFont>
    <p:embeddedFont>
      <p:font typeface="GWOGEG+IRPGUQ+ArialMT"/>
      <p:regular r:id="rId18"/>
    </p:embeddedFont>
    <p:embeddedFont>
      <p:font typeface="GDMKTQ+QKCJVL+MicrosoftYaHei-Bold"/>
      <p:regular r:id="rId19"/>
    </p:embeddedFont>
    <p:embeddedFont>
      <p:font typeface="DMRLOJ+QADTGQ+MS-Gothic"/>
      <p:regular r:id="rId20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5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133C5-27DC-46E2-BBC1-E82DBD219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AE2DB-B341-4859-A74B-1D762FD77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01EEF-11CE-4DC6-B340-8E213A161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DF29BE-EBF6-4349-AE13-23D5EE2F5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D13251-F997-4343-AAB5-8F60FD9C7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F3B194-EADC-4DE1-9814-CEB0C9636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3105C4-3C37-479F-B347-F43E98574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D9B46C-4894-4FA7-85FD-E3CA7D439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7C024B-1EE4-4A25-BA22-296FAD338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4C5BCC-4433-416D-91AC-DF2C19F63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EA621-EC11-4BAD-A97F-4BEA4EC15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0261431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902950" y="380305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B3"/>
                </a:solidFill>
                <a:latin typeface="JOMJAP+FOGCKE+MicrosoftYaHei"/>
                <a:cs typeface="JOMJAP+FOGCKE+MicrosoftYaHei"/>
              </a:rPr>
              <a:t>REPORTING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3340" y="1612259"/>
            <a:ext cx="2348238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B3"/>
                </a:solidFill>
                <a:latin typeface="JOMJAP+FOGCKE+MicrosoftYaHei"/>
                <a:cs typeface="JOMJAP+FOGCKE+MicrosoftYaHei"/>
              </a:rPr>
              <a:t>2023</a:t>
            </a:r>
            <a:r>
              <a:rPr sz="1400">
                <a:solidFill>
                  <a:srgbClr val="FFFFB3"/>
                </a:solidFill>
                <a:latin typeface="JOMJAP+FOGCKE+MicrosoftYaHei"/>
                <a:cs typeface="JOMJAP+FOGCKE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JOMJAP+FOGCKE+MicrosoftYaHei"/>
                <a:cs typeface="JOMJAP+FOGCKE+MicrosoftYaHei"/>
              </a:rPr>
              <a:t>WORK</a:t>
            </a:r>
            <a:r>
              <a:rPr sz="1400">
                <a:solidFill>
                  <a:srgbClr val="FFFFB3"/>
                </a:solidFill>
                <a:latin typeface="JOMJAP+FOGCKE+MicrosoftYaHei"/>
                <a:cs typeface="JOMJAP+FOGCKE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JOMJAP+FOGCKE+MicrosoftYaHei"/>
                <a:cs typeface="JOMJAP+FOGCKE+MicrosoftYaHei"/>
              </a:rPr>
              <a:t>SUMMARY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7075" y="2388120"/>
            <a:ext cx="6600825" cy="2477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OMGWWS+MS-UIGothic"/>
                <a:cs typeface="OMGWWS+MS-UIGothic"/>
              </a:rPr>
              <a:t>哺乳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动</a:t>
            </a:r>
            <a:r>
              <a:rPr sz="4950">
                <a:solidFill>
                  <a:srgbClr val="FFFFB3"/>
                </a:solidFill>
                <a:latin typeface="OMGWWS+MS-UIGothic"/>
                <a:cs typeface="OMGWWS+MS-UIGothic"/>
              </a:rPr>
              <a:t>物成熟的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红细</a:t>
            </a:r>
          </a:p>
          <a:p>
            <a:pPr marL="0" marR="0">
              <a:lnSpc>
                <a:spcPts val="4950"/>
              </a:lnSpc>
              <a:spcBef>
                <a:spcPts val="2179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OMGWWS+MS-UIGothic"/>
                <a:cs typeface="OMGWWS+MS-UIGothic"/>
              </a:rPr>
              <a:t>胞吸水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涨</a:t>
            </a:r>
            <a:r>
              <a:rPr sz="4950">
                <a:solidFill>
                  <a:srgbClr val="FFFFB3"/>
                </a:solidFill>
                <a:latin typeface="OMGWWS+MS-UIGothic"/>
                <a:cs typeface="OMGWWS+MS-UIGothic"/>
              </a:rPr>
              <a:t>破思考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FFFFB3"/>
                </a:solidFill>
                <a:latin typeface="OMGWWS+MS-UIGothic"/>
                <a:cs typeface="OMGWW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9515" y="2473515"/>
            <a:ext cx="4790382" cy="2833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GWOGEG+IRPGUQ+ArialMT"/>
                <a:cs typeface="GWOGEG+IRPGUQ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哺乳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物成熟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胞的特点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GWOGEG+IRPGUQ+ArialMT"/>
                <a:cs typeface="GWOGEG+IRPGUQ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胞吸水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涨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破的机制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GWOGEG+IRPGUQ+ArialMT"/>
                <a:cs typeface="GWOGEG+IRPGUQ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胞吸水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涨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破的影响因素</a:t>
            </a:r>
          </a:p>
          <a:p>
            <a:pPr marL="0" marR="0">
              <a:lnSpc>
                <a:spcPts val="2552"/>
              </a:lnSpc>
              <a:spcBef>
                <a:spcPts val="148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GWOGEG+IRPGUQ+ArialMT"/>
                <a:cs typeface="GWOGEG+IRPGUQ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胞吸水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涨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破的意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与影响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GWOGEG+IRPGUQ+ArialMT"/>
                <a:cs typeface="GWOGEG+IRPGUQ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OMGWWS+MS-UIGothic"/>
                <a:cs typeface="OMGWWS+MS-UIGothic"/>
              </a:rPr>
              <a:t>思考与展望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6985" y="3871956"/>
            <a:ext cx="1334095" cy="435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2750" y="3195296"/>
            <a:ext cx="7229475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哺乳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动</a:t>
            </a: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物成熟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胞的特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10250" y="4018256"/>
            <a:ext cx="1428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结</a:t>
            </a: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OMGWWS+MS-UIGothic"/>
                <a:cs typeface="OMGWWS+MS-UIGothic"/>
              </a:rPr>
              <a:t>无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2000" spc="25">
                <a:solidFill>
                  <a:srgbClr val="FFFDFD"/>
                </a:solidFill>
                <a:latin typeface="OMGWWS+MS-UIGothic"/>
                <a:cs typeface="OMGWWS+MS-UIGothic"/>
              </a:rPr>
              <a:t>胞核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26500" y="170995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OMGWWS+MS-UIGothic"/>
                <a:cs typeface="OMGWWS+MS-UIGothic"/>
              </a:rPr>
              <a:t>缺乏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2000" spc="23">
                <a:solidFill>
                  <a:srgbClr val="FFFDFD"/>
                </a:solidFill>
                <a:latin typeface="OMGWWS+MS-UIGothic"/>
                <a:cs typeface="OMGWWS+MS-UIGothic"/>
              </a:rPr>
              <a:t>胞器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281292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成熟的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胞没有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粒体、内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网和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基体等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胞器，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使得它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无法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行氧化磷酸化、蛋白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合成和分泌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等活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452742"/>
            <a:ext cx="3431604" cy="1174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哺乳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物成熟的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胞没有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胞核，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意味着它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无法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行</a:t>
            </a:r>
            <a:r>
              <a:rPr sz="1500">
                <a:solidFill>
                  <a:srgbClr val="FFFDFD"/>
                </a:solidFill>
                <a:latin typeface="JOMJAP+FOGCKE+MicrosoftYaHei"/>
                <a:cs typeface="JOMJAP+FOGCKE+MicrosoftYaHei"/>
              </a:rPr>
              <a:t>DNA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复制或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OMJAP+FOGCKE+MicrosoftYaHei"/>
                <a:cs typeface="JOMJAP+FOGCKE+MicrosoftYaHei"/>
              </a:rPr>
              <a:t>RNA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合成。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73979" y="385371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2000" spc="25">
                <a:solidFill>
                  <a:srgbClr val="FFFDFD"/>
                </a:solidFill>
                <a:latin typeface="OMGWWS+MS-UIGothic"/>
                <a:cs typeface="OMGWWS+MS-UIGothic"/>
              </a:rPr>
              <a:t>胞膜相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对较</a:t>
            </a:r>
            <a:r>
              <a:rPr sz="2000">
                <a:solidFill>
                  <a:srgbClr val="FFFDFD"/>
                </a:solidFill>
                <a:latin typeface="OMGWWS+MS-UIGothic"/>
                <a:cs typeface="OMGWWS+MS-UIGothic"/>
              </a:rPr>
              <a:t>薄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与其它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型的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胞相比，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胞膜相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对较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薄，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使得它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更容易受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OMGWWS+MS-UIGothic"/>
                <a:cs typeface="OMGWWS+MS-UIGothic"/>
              </a:rPr>
              <a:t>境因素的影响。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功能特点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053755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EB554D"/>
                </a:solidFill>
                <a:latin typeface="SimSun"/>
                <a:cs typeface="SimSun"/>
              </a:rPr>
              <a:t>维</a:t>
            </a:r>
            <a:r>
              <a:rPr sz="2300" spc="18">
                <a:solidFill>
                  <a:srgbClr val="EB554D"/>
                </a:solidFill>
                <a:latin typeface="OMGWWS+MS-UIGothic"/>
                <a:cs typeface="OMGWWS+MS-UIGothic"/>
              </a:rPr>
              <a:t>持</a:t>
            </a:r>
            <a:r>
              <a:rPr sz="2300" spc="2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pH</a:t>
            </a:r>
            <a:r>
              <a:rPr sz="2300" spc="20">
                <a:solidFill>
                  <a:srgbClr val="EB554D"/>
                </a:solidFill>
                <a:latin typeface="OMGWWS+MS-UIGothic"/>
                <a:cs typeface="OMGWWS+MS-UIGothic"/>
              </a:rPr>
              <a:t>平衡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065736" cy="1036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胞含有碳酸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酐酶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催化</a:t>
            </a:r>
          </a:p>
          <a:p>
            <a:pPr marL="0" marR="0">
              <a:lnSpc>
                <a:spcPts val="1562"/>
              </a:lnSpc>
              <a:spcBef>
                <a:spcPts val="59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CO</a:t>
            </a:r>
            <a:r>
              <a:rPr sz="1500">
                <a:solidFill>
                  <a:srgbClr val="000000"/>
                </a:solidFill>
                <a:latin typeface="DMRLOJ+QADTGQ+MS-Gothic"/>
                <a:cs typeface="DMRLOJ+QADTGQ+MS-Gothic"/>
              </a:rPr>
              <a:t>₂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和</a:t>
            </a: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H</a:t>
            </a:r>
            <a:r>
              <a:rPr sz="1500">
                <a:solidFill>
                  <a:srgbClr val="000000"/>
                </a:solidFill>
                <a:latin typeface="DMRLOJ+QADTGQ+MS-Gothic"/>
                <a:cs typeface="DMRLOJ+QADTGQ+MS-Gothic"/>
              </a:rPr>
              <a:t>₂</a:t>
            </a: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O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合成</a:t>
            </a: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H</a:t>
            </a:r>
            <a:r>
              <a:rPr sz="1500">
                <a:solidFill>
                  <a:srgbClr val="000000"/>
                </a:solidFill>
                <a:latin typeface="DMRLOJ+QADTGQ+MS-Gothic"/>
                <a:cs typeface="DMRLOJ+QADTGQ+MS-Gothic"/>
              </a:rPr>
              <a:t>₂</a:t>
            </a: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CO</a:t>
            </a:r>
            <a:r>
              <a:rPr sz="1500">
                <a:solidFill>
                  <a:srgbClr val="000000"/>
                </a:solidFill>
                <a:latin typeface="DMRLOJ+QADTGQ+MS-Gothic"/>
                <a:cs typeface="DMRLOJ+QADTGQ+MS-Gothic"/>
              </a:rPr>
              <a:t>₃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，并通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</a:p>
          <a:p>
            <a:pPr marL="0" marR="0">
              <a:lnSpc>
                <a:spcPts val="1562"/>
              </a:lnSpc>
              <a:spcBef>
                <a:spcPts val="54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HCO</a:t>
            </a:r>
            <a:r>
              <a:rPr sz="1500">
                <a:solidFill>
                  <a:srgbClr val="000000"/>
                </a:solidFill>
                <a:latin typeface="DMRLOJ+QADTGQ+MS-Gothic"/>
                <a:cs typeface="DMRLOJ+QADTGQ+MS-Gothic"/>
              </a:rPr>
              <a:t>₃⁻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的形式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持</a:t>
            </a: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pH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平衡。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OMGWWS+MS-UIGothic"/>
                <a:cs typeface="OMGWWS+MS-UIGothic"/>
              </a:rPr>
              <a:t>运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输</a:t>
            </a:r>
            <a:r>
              <a:rPr sz="2300" spc="25">
                <a:solidFill>
                  <a:srgbClr val="EB554D"/>
                </a:solidFill>
                <a:latin typeface="OMGWWS+MS-UIGothic"/>
                <a:cs typeface="OMGWWS+MS-UIGothic"/>
              </a:rPr>
              <a:t>氧气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8615" y="2820408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成熟的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胞含有大量的血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蛋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白，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种蛋白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可以与氧气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合，</a:t>
            </a:r>
          </a:p>
          <a:p>
            <a:pPr marL="381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并将其运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到身体的其他部分。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OMGWWS+MS-UIGothic"/>
                <a:cs typeface="OMGWWS+MS-UIGothic"/>
              </a:rPr>
              <a:t>免疫功能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参与免疫反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，如吞噬作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用和抗原呈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递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生化特性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DMKTQ+QKCJVL+MicrosoftYaHei-Bold"/>
                <a:cs typeface="GDMKTQ+QKCJV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DMKTQ+QKCJVL+MicrosoftYaHei-Bold"/>
                <a:cs typeface="GDMKTQ+QKCJVL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GDMKTQ+QKCJVL+MicrosoftYaHei-Bold"/>
                <a:cs typeface="GDMKTQ+QKCJVL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OMGWWS+MS-UIGothic"/>
                <a:cs typeface="OMGWWS+MS-UIGothic"/>
              </a:rPr>
              <a:t>低代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谢</a:t>
            </a:r>
            <a:r>
              <a:rPr sz="2000">
                <a:solidFill>
                  <a:srgbClr val="EB554D"/>
                </a:solidFill>
                <a:latin typeface="OMGWWS+MS-UIGothic"/>
                <a:cs typeface="OMGWWS+MS-UIGothic"/>
              </a:rPr>
              <a:t>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OMGWWS+MS-UIGothic"/>
                <a:cs typeface="OMGWWS+MS-UIGothic"/>
              </a:rPr>
              <a:t>高葡萄糖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摄</a:t>
            </a:r>
            <a:r>
              <a:rPr sz="2000" spc="23">
                <a:solidFill>
                  <a:srgbClr val="EB554D"/>
                </a:solidFill>
                <a:latin typeface="OMGWWS+MS-UIGothic"/>
                <a:cs typeface="OMGWWS+MS-UIGothic"/>
              </a:rPr>
              <a:t>取率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对环</a:t>
            </a:r>
            <a:r>
              <a:rPr sz="2000" spc="25">
                <a:solidFill>
                  <a:srgbClr val="EB554D"/>
                </a:solidFill>
                <a:latin typeface="OMGWWS+MS-UIGothic"/>
                <a:cs typeface="OMGWWS+MS-UIGothic"/>
              </a:rPr>
              <a:t>境敏感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由于缺乏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胞器和其他重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胞成分，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胞的代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率相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对较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低。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胞具有高葡萄糖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摄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取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率，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有助于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持其能量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需求。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由于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胞膜相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薄，它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们对环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境因素（</a:t>
            </a:r>
          </a:p>
          <a:p>
            <a:pPr marL="0" marR="0">
              <a:lnSpc>
                <a:spcPts val="1562"/>
              </a:lnSpc>
              <a:spcBef>
                <a:spcPts val="16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如渗透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、温度、</a:t>
            </a:r>
            <a:r>
              <a:rPr sz="1500">
                <a:solidFill>
                  <a:srgbClr val="000000"/>
                </a:solidFill>
                <a:latin typeface="JOMJAP+FOGCKE+MicrosoftYaHei"/>
                <a:cs typeface="JOMJAP+FOGCKE+MicrosoftYaHei"/>
              </a:rPr>
              <a:t>pH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等）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OMGWWS+MS-UIGothic"/>
                <a:cs typeface="OMGWWS+MS-UIGothic"/>
              </a:rPr>
              <a:t>化非常敏感。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38500" y="319529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胞吸水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涨</a:t>
            </a: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破的机制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渗透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压</a:t>
            </a: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差与水分子流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MGWWS+MS-UIGothic"/>
                <a:cs typeface="OMGWWS+MS-UIGothic"/>
              </a:rPr>
              <a:t>渗透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压</a:t>
            </a:r>
            <a:r>
              <a:rPr sz="1550">
                <a:solidFill>
                  <a:srgbClr val="EB554D"/>
                </a:solidFill>
                <a:latin typeface="OMGWWS+MS-UIGothic"/>
                <a:cs typeface="OMGWWS+MS-UIGothic"/>
              </a:rPr>
              <a:t>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当外界溶液的渗透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高于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胞内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的渗透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压时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，水分子会通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胞内，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胀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OMGWWS+MS-UIGothic"/>
                <a:cs typeface="OMGWWS+MS-UIGothic"/>
              </a:rPr>
              <a:t>水分子流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3022208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水分子通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胞膜上的水通道蛋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性流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，在渗透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差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的作用下，大量水分子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胞内。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细</a:t>
            </a: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胞膜的通透性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胞膜主要由脂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和蛋白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7569" y="3038963"/>
            <a:ext cx="203637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成，具有一定的通透性。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在一定条件下，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胞膜的通透性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化，水分子和其他小分子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可以更容易地通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细</a:t>
            </a: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胞内外的离子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浓</a:t>
            </a:r>
            <a:r>
              <a:rPr sz="3000">
                <a:solidFill>
                  <a:srgbClr val="EB554D"/>
                </a:solidFill>
                <a:latin typeface="OMGWWS+MS-UIGothic"/>
                <a:cs typeface="OMGWWS+MS-UIGothic"/>
              </a:rPr>
              <a:t>度差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08844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红细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胞内的离子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浓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高，尤其是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钾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离子和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氯</a:t>
            </a:r>
            <a:r>
              <a:rPr sz="1350">
                <a:solidFill>
                  <a:srgbClr val="000000"/>
                </a:solidFill>
                <a:latin typeface="OMGWWS+MS-UIGothic"/>
                <a:cs typeface="OMGWWS+MS-UIGothic"/>
              </a:rPr>
              <a:t>离子。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胞吸水膨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胀时</a:t>
            </a: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胞内的离子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浓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度相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降低，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这进</a:t>
            </a: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一步促使水分子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细</a:t>
            </a:r>
            <a:r>
              <a:rPr sz="1350">
                <a:solidFill>
                  <a:srgbClr val="FFFFFF"/>
                </a:solidFill>
                <a:latin typeface="OMGWWS+MS-UIGothic"/>
                <a:cs typeface="OMGWWS+MS-UIGothic"/>
              </a:rPr>
              <a:t>胞内。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GDMKTQ+QKCJVL+MicrosoftYaHei-Bold"/>
                <a:cs typeface="GDMKTQ+QKCJVL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2750" y="3195296"/>
            <a:ext cx="7229475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红细</a:t>
            </a: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胞吸水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涨</a:t>
            </a: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破的影响因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10250" y="4018256"/>
            <a:ext cx="1428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OMGWWS+MS-UIGothic"/>
                <a:cs typeface="OMGWWS+MS-UIGothic"/>
              </a:rPr>
              <a:t>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https://d.book118.com/268026143105006041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2">
      <vt:lpstr>Arial</vt:lpstr>
      <vt:lpstr>Calibri</vt:lpstr>
      <vt:lpstr>JOMJAP+FOGCKE+MicrosoftYaHei</vt:lpstr>
      <vt:lpstr>OMGWWS+MS-UIGothic</vt:lpstr>
      <vt:lpstr>SimSun</vt:lpstr>
      <vt:lpstr>GWOGEG+IRPGUQ+ArialMT</vt:lpstr>
      <vt:lpstr>Times New Roman</vt:lpstr>
      <vt:lpstr>GDMKTQ+QKCJVL+MicrosoftYaHei-Bold</vt:lpstr>
      <vt:lpstr>DMRLOJ+QADTGQ+MS-Gothic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2024-09-20T13:04:52.255</cp:lastPrinted>
  <dcterms:created xsi:type="dcterms:W3CDTF">2024-09-20T05:04:52Z</dcterms:created>
  <dcterms:modified xsi:type="dcterms:W3CDTF">2024-09-20T05:04:53Z</dcterms:modified>
</cp:coreProperties>
</file>