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28F92F-224F-4989-A1CA-D1D5C0DD3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4906D-EC58-40C7-9AE3-726A0FCDA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D7D352-ED59-4649-BAE5-78C0C3324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0ADAEF-1A89-409C-9332-14AF716A6C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74F2A8-A117-4F80-9DF9-82359A7F2A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8C8FE1-4A7C-4C92-902D-6152D36765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5686A2-E2B1-4482-B516-008093EF64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0F6831-D4B6-4B88-8429-99ADEC50F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5E7E1-B50B-4F3D-969E-EFC047BF0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F91E9-F417-4410-AB19-D141DE603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D839DE-8AF0-4784-809F-7CF3E4092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32051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元宇宙中的隐私保护与监管</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元宇宙隐私保护面临的主要挑战
 元宇宙中的个人数据收集、使用和共享现状
 元宇宙中存在的隐私风险和安全隐患
 元宇宙隐私保护的法律法规与监管措施
 元宇宙隐私保护的技术手段与创新应用
 元宇宙隐私保护的多方利益相关主体及其责任
 元宇宙隐私保护的国际合作与协同治理
 元宇宙隐私保护的前沿趋势与未来展望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元宇宙隐私保护面临的主要挑战</a:t>
            </a:r>
          </a:p>
        </p:txBody>
      </p:sp>
      <p:sp>
        <p:nvSpPr>
          <p:cNvPr id="3" name="Subtitle 2"/>
          <p:cNvSpPr>
            <a:spLocks noGrp="1"/>
          </p:cNvSpPr>
          <p:nvPr>
            <p:ph type="subTitle" idx="1"/>
          </p:nvPr>
        </p:nvSpPr>
        <p:spPr/>
        <p:txBody>
          <a:bodyPr/>
          <a:lstStyle/>
          <a:p>
            <a:r>
              <a:t>元宇宙中的隐私保护与监管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元宇宙隐私保护面临的主要挑战</a:t>
            </a:r>
          </a:p>
        </p:txBody>
      </p:sp>
      <p:sp>
        <p:nvSpPr>
          <p:cNvPr id="3" name="Text Placeholder 2"/>
          <p:cNvSpPr>
            <a:spLocks noGrp="1"/>
          </p:cNvSpPr>
          <p:nvPr>
            <p:ph type="body" idx="1"/>
          </p:nvPr>
        </p:nvSpPr>
        <p:spPr/>
        <p:txBody>
          <a:bodyPr/>
          <a:lstStyle/>
          <a:p>
            <a:r>
              <a:t>数据隐私泄露</a:t>
            </a:r>
          </a:p>
        </p:txBody>
      </p:sp>
      <p:sp>
        <p:nvSpPr>
          <p:cNvPr id="4" name="Content Placeholder 3"/>
          <p:cNvSpPr>
            <a:spLocks noGrp="1"/>
          </p:cNvSpPr>
          <p:nvPr>
            <p:ph sz="half" idx="2"/>
          </p:nvPr>
        </p:nvSpPr>
        <p:spPr/>
        <p:txBody>
          <a:bodyPr/>
          <a:lstStyle/>
          <a:p>
            <a:r>
              <a:t>1. 元宇宙中产生大量个人数据，包括生物特征、社交行为、消费习惯等，这些数据一旦泄露，可能被用于身份盗窃、广告跟踪、甚至恶意操纵。</a:t>
            </a:r>
          </a:p>
          <a:p>
            <a:r>
              <a:t>2. 元宇宙中的数据往往以分散式存储，这使得数据泄露的风险更大，因为黑客可以更轻松地访问和窃取数据。</a:t>
            </a:r>
          </a:p>
          <a:p>
            <a:r>
              <a:t>3. 元宇宙中的数据往往与现实世界的数据相关联，这意味着数据泄露可能导致现实世界的损害，例如经济损失、名誉损害或甚至身体伤害。</a:t>
            </a:r>
          </a:p>
        </p:txBody>
      </p:sp>
      <p:sp>
        <p:nvSpPr>
          <p:cNvPr id="5" name="Text Placeholder 4"/>
          <p:cNvSpPr>
            <a:spLocks noGrp="1"/>
          </p:cNvSpPr>
          <p:nvPr>
            <p:ph type="body" idx="3"/>
          </p:nvPr>
        </p:nvSpPr>
        <p:spPr/>
        <p:txBody>
          <a:bodyPr/>
          <a:lstStyle/>
          <a:p>
            <a:r>
              <a:t>虚假信息和虚假身份</a:t>
            </a:r>
          </a:p>
        </p:txBody>
      </p:sp>
      <p:sp>
        <p:nvSpPr>
          <p:cNvPr id="6" name="Content Placeholder 5"/>
          <p:cNvSpPr>
            <a:spLocks noGrp="1"/>
          </p:cNvSpPr>
          <p:nvPr>
            <p:ph sz="half" idx="4"/>
          </p:nvPr>
        </p:nvSpPr>
        <p:spPr/>
        <p:txBody>
          <a:bodyPr/>
          <a:lstStyle/>
          <a:p>
            <a:r>
              <a:t>1. 元宇宙中虚拟现实技术可以创造出逼真的环境和虚拟角色，这可能会被不法分子利用来传播虚假信息和创建虚假身份。</a:t>
            </a:r>
          </a:p>
          <a:p>
            <a:r>
              <a:t>2. 元宇宙中的虚拟现实技术可以让人们在虚拟世界中体验到真实的感觉，这可能会被不法分子利用来进行欺诈和诈骗。</a:t>
            </a:r>
          </a:p>
          <a:p>
            <a:r>
              <a:t>3. 元宇宙中的虚拟现实技术可以让人们在虚拟世界中与他人互动，这可能会被不法分子利用来进行网络欺凌和骚扰。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元宇宙隐私保护面临的主要挑战</a:t>
            </a:r>
          </a:p>
        </p:txBody>
      </p:sp>
      <p:sp>
        <p:nvSpPr>
          <p:cNvPr id="3" name="Text Placeholder 2"/>
          <p:cNvSpPr>
            <a:spLocks noGrp="1"/>
          </p:cNvSpPr>
          <p:nvPr>
            <p:ph type="body" idx="1"/>
          </p:nvPr>
        </p:nvSpPr>
        <p:spPr/>
        <p:txBody>
          <a:bodyPr/>
          <a:lstStyle/>
          <a:p>
            <a:r>
              <a:t>数字身份盗用</a:t>
            </a:r>
          </a:p>
        </p:txBody>
      </p:sp>
      <p:sp>
        <p:nvSpPr>
          <p:cNvPr id="4" name="Content Placeholder 3"/>
          <p:cNvSpPr>
            <a:spLocks noGrp="1"/>
          </p:cNvSpPr>
          <p:nvPr>
            <p:ph sz="half" idx="2"/>
          </p:nvPr>
        </p:nvSpPr>
        <p:spPr/>
        <p:txBody>
          <a:bodyPr/>
          <a:lstStyle/>
          <a:p>
            <a:r>
              <a:t>1. 元宇宙中用户需要创建数字身份才能进行交互，但这些数字身份存在被盗用的风险，导致其他用户冒名顶替的身份进行活动。</a:t>
            </a:r>
          </a:p>
          <a:p>
            <a:r>
              <a:t>2. 元宇宙中用户通常使用数字钱包来进行交易，数字钱包中存储着用户的加密货币和 NFT 等虚拟资产，如果数字钱包被盗用，用户可能会遭受经济损失。</a:t>
            </a:r>
          </a:p>
          <a:p>
            <a:r>
              <a:t>3. 元宇宙中用户往往使用社交网络账号或其他在线账户进行登录，如果这些账户被盗用，不法分子可能会访问用户的个人信息和隐私数据。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元宇宙中的个人数据收集、使用和共享现状</a:t>
            </a:r>
          </a:p>
        </p:txBody>
      </p:sp>
      <p:sp>
        <p:nvSpPr>
          <p:cNvPr id="3" name="Subtitle 2"/>
          <p:cNvSpPr>
            <a:spLocks noGrp="1"/>
          </p:cNvSpPr>
          <p:nvPr>
            <p:ph type="subTitle" idx="1"/>
          </p:nvPr>
        </p:nvSpPr>
        <p:spPr/>
        <p:txBody>
          <a:bodyPr/>
          <a:lstStyle/>
          <a:p>
            <a:r>
              <a:t>元宇宙中的隐私保护与监管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元宇宙中的个人数据收集、使用和共享现状</a:t>
            </a:r>
          </a:p>
        </p:txBody>
      </p:sp>
      <p:sp>
        <p:nvSpPr>
          <p:cNvPr id="3" name="Text Placeholder 2"/>
          <p:cNvSpPr>
            <a:spLocks noGrp="1"/>
          </p:cNvSpPr>
          <p:nvPr>
            <p:ph type="body" idx="1"/>
          </p:nvPr>
        </p:nvSpPr>
        <p:spPr/>
        <p:txBody>
          <a:bodyPr/>
          <a:lstStyle/>
          <a:p>
            <a:r>
              <a:t>元宇宙中的个人数据收集方式</a:t>
            </a:r>
          </a:p>
        </p:txBody>
      </p:sp>
      <p:sp>
        <p:nvSpPr>
          <p:cNvPr id="4" name="Content Placeholder 3"/>
          <p:cNvSpPr>
            <a:spLocks noGrp="1"/>
          </p:cNvSpPr>
          <p:nvPr>
            <p:ph sz="half" idx="2"/>
          </p:nvPr>
        </p:nvSpPr>
        <p:spPr/>
        <p:txBody>
          <a:bodyPr/>
          <a:lstStyle/>
          <a:p>
            <a:r>
              <a:t>1. 元宇宙中的个人数据收集方式多种多样，包括但不限于：</a:t>
            </a:r>
          </a:p>
          <a:p>
            <a:r>
              <a:t>  - 沉浸式体验数据收集：元宇宙中，用户可以通过各种设备与虚拟环境进行交互，并在游戏中留下大量的个人数据，例如位置、动作、手势、表情等。这些数据可以用于构建用户画像，分析用户行为，并提供个性化的服务。</a:t>
            </a:r>
          </a:p>
          <a:p>
            <a:r>
              <a:t>2. 元宇宙中的个人数据收集方式具有隐蔽性，用户难以察觉：</a:t>
            </a:r>
          </a:p>
          <a:p>
            <a:r>
              <a:t>  - 元宇宙中的个人数据收集往往在用户不知情或未经同意的情况下进行，例如，元宇宙中的虚拟环境可能会自动收集用户的位置、动作等数据，而用户可能对此毫不知情。</a:t>
            </a:r>
          </a:p>
          <a:p>
            <a:r>
              <a:t>3. 元宇宙中的个人数据收集方式具有连续性，数据收集过程难以中断：</a:t>
            </a:r>
          </a:p>
          <a:p>
            <a:r>
              <a:t>  - 元宇宙中的个人数据收集往往是持续不断的，即使用户退出虚拟环境，数据收集仍然可能继续进行，例如，元宇宙中的虚拟设备可能会继续收集用户的位置数据，即使用户已经离开了虚拟环境。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元宇宙中的个人数据收集、使用和共享现状</a:t>
            </a:r>
          </a:p>
        </p:txBody>
      </p:sp>
      <p:sp>
        <p:nvSpPr>
          <p:cNvPr id="3" name="Text Placeholder 2"/>
          <p:cNvSpPr>
            <a:spLocks noGrp="1"/>
          </p:cNvSpPr>
          <p:nvPr>
            <p:ph type="body" idx="1"/>
          </p:nvPr>
        </p:nvSpPr>
        <p:spPr/>
        <p:txBody>
          <a:bodyPr/>
          <a:lstStyle/>
          <a:p>
            <a:r>
              <a:t>元宇宙中的个人数据使用现状</a:t>
            </a:r>
          </a:p>
        </p:txBody>
      </p:sp>
      <p:sp>
        <p:nvSpPr>
          <p:cNvPr id="4" name="Content Placeholder 3"/>
          <p:cNvSpPr>
            <a:spLocks noGrp="1"/>
          </p:cNvSpPr>
          <p:nvPr>
            <p:ph sz="half" idx="2"/>
          </p:nvPr>
        </p:nvSpPr>
        <p:spPr/>
        <p:txBody>
          <a:bodyPr/>
          <a:lstStyle/>
          <a:p>
            <a:r>
              <a:t>1. 元宇宙中的个人数据被广泛用于构建用户画像，分析用户行为，并提供个性化的服务：</a:t>
            </a:r>
          </a:p>
          <a:p>
            <a:r>
              <a:t>  - 例如，元宇宙中的虚拟环境可以使用用户的位置、动作等数据来构建用户画像，分析用户行为，并根据用户画像和行为为用户提供个性化的服务，例如，推荐用户感兴趣的虚拟商品或服务。</a:t>
            </a:r>
          </a:p>
          <a:p>
            <a:r>
              <a:t>2. 元宇宙中的个人数据被用于开发和改进虚拟环境，并提供新的服务：</a:t>
            </a:r>
          </a:p>
          <a:p>
            <a:r>
              <a:t>  - 例如，元宇宙中的虚拟环境可以通过收集用户的位置、动作等数据来改进虚拟环境的布局和设计，并开发新的服务，例如，提供基于位置的社交服务，允许用户在虚拟环境中与其他用户互动。</a:t>
            </a:r>
          </a:p>
          <a:p>
            <a:r>
              <a:t>3. 元宇宙中的个人数据被用于研究和分析，以了解用户行为和趋势：</a:t>
            </a:r>
          </a:p>
          <a:p>
            <a:r>
              <a:t>  - 例如，元宇宙中的虚拟环境可以通过收集用户的位置、动作等数据来分析用户行为和趋势，并为企业提供有价值的洞察，帮助企业改进产品和服务。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元宇宙中存在的隐私风险和安全隐患</a:t>
            </a:r>
          </a:p>
        </p:txBody>
      </p:sp>
      <p:sp>
        <p:nvSpPr>
          <p:cNvPr id="3" name="Subtitle 2"/>
          <p:cNvSpPr>
            <a:spLocks noGrp="1"/>
          </p:cNvSpPr>
          <p:nvPr>
            <p:ph type="subTitle" idx="1"/>
          </p:nvPr>
        </p:nvSpPr>
        <p:spPr/>
        <p:txBody>
          <a:bodyPr/>
          <a:lstStyle/>
          <a:p>
            <a:r>
              <a:t>元宇宙中的隐私保护与监管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元宇宙中存在的隐私风险和安全隐患</a:t>
            </a:r>
          </a:p>
        </p:txBody>
      </p:sp>
      <p:sp>
        <p:nvSpPr>
          <p:cNvPr id="3" name="Text Placeholder 2"/>
          <p:cNvSpPr>
            <a:spLocks noGrp="1"/>
          </p:cNvSpPr>
          <p:nvPr>
            <p:ph type="body" idx="1"/>
          </p:nvPr>
        </p:nvSpPr>
        <p:spPr/>
        <p:txBody>
          <a:bodyPr/>
          <a:lstStyle/>
          <a:p>
            <a:r>
              <a:t>个人信息泄露风险</a:t>
            </a:r>
          </a:p>
        </p:txBody>
      </p:sp>
      <p:sp>
        <p:nvSpPr>
          <p:cNvPr id="4" name="Content Placeholder 3"/>
          <p:cNvSpPr>
            <a:spLocks noGrp="1"/>
          </p:cNvSpPr>
          <p:nvPr>
            <p:ph sz="half" idx="2"/>
          </p:nvPr>
        </p:nvSpPr>
        <p:spPr/>
        <p:txBody>
          <a:bodyPr/>
          <a:lstStyle/>
          <a:p>
            <a:r>
              <a:t>1. 在元宇宙中，用户需要创建自己的虚拟身份和虚拟形象，这需要提供个人信息，如姓名、照片、年龄等。这些个人信息一旦泄露，可能会被不法分子利用，进行诈骗、骚扰等犯罪活动。</a:t>
            </a:r>
          </a:p>
          <a:p>
            <a:r>
              <a:t>2. 元宇宙中存在大量传感器和摄像头，这些设备可以收集用户的面部表情、肢体动作、语音语调等信息。这些信息一旦被收集，可能会被用来分析用户的行为、兴趣和偏好，甚至可能被用来操纵用户的情绪和行为。</a:t>
            </a:r>
          </a:p>
          <a:p>
            <a:r>
              <a:t>3. 元宇宙中的虚拟资产，如虚拟土地、虚拟房产、虚拟货币等，也存在被盗窃的风险。如果黑客能够获取用户的虚拟资产信息，就有可能盗窃用户的虚拟资产，给用户造成经济损失。</a:t>
            </a:r>
          </a:p>
        </p:txBody>
      </p:sp>
      <p:sp>
        <p:nvSpPr>
          <p:cNvPr id="5" name="Text Placeholder 4"/>
          <p:cNvSpPr>
            <a:spLocks noGrp="1"/>
          </p:cNvSpPr>
          <p:nvPr>
            <p:ph type="body" idx="3"/>
          </p:nvPr>
        </p:nvSpPr>
        <p:spPr/>
        <p:txBody>
          <a:bodyPr/>
          <a:lstStyle/>
          <a:p>
            <a:r>
              <a:t>沉迷成瘾风险</a:t>
            </a:r>
          </a:p>
        </p:txBody>
      </p:sp>
      <p:sp>
        <p:nvSpPr>
          <p:cNvPr id="6" name="Content Placeholder 5"/>
          <p:cNvSpPr>
            <a:spLocks noGrp="1"/>
          </p:cNvSpPr>
          <p:nvPr>
            <p:ph sz="half" idx="4"/>
          </p:nvPr>
        </p:nvSpPr>
        <p:spPr/>
        <p:txBody>
          <a:bodyPr/>
          <a:lstStyle/>
          <a:p>
            <a:r>
              <a:t>1. 元宇宙中的虚拟世界非常逼真，能够给用户带来沉浸式的体验。这种沉浸式的体验可能会让用户沉迷于元宇宙中，无法自拔。</a:t>
            </a:r>
          </a:p>
          <a:p>
            <a:r>
              <a:t>2. 元宇宙中的虚拟物品和虚拟服务非常丰富，能够满足用户的各种需求。这种丰富的虚拟资源可能会让用户沉迷于消费，无法控制自己的欲望。</a:t>
            </a:r>
          </a:p>
          <a:p>
            <a:r>
              <a:t>3. 元宇宙中的虚拟社交非常便利，能够让用户随时随地与朋友互动。这种便利的虚拟社交可能会让用户沉迷于社交，无法在现实世界中建立正常的人际关系。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元宇宙中存在的隐私风险和安全隐患</a:t>
            </a:r>
          </a:p>
        </p:txBody>
      </p:sp>
      <p:sp>
        <p:nvSpPr>
          <p:cNvPr id="3" name="Content Placeholder 2"/>
          <p:cNvSpPr>
            <a:spLocks noGrp="1"/>
          </p:cNvSpPr>
          <p:nvPr>
            <p:ph sz="half" idx="2"/>
          </p:nvPr>
        </p:nvSpPr>
        <p:spPr/>
        <p:txBody>
          <a:bodyPr/>
          <a:lstStyle/>
          <a:p>
            <a:r>
              <a:t>1. 元宇宙中的虚拟货币和虚拟资产很容易被伪造和欺骗，不法分子可以通过伪造虚拟货币或虚拟资产来诈骗用户的钱财。</a:t>
            </a:r>
          </a:p>
          <a:p>
            <a:r>
              <a:t>2. 元宇宙中的虚拟土地和虚拟房产很容易被炒作和欺骗，不法分子可以通过炒作虚拟土地或虚拟房产来欺骗用户的钱财。</a:t>
            </a:r>
          </a:p>
          <a:p>
            <a:r>
              <a:t>3. 元宇宙中的虚拟服务和虚拟商品很容易被伪造和欺骗，不法分子可以通过伪造虚拟服务或虚拟商品来欺骗用户的钱财。</a:t>
            </a:r>
          </a:p>
        </p:txBody>
      </p:sp>
      <p:sp>
        <p:nvSpPr>
          <p:cNvPr id="4" name="Text Placeholder 3"/>
          <p:cNvSpPr>
            <a:spLocks noGrp="1"/>
          </p:cNvSpPr>
          <p:nvPr>
            <p:ph type="body" idx="3"/>
          </p:nvPr>
        </p:nvSpPr>
        <p:spPr/>
        <p:txBody>
          <a:bodyPr/>
          <a:lstStyle/>
          <a:p>
            <a:r>
              <a:t>网络安全风险</a:t>
            </a:r>
          </a:p>
        </p:txBody>
      </p:sp>
      <p:sp>
        <p:nvSpPr>
          <p:cNvPr id="5" name="Content Placeholder 4"/>
          <p:cNvSpPr>
            <a:spLocks noGrp="1"/>
          </p:cNvSpPr>
          <p:nvPr>
            <p:ph sz="half" idx="4"/>
          </p:nvPr>
        </p:nvSpPr>
        <p:spPr/>
        <p:txBody>
          <a:bodyPr/>
          <a:lstStyle/>
          <a:p>
            <a:r>
              <a:t>1. 元宇宙中的虚拟世界是一个开放的网络环境，存在着各种各样的网络安全风险，如黑客攻击、病毒攻击、网络钓鱼攻击等。这些网络安全风险可能会导致用户的个人信息泄露、虚拟资产被盗窃、虚拟服务被中断等。</a:t>
            </a:r>
          </a:p>
          <a:p>
            <a:r>
              <a:t>2. 元宇宙中的虚拟设备和虚拟软件也存在着各种各样的安全漏洞，这些安全漏洞可能会被黑客利用，来攻击用户的电脑、手机等设备。</a:t>
            </a:r>
          </a:p>
          <a:p>
            <a:r>
              <a:t>3. 元宇宙中的虚拟社交平台也存在着各种各样的安全隐患，如用户隐私泄露、用户被骚扰、用户被欺骗等。</a:t>
            </a:r>
          </a:p>
        </p:txBody>
      </p:sp>
      <p:sp>
        <p:nvSpPr>
          <p:cNvPr id="6" name="Text Placeholder 5"/>
          <p:cNvSpPr>
            <a:spLocks noGrp="1"/>
          </p:cNvSpPr>
          <p:nvPr>
            <p:ph type="body" idx="1"/>
          </p:nvPr>
        </p:nvSpPr>
        <p:spPr/>
        <p:txBody>
          <a:bodyPr/>
          <a:lstStyle/>
          <a:p>
            <a:r>
              <a:t>欺诈和诈骗风险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元宇宙中存在的隐私风险和安全隐患</a:t>
            </a:r>
          </a:p>
        </p:txBody>
      </p:sp>
      <p:sp>
        <p:nvSpPr>
          <p:cNvPr id="3" name="Text Placeholder 2"/>
          <p:cNvSpPr>
            <a:spLocks noGrp="1"/>
          </p:cNvSpPr>
          <p:nvPr>
            <p:ph type="body" idx="1"/>
          </p:nvPr>
        </p:nvSpPr>
        <p:spPr/>
        <p:txBody>
          <a:bodyPr/>
          <a:lstStyle/>
          <a:p>
            <a:r>
              <a:t>儿童保护风险</a:t>
            </a:r>
          </a:p>
        </p:txBody>
      </p:sp>
      <p:sp>
        <p:nvSpPr>
          <p:cNvPr id="4" name="Content Placeholder 3"/>
          <p:cNvSpPr>
            <a:spLocks noGrp="1"/>
          </p:cNvSpPr>
          <p:nvPr>
            <p:ph sz="half" idx="2"/>
          </p:nvPr>
        </p:nvSpPr>
        <p:spPr/>
        <p:txBody>
          <a:bodyPr/>
          <a:lstStyle/>
          <a:p>
            <a:r>
              <a:t>1. 元宇宙中的虚拟世界是一个开放的环境，儿童很容易接触到不适合他们年龄的内容，如暴力、色情、毒品等。</a:t>
            </a:r>
          </a:p>
          <a:p>
            <a:r>
              <a:t>2. 元宇宙中的虚拟社交平台也存在着各种各样的儿童保护风险，如儿童被骚扰、儿童被欺骗、儿童被引诱从事非法活动等。</a:t>
            </a:r>
          </a:p>
          <a:p>
            <a:r>
              <a:t>3. 元宇宙中的虚拟游戏也存在着各种各样的儿童保护风险，如儿童沉迷游戏、儿童在游戏中受到暴力侵害等。</a:t>
            </a:r>
          </a:p>
        </p:txBody>
      </p:sp>
      <p:sp>
        <p:nvSpPr>
          <p:cNvPr id="5" name="Text Placeholder 4"/>
          <p:cNvSpPr>
            <a:spLocks noGrp="1"/>
          </p:cNvSpPr>
          <p:nvPr>
            <p:ph type="body" idx="3"/>
          </p:nvPr>
        </p:nvSpPr>
        <p:spPr/>
        <p:txBody>
          <a:bodyPr/>
          <a:lstStyle/>
          <a:p>
            <a:r>
              <a:t>国家安全风险</a:t>
            </a:r>
          </a:p>
        </p:txBody>
      </p:sp>
      <p:sp>
        <p:nvSpPr>
          <p:cNvPr id="6" name="Content Placeholder 5"/>
          <p:cNvSpPr>
            <a:spLocks noGrp="1"/>
          </p:cNvSpPr>
          <p:nvPr>
            <p:ph sz="half" idx="4"/>
          </p:nvPr>
        </p:nvSpPr>
        <p:spPr/>
        <p:txBody>
          <a:bodyPr/>
          <a:lstStyle/>
          <a:p>
            <a:r>
              <a:t>1. 元宇宙中的虚拟世界是一个开放的环境，外国敌对势力可以在元宇宙中传播虚假信息、制造混乱、煽动叛乱等，这可能会对国家安全造成严重威胁。</a:t>
            </a:r>
          </a:p>
          <a:p>
            <a:r>
              <a:t>2. 元宇宙中的虚拟资产和虚拟服务很容易被外国敌对势力利用，来洗钱、资助恐怖主义等，这可能会对国家安全造成严重威胁。</a:t>
            </a:r>
          </a:p>
          <a:p>
            <a:r>
              <a:t>3. 元宇宙中的虚拟社交平台也容易被外国敌对势力利用，来收集情报、窃取机密等，这可能会对国家安全造成严重威胁。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元宇宙隐私保护的法律法规与监管措施</a:t>
            </a:r>
          </a:p>
        </p:txBody>
      </p:sp>
      <p:sp>
        <p:nvSpPr>
          <p:cNvPr id="3" name="Subtitle 2"/>
          <p:cNvSpPr>
            <a:spLocks noGrp="1"/>
          </p:cNvSpPr>
          <p:nvPr>
            <p:ph type="subTitle" idx="1"/>
          </p:nvPr>
        </p:nvSpPr>
        <p:spPr/>
        <p:txBody>
          <a:bodyPr/>
          <a:lstStyle/>
          <a:p>
            <a:r>
              <a:t>元宇宙中的隐私保护与监管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元宇宙隐私保护的法律法规与监管措施</a:t>
            </a:r>
          </a:p>
        </p:txBody>
      </p:sp>
      <p:sp>
        <p:nvSpPr>
          <p:cNvPr id="3" name="Text Placeholder 2"/>
          <p:cNvSpPr>
            <a:spLocks noGrp="1"/>
          </p:cNvSpPr>
          <p:nvPr>
            <p:ph type="body" idx="1"/>
          </p:nvPr>
        </p:nvSpPr>
        <p:spPr/>
        <p:txBody>
          <a:bodyPr/>
          <a:lstStyle/>
          <a:p>
            <a:r>
              <a:t>数据收集与使用规范</a:t>
            </a:r>
          </a:p>
        </p:txBody>
      </p:sp>
      <p:sp>
        <p:nvSpPr>
          <p:cNvPr id="4" name="Content Placeholder 3"/>
          <p:cNvSpPr>
            <a:spLocks noGrp="1"/>
          </p:cNvSpPr>
          <p:nvPr>
            <p:ph sz="half" idx="2"/>
          </p:nvPr>
        </p:nvSpPr>
        <p:spPr/>
        <p:txBody>
          <a:bodyPr/>
          <a:lstStyle/>
          <a:p>
            <a:r>
              <a:t>1. 要求元宇宙平台运营商在收集和使用用户数据时，必须获得用户明确的同意，并告知用户数据收集和使用的目的、范围和方式。</a:t>
            </a:r>
          </a:p>
          <a:p>
            <a:r>
              <a:t>2. 规范元宇宙平台运营商对用户数据的存储、传输和处理，要求采取必要的安全措施，防止用户数据泄露、滥用或被未经授权的第三方访问。</a:t>
            </a:r>
          </a:p>
          <a:p>
            <a:r>
              <a:t>3. 赋予用户对自己的数据的控制权，允许用户随时访问、更正、删除或转移自己的数据。</a:t>
            </a:r>
          </a:p>
        </p:txBody>
      </p:sp>
      <p:sp>
        <p:nvSpPr>
          <p:cNvPr id="5" name="Text Placeholder 4"/>
          <p:cNvSpPr>
            <a:spLocks noGrp="1"/>
          </p:cNvSpPr>
          <p:nvPr>
            <p:ph type="body" idx="3"/>
          </p:nvPr>
        </p:nvSpPr>
        <p:spPr/>
        <p:txBody>
          <a:bodyPr/>
          <a:lstStyle/>
          <a:p>
            <a:r>
              <a:t>个人信息保护</a:t>
            </a:r>
          </a:p>
        </p:txBody>
      </p:sp>
      <p:sp>
        <p:nvSpPr>
          <p:cNvPr id="6" name="Content Placeholder 5"/>
          <p:cNvSpPr>
            <a:spLocks noGrp="1"/>
          </p:cNvSpPr>
          <p:nvPr>
            <p:ph sz="half" idx="4"/>
          </p:nvPr>
        </p:nvSpPr>
        <p:spPr/>
        <p:txBody>
          <a:bodyPr/>
          <a:lstStyle/>
          <a:p>
            <a:r>
              <a:t>1. 要求元宇宙平台运营商对用户个人信息进行加密处理，防止未经授权的第三方访问或使用。</a:t>
            </a:r>
          </a:p>
          <a:p>
            <a:r>
              <a:t>2. 禁止元宇宙平台运营商收集和使用用户的敏感个人信息，如种族、民族、宗教信仰、健康状况、性取向、政治观点等。</a:t>
            </a:r>
          </a:p>
          <a:p>
            <a:r>
              <a:t>3. 要求元宇宙平台运营商在用户注销或删除账户后，及时删除其个人信息。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元宇宙隐私保护的法律法规与监管措施</a:t>
            </a:r>
          </a:p>
        </p:txBody>
      </p:sp>
      <p:sp>
        <p:nvSpPr>
          <p:cNvPr id="3" name="Text Placeholder 2"/>
          <p:cNvSpPr>
            <a:spLocks noGrp="1"/>
          </p:cNvSpPr>
          <p:nvPr>
            <p:ph type="body" idx="1"/>
          </p:nvPr>
        </p:nvSpPr>
        <p:spPr/>
        <p:txBody>
          <a:bodyPr/>
          <a:lstStyle/>
          <a:p>
            <a:r>
              <a:t>虚拟资产保护</a:t>
            </a:r>
          </a:p>
        </p:txBody>
      </p:sp>
      <p:sp>
        <p:nvSpPr>
          <p:cNvPr id="4" name="Content Placeholder 3"/>
          <p:cNvSpPr>
            <a:spLocks noGrp="1"/>
          </p:cNvSpPr>
          <p:nvPr>
            <p:ph sz="half" idx="2"/>
          </p:nvPr>
        </p:nvSpPr>
        <p:spPr/>
        <p:txBody>
          <a:bodyPr/>
          <a:lstStyle/>
          <a:p>
            <a:r>
              <a:t>1. 要求元宇宙平台运营商建立健全的虚拟资产保护机制，防止用户虚拟资产被盗窃或滥用。</a:t>
            </a:r>
          </a:p>
          <a:p>
            <a:r>
              <a:t>2. 规范元宇宙平台运营商对用户虚拟资产的交易和流通，要求采用安全可靠的技术手段，确保虚拟资产交易的安全性。</a:t>
            </a:r>
          </a:p>
          <a:p>
            <a:r>
              <a:t>3. 建立虚拟资产纠纷解决机制，为用户在虚拟资产交易中遇到的纠纷提供高效、公正的解决途径。</a:t>
            </a:r>
          </a:p>
        </p:txBody>
      </p:sp>
      <p:sp>
        <p:nvSpPr>
          <p:cNvPr id="5" name="Text Placeholder 4"/>
          <p:cNvSpPr>
            <a:spLocks noGrp="1"/>
          </p:cNvSpPr>
          <p:nvPr>
            <p:ph type="body" idx="3"/>
          </p:nvPr>
        </p:nvSpPr>
        <p:spPr/>
        <p:txBody>
          <a:bodyPr/>
          <a:lstStyle/>
          <a:p>
            <a:r>
              <a:t>内容管控与审核</a:t>
            </a:r>
          </a:p>
        </p:txBody>
      </p:sp>
      <p:sp>
        <p:nvSpPr>
          <p:cNvPr id="6" name="Content Placeholder 5"/>
          <p:cNvSpPr>
            <a:spLocks noGrp="1"/>
          </p:cNvSpPr>
          <p:nvPr>
            <p:ph sz="half" idx="4"/>
          </p:nvPr>
        </p:nvSpPr>
        <p:spPr/>
        <p:txBody>
          <a:bodyPr/>
          <a:lstStyle/>
          <a:p>
            <a:r>
              <a:t>1. 要求元宇宙平台运营商建立内容管控和审核制度，及时发现和删除违法、有害或不当的内容。</a:t>
            </a:r>
          </a:p>
          <a:p>
            <a:r>
              <a:t>2. 规范元宇宙平台运营商对用户生成内容的审核标准和程序，确保审核的公正性和透明性。</a:t>
            </a:r>
          </a:p>
          <a:p>
            <a:r>
              <a:t>3. 建立内容投诉和申诉机制，允许用户对被删除或屏蔽的内容提出申诉，并及时处理用户的申诉。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元宇宙隐私保护的法律法规与监管措施</a:t>
            </a:r>
          </a:p>
        </p:txBody>
      </p:sp>
      <p:sp>
        <p:nvSpPr>
          <p:cNvPr id="3" name="Text Placeholder 2"/>
          <p:cNvSpPr>
            <a:spLocks noGrp="1"/>
          </p:cNvSpPr>
          <p:nvPr>
            <p:ph type="body" idx="1"/>
          </p:nvPr>
        </p:nvSpPr>
        <p:spPr/>
        <p:txBody>
          <a:bodyPr/>
          <a:lstStyle/>
          <a:p>
            <a:r>
              <a:t>虚拟空间安全</a:t>
            </a:r>
          </a:p>
        </p:txBody>
      </p:sp>
      <p:sp>
        <p:nvSpPr>
          <p:cNvPr id="4" name="Content Placeholder 3"/>
          <p:cNvSpPr>
            <a:spLocks noGrp="1"/>
          </p:cNvSpPr>
          <p:nvPr>
            <p:ph sz="half" idx="2"/>
          </p:nvPr>
        </p:nvSpPr>
        <p:spPr/>
        <p:txBody>
          <a:bodyPr/>
          <a:lstStyle/>
          <a:p>
            <a:r>
              <a:t>1. 要求元宇宙平台运营商采取措施，确保虚拟空间的安全和稳定，防止恶意攻击和破坏。</a:t>
            </a:r>
          </a:p>
          <a:p>
            <a:r>
              <a:t>2. 规范元宇宙平台运营商对虚拟空间的访问和使用，防止未经授权的第三方进入或使用虚拟空间。</a:t>
            </a:r>
          </a:p>
          <a:p>
            <a:r>
              <a:t>3. 建立虚拟空间安全事件应急响应机制，及时处理虚拟空间安全事件，最大限度降低安全事件造成的损失。</a:t>
            </a:r>
          </a:p>
        </p:txBody>
      </p:sp>
      <p:sp>
        <p:nvSpPr>
          <p:cNvPr id="5" name="Text Placeholder 4"/>
          <p:cNvSpPr>
            <a:spLocks noGrp="1"/>
          </p:cNvSpPr>
          <p:nvPr>
            <p:ph type="body" idx="3"/>
          </p:nvPr>
        </p:nvSpPr>
        <p:spPr/>
        <p:txBody>
          <a:bodyPr/>
          <a:lstStyle/>
          <a:p>
            <a:r>
              <a:t>元宇宙生态监管</a:t>
            </a:r>
          </a:p>
        </p:txBody>
      </p:sp>
      <p:sp>
        <p:nvSpPr>
          <p:cNvPr id="6" name="Content Placeholder 5"/>
          <p:cNvSpPr>
            <a:spLocks noGrp="1"/>
          </p:cNvSpPr>
          <p:nvPr>
            <p:ph sz="half" idx="4"/>
          </p:nvPr>
        </p:nvSpPr>
        <p:spPr/>
        <p:txBody>
          <a:bodyPr/>
          <a:lstStyle/>
          <a:p>
            <a:r>
              <a:t>1. 建立元宇宙生态监管体系，明确元宇宙平台运营商、内容提供商、用户等各方主体的主体责任，规范元宇宙生态的秩序。</a:t>
            </a:r>
          </a:p>
          <a:p>
            <a:r>
              <a:t>2. 加强元宇宙生态的执法力度，严厉打击元宇宙平台运营商、内容提供商等在元宇宙生态中违法违规的行为，维护元宇宙生态的健康发展。</a:t>
            </a:r>
          </a:p>
          <a:p>
            <a:r>
              <a:t>3. 鼓励元宇宙生态的自律和共治，引导元宇宙平台运营商、内容提供商、用户等各方主体共同参与元宇宙生态的监管，促进元宇宙生态的健康发展。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https://d.book118.com/268032051067006035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元宇宙隐私保护面临的主要挑战</vt:lpstr>
      <vt:lpstr> 元宇宙隐私保护面临的主要挑战</vt:lpstr>
      <vt:lpstr> 元宇宙隐私保护面临的主要挑战</vt:lpstr>
      <vt:lpstr> 元宇宙中的个人数据收集、使用和共享现状</vt:lpstr>
      <vt:lpstr> 元宇宙中的个人数据收集、使用和共享现状</vt:lpstr>
      <vt:lpstr> 元宇宙中的个人数据收集、使用和共享现状</vt:lpstr>
      <vt:lpstr> 元宇宙中存在的隐私风险和安全隐患</vt:lpstr>
      <vt:lpstr> 元宇宙中存在的隐私风险和安全隐患</vt:lpstr>
      <vt:lpstr> 元宇宙中存在的隐私风险和安全隐患</vt:lpstr>
      <vt:lpstr> 元宇宙中存在的隐私风险和安全隐患</vt:lpstr>
      <vt:lpstr> 元宇宙隐私保护的法律法规与监管措施</vt:lpstr>
      <vt:lpstr> 元宇宙隐私保护的法律法规与监管措施</vt:lpstr>
      <vt:lpstr> 元宇宙隐私保护的法律法规与监管措施</vt:lpstr>
      <vt:lpstr> 元宇宙隐私保护的法律法规与监管措施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2024-09-14T07:54:41.085</cp:lastPrinted>
  <dcterms:created xsi:type="dcterms:W3CDTF">2024-09-13T23:54:41Z</dcterms:created>
  <dcterms:modified xsi:type="dcterms:W3CDTF">2024-09-13T23:54:43Z</dcterms:modified>
</cp:coreProperties>
</file>