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6" r:id="rId24"/>
    <p:sldId id="319" r:id="rId25"/>
    <p:sldId id="322" r:id="rId26"/>
    <p:sldId id="325" r:id="rId27"/>
    <p:sldId id="328" r:id="rId28"/>
    <p:sldId id="331" r:id="rId29"/>
    <p:sldId id="334" r:id="rId30"/>
    <p:sldId id="336" r:id="rId31"/>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tags" Target="tags/tag1.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heme" Target="theme/theme1.xml" /><Relationship Id="rId36"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C653FB9D-B220-4FDC-AD22-3E361C632AA2}"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0" name="PlaceHolder 1"/>
          <p:cNvSpPr>
            <a:spLocks noGrp="1"/>
          </p:cNvSpPr>
          <p:nvPr>
            <p:ph type="sldImg"/>
          </p:nvPr>
        </p:nvSpPr>
        <p:spPr>
          <a:xfrm>
            <a:off x="685800" y="1143000"/>
            <a:ext cx="5486040" cy="3085920"/>
          </a:xfrm>
          <a:prstGeom prst="rect">
            <a:avLst/>
          </a:prstGeom>
          <a:ln w="0">
            <a:noFill/>
          </a:ln>
        </p:spPr>
      </p:sp>
      <p:sp>
        <p:nvSpPr>
          <p:cNvPr id="431"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3" name="PlaceHolder 1"/>
          <p:cNvSpPr>
            <a:spLocks noGrp="1"/>
          </p:cNvSpPr>
          <p:nvPr>
            <p:ph type="sldImg"/>
          </p:nvPr>
        </p:nvSpPr>
        <p:spPr>
          <a:xfrm>
            <a:off x="685800" y="1143000"/>
            <a:ext cx="5486040" cy="3085920"/>
          </a:xfrm>
          <a:prstGeom prst="rect">
            <a:avLst/>
          </a:prstGeom>
          <a:ln w="0">
            <a:noFill/>
          </a:ln>
        </p:spPr>
      </p:sp>
      <p:sp>
        <p:nvSpPr>
          <p:cNvPr id="434"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6" name="PlaceHolder 1"/>
          <p:cNvSpPr>
            <a:spLocks noGrp="1"/>
          </p:cNvSpPr>
          <p:nvPr>
            <p:ph type="sldImg"/>
          </p:nvPr>
        </p:nvSpPr>
        <p:spPr>
          <a:xfrm>
            <a:off x="685800" y="1143000"/>
            <a:ext cx="5486040" cy="3085920"/>
          </a:xfrm>
          <a:prstGeom prst="rect">
            <a:avLst/>
          </a:prstGeom>
          <a:ln w="0">
            <a:noFill/>
          </a:ln>
        </p:spPr>
      </p:sp>
      <p:sp>
        <p:nvSpPr>
          <p:cNvPr id="437"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38"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39" name="PlaceHolder 1"/>
          <p:cNvSpPr>
            <a:spLocks noGrp="1"/>
          </p:cNvSpPr>
          <p:nvPr>
            <p:ph type="sldImg"/>
          </p:nvPr>
        </p:nvSpPr>
        <p:spPr>
          <a:xfrm>
            <a:off x="685800" y="1143000"/>
            <a:ext cx="5486040" cy="3085920"/>
          </a:xfrm>
          <a:prstGeom prst="rect">
            <a:avLst/>
          </a:prstGeom>
          <a:ln w="0">
            <a:noFill/>
          </a:ln>
        </p:spPr>
      </p:sp>
      <p:sp>
        <p:nvSpPr>
          <p:cNvPr id="440"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1"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2" name="PlaceHolder 1"/>
          <p:cNvSpPr>
            <a:spLocks noGrp="1"/>
          </p:cNvSpPr>
          <p:nvPr>
            <p:ph type="sldImg"/>
          </p:nvPr>
        </p:nvSpPr>
        <p:spPr>
          <a:xfrm>
            <a:off x="685800" y="1143000"/>
            <a:ext cx="5486040" cy="3085920"/>
          </a:xfrm>
          <a:prstGeom prst="rect">
            <a:avLst/>
          </a:prstGeom>
          <a:ln w="0">
            <a:noFill/>
          </a:ln>
        </p:spPr>
      </p:sp>
      <p:sp>
        <p:nvSpPr>
          <p:cNvPr id="443"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4"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5" name="PlaceHolder 1"/>
          <p:cNvSpPr>
            <a:spLocks noGrp="1"/>
          </p:cNvSpPr>
          <p:nvPr>
            <p:ph type="sldImg"/>
          </p:nvPr>
        </p:nvSpPr>
        <p:spPr>
          <a:xfrm>
            <a:off x="685800" y="1143000"/>
            <a:ext cx="5486040" cy="3085920"/>
          </a:xfrm>
          <a:prstGeom prst="rect">
            <a:avLst/>
          </a:prstGeom>
          <a:ln w="0">
            <a:noFill/>
          </a:ln>
        </p:spPr>
      </p:sp>
      <p:sp>
        <p:nvSpPr>
          <p:cNvPr id="446" name="PlaceHolder 2"/>
          <p:cNvSpPr>
            <a:spLocks noGrp="1"/>
          </p:cNvSpPr>
          <p:nvPr>
            <p:ph type="body" idx="43"/>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47" name="PlaceHolder 3"/>
          <p:cNvSpPr>
            <a:spLocks noGrp="1"/>
          </p:cNvSpPr>
          <p:nvPr>
            <p:ph type="sldNum" idx="42"/>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448" name="PlaceHolder 1"/>
          <p:cNvSpPr>
            <a:spLocks noGrp="1"/>
          </p:cNvSpPr>
          <p:nvPr>
            <p:ph type="sldImg"/>
          </p:nvPr>
        </p:nvSpPr>
        <p:spPr>
          <a:xfrm>
            <a:off x="685800" y="1143000"/>
            <a:ext cx="5486040" cy="3085920"/>
          </a:xfrm>
          <a:prstGeom prst="rect">
            <a:avLst/>
          </a:prstGeom>
          <a:ln w="0">
            <a:noFill/>
          </a:ln>
        </p:spPr>
      </p:sp>
      <p:sp>
        <p:nvSpPr>
          <p:cNvPr id="449" name="PlaceHolder 2"/>
          <p:cNvSpPr>
            <a:spLocks noGrp="1"/>
          </p:cNvSpPr>
          <p:nvPr>
            <p:ph type="body" idx="44"/>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450" name="PlaceHolder 3"/>
          <p:cNvSpPr>
            <a:spLocks noGrp="1"/>
          </p:cNvSpPr>
          <p:nvPr>
            <p:ph type="sldNum" idx="43"/>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155A5B1-BB26-4F84-9263-6871511034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CC4EA60-2644-4A44-9D8E-5B5715457E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80C4F7-2108-42B9-BF9D-8CD92574460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E42D8DF-E56B-4313-892A-1B347B05DEF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BB2C7CA-FB76-42B0-8E3B-C6C574784DD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AB78D9A-00C1-4C04-9A95-6D82BF3555E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F871284-23AC-479E-8363-E7016BEA8AB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AEE040-0FAD-45DD-8150-6F1397565AD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8DFFDB-DAA7-4E5F-BAE9-71205E7B8D1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B65B82-6E65-45D9-B3DA-37196D7418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7291413-EF52-423A-8458-A4161720D3C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59E440E1-86C0-4D7F-991A-803436154E98}"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23CE01EF-9608-42CA-928C-A7F1BA8C2D0C}"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 Id="rId3" Type="http://schemas.openxmlformats.org/officeDocument/2006/relationships/image" Target="../media/image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 Id="rId3" Type="http://schemas.openxmlformats.org/officeDocument/2006/relationships/image" Target="../media/image2.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8054036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煤矿行业安全生产规章制度培训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FFFFFF"/>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FFFFFF"/>
              </a:solidFill>
              <a:latin typeface="Arial"/>
            </a:endParaRPr>
          </a:p>
          <a:p>
            <a:pPr defTabSz="914400">
              <a:lnSpc>
                <a:spcPct val="100000"/>
              </a:lnSpc>
            </a:pPr>
            <a:endParaRPr lang="en-US" sz="1800" b="0" strike="noStrike" spc="-1">
              <a:solidFill>
                <a:srgbClr val="FFFFFF"/>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FFFFFF"/>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80000"/>
          </a:blip>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煤矿行业安全生产规章制度培训简介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煤矿行业安全规章制度培训体系构建</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煤矿作业岗位规章制度培训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煤矿行业安全生产意识教育培训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煤矿行业安全生产管理制度培训</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煤矿行业安全生产规章制度培训总结</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7</a:t>
            </a:r>
            <a:r>
              <a:rPr lang="zh-CN" sz="3000" b="0" strike="noStrike" spc="-1">
                <a:solidFill>
                  <a:schemeClr val="dk1"/>
                </a:solidFill>
                <a:latin typeface="微软雅黑"/>
                <a:ea typeface="微软雅黑"/>
              </a:rPr>
              <a:t>章  总结与展望</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8</a:t>
            </a:r>
            <a:r>
              <a:rPr lang="zh-CN" sz="3000" b="0" strike="noStrike" spc="-1">
                <a:solidFill>
                  <a:schemeClr val="dk1"/>
                </a:solidFill>
                <a:latin typeface="微软雅黑"/>
                <a:ea typeface="微软雅黑"/>
              </a:rPr>
              <a:t>章  结束</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第一章 煤矿行业安全生产规章制度培训简介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8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煤矿安全生产的重要性</a:t>
            </a:r>
            <a:endParaRPr lang="en-US" sz="3600" b="0" strike="noStrike" spc="-1">
              <a:solidFill>
                <a:schemeClr val="dk1"/>
              </a:solidFill>
              <a:latin typeface="Arial"/>
            </a:endParaRPr>
          </a:p>
        </p:txBody>
      </p:sp>
      <p:sp>
        <p:nvSpPr>
          <p:cNvPr id="8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确保经济稳定发展</a:t>
            </a:r>
            <a:endParaRPr lang="en-US" sz="2000" b="0" strike="noStrike" spc="-1">
              <a:solidFill>
                <a:srgbClr val="000000"/>
              </a:solidFill>
              <a:latin typeface="Arial"/>
            </a:endParaRPr>
          </a:p>
        </p:txBody>
      </p:sp>
      <p:sp>
        <p:nvSpPr>
          <p:cNvPr id="8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煤矿是国民经济的重要支柱产业</a:t>
            </a:r>
            <a:endParaRPr lang="en-US" sz="3000" b="0" strike="noStrike" spc="-1">
              <a:solidFill>
                <a:srgbClr val="000000"/>
              </a:solidFill>
              <a:latin typeface="Arial"/>
            </a:endParaRPr>
          </a:p>
        </p:txBody>
      </p:sp>
      <p:sp>
        <p:nvSpPr>
          <p:cNvPr id="8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8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确保生产安全稳定</a:t>
            </a:r>
            <a:endParaRPr lang="en-US" sz="2000" b="0" strike="noStrike" spc="-1">
              <a:solidFill>
                <a:srgbClr val="000000"/>
              </a:solidFill>
              <a:latin typeface="Arial"/>
            </a:endParaRPr>
          </a:p>
        </p:txBody>
      </p:sp>
      <p:sp>
        <p:nvSpPr>
          <p:cNvPr id="8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规章制度培训是预防事故的重要手段</a:t>
            </a:r>
            <a:endParaRPr lang="en-US" sz="3000" b="0" strike="noStrike" spc="-1">
              <a:solidFill>
                <a:srgbClr val="000000"/>
              </a:solidFill>
              <a:latin typeface="Arial"/>
            </a:endParaRPr>
          </a:p>
        </p:txBody>
      </p:sp>
      <p:sp>
        <p:nvSpPr>
          <p:cNvPr id="8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8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提高企业社会责任</a:t>
            </a:r>
            <a:endParaRPr lang="en-US" sz="2000" b="0" strike="noStrike" spc="-1">
              <a:solidFill>
                <a:srgbClr val="000000"/>
              </a:solidFill>
              <a:latin typeface="Arial"/>
            </a:endParaRPr>
          </a:p>
        </p:txBody>
      </p:sp>
      <p:sp>
        <p:nvSpPr>
          <p:cNvPr id="8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安全生产关乎职工生命财产安全</a:t>
            </a:r>
            <a:endParaRPr lang="en-US" sz="3000" b="0" strike="noStrike" spc="-1">
              <a:solidFill>
                <a:srgbClr val="000000"/>
              </a:solidFill>
              <a:latin typeface="Arial"/>
            </a:endParaRPr>
          </a:p>
        </p:txBody>
      </p:sp>
      <p:sp>
        <p:nvSpPr>
          <p:cNvPr id="89"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9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安全生产法律法规概述</a:t>
            </a:r>
            <a:endParaRPr lang="en-US" sz="3600" b="0" strike="noStrike" spc="-1">
              <a:solidFill>
                <a:schemeClr val="dk1"/>
              </a:solidFill>
              <a:latin typeface="Arial"/>
            </a:endParaRPr>
          </a:p>
        </p:txBody>
      </p:sp>
      <p:sp>
        <p:nvSpPr>
          <p:cNvPr id="9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规范生产行为</a:t>
            </a:r>
            <a:endParaRPr lang="en-US" sz="1500" b="0" strike="noStrike" spc="-1">
              <a:solidFill>
                <a:srgbClr val="000000"/>
              </a:solidFill>
              <a:latin typeface="Arial"/>
            </a:endParaRPr>
          </a:p>
        </p:txBody>
      </p:sp>
      <p:sp>
        <p:nvSpPr>
          <p:cNvPr id="9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《煤矿安全规程》</a:t>
            </a:r>
            <a:endParaRPr lang="en-US" sz="2200" b="0" strike="noStrike" spc="-1">
              <a:solidFill>
                <a:srgbClr val="000000"/>
              </a:solidFill>
              <a:latin typeface="Arial"/>
            </a:endParaRPr>
          </a:p>
        </p:txBody>
      </p:sp>
      <p:sp>
        <p:nvSpPr>
          <p:cNvPr id="9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监督安全生产</a:t>
            </a:r>
            <a:endParaRPr lang="en-US" sz="1500" b="0" strike="noStrike" spc="-1">
              <a:solidFill>
                <a:srgbClr val="000000"/>
              </a:solidFill>
              <a:latin typeface="Arial"/>
            </a:endParaRPr>
          </a:p>
        </p:txBody>
      </p:sp>
      <p:sp>
        <p:nvSpPr>
          <p:cNvPr id="9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《煤矿安全监察规程》</a:t>
            </a:r>
            <a:endParaRPr lang="en-US" sz="2200" b="0" strike="noStrike" spc="-1">
              <a:solidFill>
                <a:srgbClr val="000000"/>
              </a:solidFill>
              <a:latin typeface="Arial"/>
            </a:endParaRPr>
          </a:p>
        </p:txBody>
      </p:sp>
      <p:sp>
        <p:nvSpPr>
          <p:cNvPr id="9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提高管理水平</a:t>
            </a:r>
            <a:endParaRPr lang="en-US" sz="1500" b="0" strike="noStrike" spc="-1">
              <a:solidFill>
                <a:srgbClr val="000000"/>
              </a:solidFill>
              <a:latin typeface="Arial"/>
            </a:endParaRPr>
          </a:p>
        </p:txBody>
      </p:sp>
      <p:sp>
        <p:nvSpPr>
          <p:cNvPr id="9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《煤矿安全生产标准化管理条例》</a:t>
            </a:r>
            <a:endParaRPr lang="en-US" sz="2200" b="0" strike="noStrike" spc="-1">
              <a:solidFill>
                <a:srgbClr val="000000"/>
              </a:solidFill>
              <a:latin typeface="Arial"/>
            </a:endParaRPr>
          </a:p>
        </p:txBody>
      </p:sp>
      <p:sp>
        <p:nvSpPr>
          <p:cNvPr id="9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99"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事故案例</a:t>
            </a:r>
            <a:r>
              <a:rPr lang="en-US" sz="2200" b="1" strike="noStrike" spc="-1">
                <a:solidFill>
                  <a:schemeClr val="dk1"/>
                </a:solidFill>
                <a:latin typeface="微软雅黑"/>
                <a:ea typeface="微软雅黑"/>
              </a:rPr>
              <a:t>2</a:t>
            </a:r>
            <a:endParaRPr lang="en-US" sz="2200" b="0" strike="noStrike" spc="-1">
              <a:solidFill>
                <a:srgbClr val="000000"/>
              </a:solidFill>
              <a:latin typeface="Arial"/>
            </a:endParaRPr>
          </a:p>
        </p:txBody>
      </p:sp>
      <p:sp>
        <p:nvSpPr>
          <p:cNvPr id="101"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事故过程</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应对方法</a:t>
            </a:r>
            <a:endParaRPr lang="en-US" sz="1500" b="0" strike="noStrike" spc="-1">
              <a:solidFill>
                <a:srgbClr val="000000"/>
              </a:solidFill>
              <a:latin typeface="Arial"/>
            </a:endParaRPr>
          </a:p>
        </p:txBody>
      </p:sp>
      <p:sp>
        <p:nvSpPr>
          <p:cNvPr id="102"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事故案例</a:t>
            </a:r>
            <a:r>
              <a:rPr lang="en-US" sz="2200" b="1" strike="noStrike" spc="-1">
                <a:solidFill>
                  <a:schemeClr val="dk1"/>
                </a:solidFill>
                <a:latin typeface="微软雅黑"/>
                <a:ea typeface="微软雅黑"/>
              </a:rPr>
              <a:t>3</a:t>
            </a:r>
            <a:endParaRPr lang="en-US" sz="2200" b="0" strike="noStrike" spc="-1">
              <a:solidFill>
                <a:srgbClr val="000000"/>
              </a:solidFill>
              <a:latin typeface="Arial"/>
            </a:endParaRPr>
          </a:p>
        </p:txBody>
      </p:sp>
      <p:sp>
        <p:nvSpPr>
          <p:cNvPr id="104"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后续处理</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预防措施</a:t>
            </a:r>
            <a:endParaRPr lang="en-US" sz="1500" b="0" strike="noStrike" spc="-1">
              <a:solidFill>
                <a:srgbClr val="000000"/>
              </a:solidFill>
              <a:latin typeface="Arial"/>
            </a:endParaRPr>
          </a:p>
        </p:txBody>
      </p:sp>
      <p:sp>
        <p:nvSpPr>
          <p:cNvPr id="105"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07"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8"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煤矿行业事故案例分析</a:t>
            </a:r>
            <a:endParaRPr lang="en-US" sz="3600" b="0" strike="noStrike" spc="-1">
              <a:solidFill>
                <a:schemeClr val="dk1"/>
              </a:solidFill>
              <a:latin typeface="Arial"/>
            </a:endParaRPr>
          </a:p>
        </p:txBody>
      </p:sp>
      <p:sp>
        <p:nvSpPr>
          <p:cNvPr id="109"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0"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事故案例</a:t>
            </a:r>
            <a:r>
              <a:rPr lang="en-US" sz="2200" b="1" strike="noStrike" spc="-1">
                <a:solidFill>
                  <a:schemeClr val="dk1"/>
                </a:solidFill>
                <a:latin typeface="微软雅黑"/>
                <a:ea typeface="微软雅黑"/>
              </a:rPr>
              <a:t>1</a:t>
            </a:r>
            <a:endParaRPr lang="en-US" sz="2200" b="0" strike="noStrike" spc="-1">
              <a:solidFill>
                <a:srgbClr val="000000"/>
              </a:solidFill>
              <a:latin typeface="Arial"/>
            </a:endParaRPr>
          </a:p>
        </p:txBody>
      </p:sp>
      <p:sp>
        <p:nvSpPr>
          <p:cNvPr id="111"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原因分析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教训总结</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1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规章制度培训的意义</a:t>
            </a:r>
            <a:endParaRPr lang="en-US" sz="3500" b="0" strike="noStrike" spc="-1">
              <a:solidFill>
                <a:srgbClr val="000000"/>
              </a:solidFill>
              <a:latin typeface="Arial"/>
            </a:endParaRPr>
          </a:p>
        </p:txBody>
      </p:sp>
      <p:sp>
        <p:nvSpPr>
          <p:cNvPr id="11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规章制度培训可以有效增强职工的安全意识，规范操作行为，预防事故发生，是煤矿安全生产中不可或缺的一环。</a:t>
            </a:r>
            <a:endParaRPr lang="en-US" sz="2500" b="0" strike="noStrike" spc="-1">
              <a:solidFill>
                <a:srgbClr val="000000"/>
              </a:solidFill>
              <a:latin typeface="Arial"/>
            </a:endParaRPr>
          </a:p>
        </p:txBody>
      </p:sp>
      <p:sp>
        <p:nvSpPr>
          <p:cNvPr id="11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16"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17"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煤矿行业安全规章制度培训体系构建</a:t>
            </a:r>
            <a:endParaRPr lang="en-US" sz="3600" b="0" strike="noStrike" spc="-1">
              <a:solidFill>
                <a:schemeClr val="dk1"/>
              </a:solidFill>
              <a:latin typeface="Arial"/>
            </a:endParaRPr>
          </a:p>
        </p:txBody>
      </p:sp>
      <p:sp>
        <p:nvSpPr>
          <p:cNvPr id="118"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19"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0"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安全管理制度建设</a:t>
            </a:r>
            <a:endParaRPr lang="en-US" sz="3500" b="0" strike="noStrike" spc="-1">
              <a:solidFill>
                <a:srgbClr val="000000"/>
              </a:solidFill>
              <a:latin typeface="Arial"/>
            </a:endParaRPr>
          </a:p>
        </p:txBody>
      </p:sp>
      <p:sp>
        <p:nvSpPr>
          <p:cNvPr id="121"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安全管理制度是煤矿行业安全生产的重要保障。包括安全生产责任制、安全生产考核制度和安全生产奖惩制度。责任制明确了各级领导和员工的安全责任，考核制度评估了执行情况，奖惩制度激励了安全行为。</a:t>
            </a:r>
            <a:endParaRPr lang="en-US" sz="2500" b="0" strike="noStrike" spc="-1">
              <a:solidFill>
                <a:srgbClr val="000000"/>
              </a:solidFill>
              <a:latin typeface="Arial"/>
            </a:endParaRPr>
          </a:p>
        </p:txBody>
      </p:sp>
      <p:sp>
        <p:nvSpPr>
          <p:cNvPr id="122"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2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安全教育培训体系建设</a:t>
            </a:r>
            <a:endParaRPr lang="en-US" sz="3600" b="0" strike="noStrike" spc="-1">
              <a:solidFill>
                <a:schemeClr val="dk1"/>
              </a:solidFill>
              <a:latin typeface="Arial"/>
            </a:endParaRPr>
          </a:p>
        </p:txBody>
      </p:sp>
      <p:sp>
        <p:nvSpPr>
          <p:cNvPr id="12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明确培训内容、对象和周期</a:t>
            </a:r>
            <a:endParaRPr lang="en-US" sz="1500" b="0" strike="noStrike" spc="-1">
              <a:solidFill>
                <a:srgbClr val="000000"/>
              </a:solidFill>
              <a:latin typeface="Arial"/>
            </a:endParaRPr>
          </a:p>
        </p:txBody>
      </p:sp>
      <p:sp>
        <p:nvSpPr>
          <p:cNvPr id="12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安全培训计划制定</a:t>
            </a:r>
            <a:endParaRPr lang="en-US" sz="2200" b="0" strike="noStrike" spc="-1">
              <a:solidFill>
                <a:srgbClr val="000000"/>
              </a:solidFill>
              <a:latin typeface="Arial"/>
            </a:endParaRPr>
          </a:p>
        </p:txBody>
      </p:sp>
      <p:sp>
        <p:nvSpPr>
          <p:cNvPr id="12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包括理论知识和实践操作</a:t>
            </a:r>
            <a:endParaRPr lang="en-US" sz="1500" b="0" strike="noStrike" spc="-1">
              <a:solidFill>
                <a:srgbClr val="000000"/>
              </a:solidFill>
              <a:latin typeface="Arial"/>
            </a:endParaRPr>
          </a:p>
        </p:txBody>
      </p:sp>
      <p:sp>
        <p:nvSpPr>
          <p:cNvPr id="12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培训内容设计</a:t>
            </a:r>
            <a:endParaRPr lang="en-US" sz="2200" b="0" strike="noStrike" spc="-1">
              <a:solidFill>
                <a:srgbClr val="000000"/>
              </a:solidFill>
              <a:latin typeface="Arial"/>
            </a:endParaRPr>
          </a:p>
        </p:txBody>
      </p:sp>
      <p:sp>
        <p:nvSpPr>
          <p:cNvPr id="12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线上、线下结合，多种形式灵活应用</a:t>
            </a:r>
            <a:endParaRPr lang="en-US" sz="1500" b="0" strike="noStrike" spc="-1">
              <a:solidFill>
                <a:srgbClr val="000000"/>
              </a:solidFill>
              <a:latin typeface="Arial"/>
            </a:endParaRPr>
          </a:p>
        </p:txBody>
      </p:sp>
      <p:sp>
        <p:nvSpPr>
          <p:cNvPr id="12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培训方式选择</a:t>
            </a:r>
            <a:endParaRPr lang="en-US" sz="2200" b="0" strike="noStrike" spc="-1">
              <a:solidFill>
                <a:srgbClr val="000000"/>
              </a:solidFill>
              <a:latin typeface="Arial"/>
            </a:endParaRPr>
          </a:p>
        </p:txBody>
      </p:sp>
      <p:sp>
        <p:nvSpPr>
          <p:cNvPr id="13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132"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火灾事故应急预案编制</a:t>
            </a:r>
            <a:endParaRPr lang="en-US" sz="3600" b="0" strike="noStrike" spc="-1">
              <a:solidFill>
                <a:schemeClr val="dk1"/>
              </a:solidFill>
              <a:latin typeface="Arial"/>
            </a:endParaRPr>
          </a:p>
        </p:txBody>
      </p:sp>
      <p:sp>
        <p:nvSpPr>
          <p:cNvPr id="133"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分析火灾可能性和影响程度</a:t>
            </a:r>
            <a:endParaRPr lang="en-US" sz="2000" b="0" strike="noStrike" spc="-1">
              <a:solidFill>
                <a:srgbClr val="000000"/>
              </a:solidFill>
              <a:latin typeface="Arial"/>
            </a:endParaRPr>
          </a:p>
        </p:txBody>
      </p:sp>
      <p:sp>
        <p:nvSpPr>
          <p:cNvPr id="134"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火灾事故风险评估</a:t>
            </a:r>
            <a:endParaRPr lang="en-US" sz="3000" b="0" strike="noStrike" spc="-1">
              <a:solidFill>
                <a:srgbClr val="000000"/>
              </a:solidFill>
              <a:latin typeface="Arial"/>
            </a:endParaRPr>
          </a:p>
        </p:txBody>
      </p:sp>
      <p:sp>
        <p:nvSpPr>
          <p:cNvPr id="135"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36"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定期演练提高应对能力</a:t>
            </a:r>
            <a:endParaRPr lang="en-US" sz="2000" b="0" strike="noStrike" spc="-1">
              <a:solidFill>
                <a:srgbClr val="000000"/>
              </a:solidFill>
              <a:latin typeface="Arial"/>
            </a:endParaRPr>
          </a:p>
        </p:txBody>
      </p:sp>
      <p:sp>
        <p:nvSpPr>
          <p:cNvPr id="137"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应急演练实施</a:t>
            </a:r>
            <a:endParaRPr lang="en-US" sz="3000" b="0" strike="noStrike" spc="-1">
              <a:solidFill>
                <a:srgbClr val="000000"/>
              </a:solidFill>
              <a:latin typeface="Arial"/>
            </a:endParaRPr>
          </a:p>
        </p:txBody>
      </p:sp>
      <p:sp>
        <p:nvSpPr>
          <p:cNvPr id="138"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39"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明确各部门职责和处置流程</a:t>
            </a:r>
            <a:endParaRPr lang="en-US" sz="2000" b="0" strike="noStrike" spc="-1">
              <a:solidFill>
                <a:srgbClr val="000000"/>
              </a:solidFill>
              <a:latin typeface="Arial"/>
            </a:endParaRPr>
          </a:p>
        </p:txBody>
      </p:sp>
      <p:sp>
        <p:nvSpPr>
          <p:cNvPr id="140"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应急预案制定</a:t>
            </a:r>
            <a:endParaRPr lang="en-US" sz="3000" b="0" strike="noStrike" spc="-1">
              <a:solidFill>
                <a:srgbClr val="000000"/>
              </a:solidFill>
              <a:latin typeface="Arial"/>
            </a:endParaRPr>
          </a:p>
        </p:txBody>
      </p:sp>
      <p:sp>
        <p:nvSpPr>
          <p:cNvPr id="141"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4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设备维护保养要点</a:t>
            </a:r>
            <a:endParaRPr lang="en-US" sz="2200" b="0" strike="noStrike" spc="-1">
              <a:solidFill>
                <a:srgbClr val="000000"/>
              </a:solidFill>
              <a:latin typeface="Arial"/>
            </a:endParaRPr>
          </a:p>
        </p:txBody>
      </p:sp>
      <p:sp>
        <p:nvSpPr>
          <p:cNvPr id="14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定期检查设备状态</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及时维修损坏部件</a:t>
            </a:r>
            <a:endParaRPr lang="en-US" sz="1500" b="0" strike="noStrike" spc="-1">
              <a:solidFill>
                <a:srgbClr val="000000"/>
              </a:solidFill>
              <a:latin typeface="Arial"/>
            </a:endParaRPr>
          </a:p>
        </p:txBody>
      </p:sp>
      <p:sp>
        <p:nvSpPr>
          <p:cNvPr id="14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设备故障处理流程</a:t>
            </a:r>
            <a:endParaRPr lang="en-US" sz="2200" b="0" strike="noStrike" spc="-1">
              <a:solidFill>
                <a:srgbClr val="000000"/>
              </a:solidFill>
              <a:latin typeface="Arial"/>
            </a:endParaRPr>
          </a:p>
        </p:txBody>
      </p:sp>
      <p:sp>
        <p:nvSpPr>
          <p:cNvPr id="14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制定故障处理步骤</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确保设备故障及时处理</a:t>
            </a:r>
            <a:endParaRPr lang="en-US" sz="1500" b="0" strike="noStrike" spc="-1">
              <a:solidFill>
                <a:srgbClr val="000000"/>
              </a:solidFill>
              <a:latin typeface="Arial"/>
            </a:endParaRPr>
          </a:p>
        </p:txBody>
      </p:sp>
      <p:sp>
        <p:nvSpPr>
          <p:cNvPr id="14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4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安全设备使用与维护规章制度培训</a:t>
            </a:r>
            <a:endParaRPr lang="en-US" sz="3600" b="0" strike="noStrike" spc="-1">
              <a:solidFill>
                <a:schemeClr val="dk1"/>
              </a:solidFill>
              <a:latin typeface="Arial"/>
            </a:endParaRPr>
          </a:p>
        </p:txBody>
      </p:sp>
      <p:sp>
        <p:nvSpPr>
          <p:cNvPr id="15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安全设备使用操作规程</a:t>
            </a:r>
            <a:endParaRPr lang="en-US" sz="2200" b="0" strike="noStrike" spc="-1">
              <a:solidFill>
                <a:srgbClr val="000000"/>
              </a:solidFill>
              <a:latin typeface="Arial"/>
            </a:endParaRPr>
          </a:p>
        </p:txBody>
      </p:sp>
      <p:sp>
        <p:nvSpPr>
          <p:cNvPr id="15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详细介绍各类安全设备的正确使用方法</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强调安全生产操作规范</a:t>
            </a:r>
            <a:endParaRPr lang="en-US" sz="15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55"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56"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煤矿行业安全规章制度培训体系的建设对于确保煤矿生产安全至关重要。通过建立健全的安全管理制度、开展全面的安全教育培训、编制完善的应急预案和规章制度，以及加强安全设备的使用与维护培训，可以有效提高煤矿工作人员的安全意识和应对突发事件的能力。</a:t>
            </a:r>
            <a:endParaRPr lang="en-US" sz="2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15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5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煤矿作业岗位规章制度培训</a:t>
            </a:r>
            <a:endParaRPr lang="en-US" sz="3600" b="0" strike="noStrike" spc="-1">
              <a:solidFill>
                <a:schemeClr val="dk1"/>
              </a:solidFill>
              <a:latin typeface="Arial"/>
            </a:endParaRPr>
          </a:p>
        </p:txBody>
      </p:sp>
      <p:sp>
        <p:nvSpPr>
          <p:cNvPr id="15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6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井下作业岗位规章制度培训</a:t>
            </a:r>
            <a:endParaRPr lang="en-US" sz="3500" b="0" strike="noStrike" spc="-1">
              <a:solidFill>
                <a:srgbClr val="000000"/>
              </a:solidFill>
              <a:latin typeface="Arial"/>
            </a:endParaRPr>
          </a:p>
        </p:txBody>
      </p:sp>
      <p:sp>
        <p:nvSpPr>
          <p:cNvPr id="16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井下作业岗位规章制度培训包括井下通风安全操作规程、井下电气设备使用规定以及井下作业安全技能培训。在煤矿作业中，井下作业是一个重要的环节，必须严格遵守相关规章制度，确保安全生产。</a:t>
            </a:r>
            <a:endParaRPr lang="en-US" sz="2500" b="0" strike="noStrike" spc="-1">
              <a:solidFill>
                <a:srgbClr val="000000"/>
              </a:solidFill>
              <a:latin typeface="Arial"/>
            </a:endParaRPr>
          </a:p>
        </p:txBody>
      </p:sp>
      <p:sp>
        <p:nvSpPr>
          <p:cNvPr id="16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6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井上作业岗位规章制度培训</a:t>
            </a:r>
            <a:endParaRPr lang="en-US" sz="3600" b="0" strike="noStrike" spc="-1">
              <a:solidFill>
                <a:schemeClr val="dk1"/>
              </a:solidFill>
              <a:latin typeface="Arial"/>
            </a:endParaRPr>
          </a:p>
        </p:txBody>
      </p:sp>
      <p:sp>
        <p:nvSpPr>
          <p:cNvPr id="16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包括设备操作要点</a:t>
            </a:r>
            <a:endParaRPr lang="en-US" sz="1500" b="0" strike="noStrike" spc="-1">
              <a:solidFill>
                <a:srgbClr val="000000"/>
              </a:solidFill>
              <a:latin typeface="Arial"/>
            </a:endParaRPr>
          </a:p>
        </p:txBody>
      </p:sp>
      <p:sp>
        <p:nvSpPr>
          <p:cNvPr id="16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井上设备操作规程</a:t>
            </a:r>
            <a:endParaRPr lang="en-US" sz="2200" b="0" strike="noStrike" spc="-1">
              <a:solidFill>
                <a:srgbClr val="000000"/>
              </a:solidFill>
              <a:latin typeface="Arial"/>
            </a:endParaRPr>
          </a:p>
        </p:txBody>
      </p:sp>
      <p:sp>
        <p:nvSpPr>
          <p:cNvPr id="16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涉及危险物质处理方法</a:t>
            </a:r>
            <a:endParaRPr lang="en-US" sz="1500" b="0" strike="noStrike" spc="-1">
              <a:solidFill>
                <a:srgbClr val="000000"/>
              </a:solidFill>
              <a:latin typeface="Arial"/>
            </a:endParaRPr>
          </a:p>
        </p:txBody>
      </p:sp>
      <p:sp>
        <p:nvSpPr>
          <p:cNvPr id="16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井上危险物质管理规定</a:t>
            </a:r>
            <a:endParaRPr lang="en-US" sz="2200" b="0" strike="noStrike" spc="-1">
              <a:solidFill>
                <a:srgbClr val="000000"/>
              </a:solidFill>
              <a:latin typeface="Arial"/>
            </a:endParaRPr>
          </a:p>
        </p:txBody>
      </p:sp>
      <p:sp>
        <p:nvSpPr>
          <p:cNvPr id="16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流程规定及注意事项</a:t>
            </a:r>
            <a:endParaRPr lang="en-US" sz="1500" b="0" strike="noStrike" spc="-1">
              <a:solidFill>
                <a:srgbClr val="000000"/>
              </a:solidFill>
              <a:latin typeface="Arial"/>
            </a:endParaRPr>
          </a:p>
        </p:txBody>
      </p:sp>
      <p:sp>
        <p:nvSpPr>
          <p:cNvPr id="17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井上安全作业流程培训</a:t>
            </a:r>
            <a:endParaRPr lang="en-US" sz="2200" b="0" strike="noStrike" spc="-1">
              <a:solidFill>
                <a:srgbClr val="000000"/>
              </a:solidFill>
              <a:latin typeface="Arial"/>
            </a:endParaRPr>
          </a:p>
        </p:txBody>
      </p:sp>
      <p:sp>
        <p:nvSpPr>
          <p:cNvPr id="17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7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173"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4"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矿山机械作业岗位规章制度培训</a:t>
            </a:r>
            <a:endParaRPr lang="en-US" sz="3500" b="0" strike="noStrike" spc="-1">
              <a:solidFill>
                <a:srgbClr val="000000"/>
              </a:solidFill>
              <a:latin typeface="Arial"/>
            </a:endParaRPr>
          </a:p>
        </p:txBody>
      </p:sp>
      <p:sp>
        <p:nvSpPr>
          <p:cNvPr id="175"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矿山机械作业岗位规章制度培训涵盖机械设备操作规程、机械设备维护保养规定以及机械设备操作技能培训。正确操作和维护机械设备是确保煤矿安全生产的重要环节，必须严格依照规章制度执行。</a:t>
            </a:r>
            <a:endParaRPr lang="en-US" sz="2500" b="0" strike="noStrike" spc="-1">
              <a:solidFill>
                <a:srgbClr val="000000"/>
              </a:solidFill>
              <a:latin typeface="Arial"/>
            </a:endParaRPr>
          </a:p>
        </p:txBody>
      </p:sp>
      <p:sp>
        <p:nvSpPr>
          <p:cNvPr id="176"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77"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8"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个人防护装备正确佩戴方法</a:t>
            </a:r>
            <a:endParaRPr lang="en-US" sz="2200" b="0" strike="noStrike" spc="-1">
              <a:solidFill>
                <a:srgbClr val="000000"/>
              </a:solidFill>
              <a:latin typeface="Arial"/>
            </a:endParaRPr>
          </a:p>
        </p:txBody>
      </p:sp>
      <p:sp>
        <p:nvSpPr>
          <p:cNvPr id="179"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头盔系带要调整到合适位置</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防护服要扣好扣子</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安全鞋要系紧鞋带</a:t>
            </a:r>
            <a:endParaRPr lang="en-US" sz="1500" b="0" strike="noStrike" spc="-1">
              <a:solidFill>
                <a:srgbClr val="000000"/>
              </a:solidFill>
              <a:latin typeface="Arial"/>
            </a:endParaRPr>
          </a:p>
        </p:txBody>
      </p:sp>
      <p:sp>
        <p:nvSpPr>
          <p:cNvPr id="180"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1"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个人防护装备存放保养要点</a:t>
            </a:r>
            <a:endParaRPr lang="en-US" sz="2200" b="0" strike="noStrike" spc="-1">
              <a:solidFill>
                <a:srgbClr val="000000"/>
              </a:solidFill>
              <a:latin typeface="Arial"/>
            </a:endParaRPr>
          </a:p>
        </p:txBody>
      </p:sp>
      <p:sp>
        <p:nvSpPr>
          <p:cNvPr id="182"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保持清洁</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定期维修</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放置在通风干燥处</a:t>
            </a:r>
            <a:endParaRPr lang="en-US" sz="1500" b="0" strike="noStrike" spc="-1">
              <a:solidFill>
                <a:srgbClr val="000000"/>
              </a:solidFill>
              <a:latin typeface="Arial"/>
            </a:endParaRPr>
          </a:p>
        </p:txBody>
      </p:sp>
      <p:sp>
        <p:nvSpPr>
          <p:cNvPr id="183"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4"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85"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6"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矿工个人防护装备使用规章制度培训</a:t>
            </a:r>
            <a:endParaRPr lang="en-US" sz="3600" b="0" strike="noStrike" spc="-1">
              <a:solidFill>
                <a:schemeClr val="dk1"/>
              </a:solidFill>
              <a:latin typeface="Arial"/>
            </a:endParaRPr>
          </a:p>
        </p:txBody>
      </p:sp>
      <p:sp>
        <p:nvSpPr>
          <p:cNvPr id="187"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8"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个人防护装备种类介绍</a:t>
            </a:r>
            <a:endParaRPr lang="en-US" sz="2200" b="0" strike="noStrike" spc="-1">
              <a:solidFill>
                <a:srgbClr val="000000"/>
              </a:solidFill>
              <a:latin typeface="Arial"/>
            </a:endParaRPr>
          </a:p>
        </p:txBody>
      </p:sp>
      <p:sp>
        <p:nvSpPr>
          <p:cNvPr id="189"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头盔</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防护服</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安全鞋</a:t>
            </a:r>
            <a:endParaRPr lang="en-US" sz="1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90"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矿工个人防护装备使用规章制度培训</a:t>
            </a:r>
            <a:endParaRPr lang="en-US" sz="3600" b="0" strike="noStrike" spc="-1">
              <a:solidFill>
                <a:schemeClr val="dk1"/>
              </a:solidFill>
              <a:latin typeface="Arial"/>
            </a:endParaRPr>
          </a:p>
        </p:txBody>
      </p:sp>
      <p:sp>
        <p:nvSpPr>
          <p:cNvPr id="191"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包括头盔、防护服、安全鞋等</a:t>
            </a:r>
            <a:endParaRPr lang="en-US" sz="1500" b="0" strike="noStrike" spc="-1">
              <a:solidFill>
                <a:srgbClr val="000000"/>
              </a:solidFill>
              <a:latin typeface="Arial"/>
            </a:endParaRPr>
          </a:p>
        </p:txBody>
      </p:sp>
      <p:sp>
        <p:nvSpPr>
          <p:cNvPr id="192"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个人防护装备种类介绍</a:t>
            </a:r>
            <a:endParaRPr lang="en-US" sz="2200" b="0" strike="noStrike" spc="-1">
              <a:solidFill>
                <a:srgbClr val="000000"/>
              </a:solidFill>
              <a:latin typeface="Arial"/>
            </a:endParaRPr>
          </a:p>
        </p:txBody>
      </p:sp>
      <p:sp>
        <p:nvSpPr>
          <p:cNvPr id="193"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注意头盔系带、防护服扣子、安全鞋系带</a:t>
            </a:r>
            <a:endParaRPr lang="en-US" sz="1500" b="0" strike="noStrike" spc="-1">
              <a:solidFill>
                <a:srgbClr val="000000"/>
              </a:solidFill>
              <a:latin typeface="Arial"/>
            </a:endParaRPr>
          </a:p>
        </p:txBody>
      </p:sp>
      <p:sp>
        <p:nvSpPr>
          <p:cNvPr id="194"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个人防护装备正确佩戴方法</a:t>
            </a:r>
            <a:endParaRPr lang="en-US" sz="2200" b="0" strike="noStrike" spc="-1">
              <a:solidFill>
                <a:srgbClr val="000000"/>
              </a:solidFill>
              <a:latin typeface="Arial"/>
            </a:endParaRPr>
          </a:p>
        </p:txBody>
      </p:sp>
      <p:sp>
        <p:nvSpPr>
          <p:cNvPr id="195"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清洁保养及存放注意事项</a:t>
            </a:r>
            <a:endParaRPr lang="en-US" sz="1500" b="0" strike="noStrike" spc="-1">
              <a:solidFill>
                <a:srgbClr val="000000"/>
              </a:solidFill>
              <a:latin typeface="Arial"/>
            </a:endParaRPr>
          </a:p>
        </p:txBody>
      </p:sp>
      <p:sp>
        <p:nvSpPr>
          <p:cNvPr id="196"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个人防护装备存放保养要点</a:t>
            </a:r>
            <a:endParaRPr lang="en-US" sz="2200" b="0" strike="noStrike" spc="-1">
              <a:solidFill>
                <a:srgbClr val="000000"/>
              </a:solidFill>
              <a:latin typeface="Arial"/>
            </a:endParaRPr>
          </a:p>
        </p:txBody>
      </p:sp>
      <p:sp>
        <p:nvSpPr>
          <p:cNvPr id="197"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8"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99"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煤矿行业安全生产规章制度培训总结</a:t>
            </a:r>
            <a:endParaRPr lang="en-US" sz="3600" b="0" strike="noStrike" spc="-1">
              <a:solidFill>
                <a:schemeClr val="dk1"/>
              </a:solidFill>
              <a:latin typeface="Arial"/>
            </a:endParaRPr>
          </a:p>
        </p:txBody>
      </p:sp>
      <p:sp>
        <p:nvSpPr>
          <p:cNvPr id="200"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zh-CN" sz="2500" b="0" strike="noStrike" spc="-1">
                <a:solidFill>
                  <a:schemeClr val="dk1">
                    <a:lumMod val="85000"/>
                    <a:lumOff val="15000"/>
                  </a:schemeClr>
                </a:solidFill>
                <a:latin typeface="微软雅黑"/>
                <a:ea typeface="微软雅黑"/>
              </a:rPr>
              <a:t>煤矿行业安全生产规章制度培训是确保煤矿安全生产的重要举措，只有深入理解并严格执行各项规章制度，才能最大程度地减少事故发生概率，保障矿工的生命安全。</a:t>
            </a:r>
            <a:endParaRPr lang="en-US" sz="2500" b="0" strike="noStrike" spc="-1">
              <a:solidFill>
                <a:srgbClr val="000000"/>
              </a:solidFill>
              <a:latin typeface="Arial"/>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75000"/>
          </a:blip>
          <a:stretch>
            <a:fillRect/>
          </a:stretch>
        </a:blipFill>
      </p:bgPr>
    </p:bg>
    <p:spTree>
      <p:nvGrpSpPr>
        <p:cNvPr id="1" name=""/>
        <p:cNvGrpSpPr/>
        <p:nvPr/>
      </p:nvGrpSpPr>
      <p:grpSpPr>
        <a:xfrm>
          <a:off x="0" y="0"/>
          <a:ext cx="0" cy="0"/>
        </a:xfrm>
      </p:grpSpPr>
      <p:sp>
        <p:nvSpPr>
          <p:cNvPr id="201"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04</a:t>
            </a:r>
            <a:endParaRPr lang="en-US" sz="1800" b="0" strike="noStrike" spc="148">
              <a:solidFill>
                <a:schemeClr val="dk1">
                  <a:lumMod val="65000"/>
                  <a:lumOff val="35000"/>
                </a:schemeClr>
              </a:solidFill>
              <a:latin typeface="Arial"/>
            </a:endParaRPr>
          </a:p>
        </p:txBody>
      </p:sp>
      <p:sp>
        <p:nvSpPr>
          <p:cNvPr id="202"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4</a:t>
            </a:r>
            <a:r>
              <a:rPr lang="zh-CN" sz="3600" b="1" strike="noStrike" spc="299">
                <a:solidFill>
                  <a:schemeClr val="dk1">
                    <a:lumMod val="85000"/>
                    <a:lumOff val="15000"/>
                  </a:schemeClr>
                </a:solidFill>
                <a:latin typeface="Arial"/>
                <a:ea typeface="微软雅黑"/>
              </a:rPr>
              <a:t>章 煤矿行业安全生产意识教育培训</a:t>
            </a:r>
            <a:endParaRPr lang="en-US" sz="3600" b="0" strike="noStrike" spc="-1">
              <a:solidFill>
                <a:schemeClr val="dk1"/>
              </a:solidFill>
              <a:latin typeface="Arial"/>
            </a:endParaRPr>
          </a:p>
        </p:txBody>
      </p:sp>
      <p:sp>
        <p:nvSpPr>
          <p:cNvPr id="203"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9000"/>
          </a:blip>
          <a:stretch>
            <a:fillRect/>
          </a:stretch>
        </a:blipFill>
      </p:bgPr>
    </p:bg>
    <p:spTree>
      <p:nvGrpSpPr>
        <p:cNvPr id="1" name=""/>
        <p:cNvGrpSpPr/>
        <p:nvPr/>
      </p:nvGrpSpPr>
      <p:grpSpPr>
        <a:xfrm>
          <a:off x="0" y="0"/>
          <a:ext cx="0" cy="0"/>
        </a:xfrm>
      </p:grpSpPr>
      <p:sp>
        <p:nvSpPr>
          <p:cNvPr id="204"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05"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安全生产基本知识普及</a:t>
            </a:r>
            <a:endParaRPr lang="en-US" sz="3500" b="0" strike="noStrike" spc="-1">
              <a:solidFill>
                <a:srgbClr val="000000"/>
              </a:solidFill>
              <a:latin typeface="Arial"/>
            </a:endParaRPr>
          </a:p>
        </p:txBody>
      </p:sp>
      <p:sp>
        <p:nvSpPr>
          <p:cNvPr id="206"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在煤矿行业安全生产意识教育培训中，安全生产基本知识的普及是至关重要的一环。员工需要了解煤矿安全规章制度、安全操作流程以及应急处理措施，以确保工作时的安全性和有效性。</a:t>
            </a:r>
            <a:endParaRPr lang="en-US" sz="2500" b="0" strike="noStrike" spc="-1">
              <a:solidFill>
                <a:srgbClr val="000000"/>
              </a:solidFill>
              <a:latin typeface="Arial"/>
            </a:endParaRPr>
          </a:p>
        </p:txBody>
      </p:sp>
      <p:sp>
        <p:nvSpPr>
          <p:cNvPr id="207"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208"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事故案例剖析教育</a:t>
            </a:r>
            <a:endParaRPr lang="en-US" sz="3600" b="0" strike="noStrike" spc="-1">
              <a:solidFill>
                <a:schemeClr val="dk1"/>
              </a:solidFill>
              <a:latin typeface="Arial"/>
            </a:endParaRPr>
          </a:p>
        </p:txBody>
      </p:sp>
      <p:sp>
        <p:nvSpPr>
          <p:cNvPr id="209"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深入剖析各类安全事故案例，引导员工警惕安全隐患</a:t>
            </a:r>
            <a:endParaRPr lang="en-US" sz="1500" b="0" strike="noStrike" spc="-1">
              <a:solidFill>
                <a:srgbClr val="000000"/>
              </a:solidFill>
              <a:latin typeface="Arial"/>
            </a:endParaRPr>
          </a:p>
        </p:txBody>
      </p:sp>
      <p:sp>
        <p:nvSpPr>
          <p:cNvPr id="210"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案例分析</a:t>
            </a:r>
            <a:endParaRPr lang="en-US" sz="2200" b="0" strike="noStrike" spc="-1">
              <a:solidFill>
                <a:srgbClr val="000000"/>
              </a:solidFill>
              <a:latin typeface="Arial"/>
            </a:endParaRPr>
          </a:p>
        </p:txBody>
      </p:sp>
      <p:sp>
        <p:nvSpPr>
          <p:cNvPr id="211"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总结案例中的教训，以提高员工的安全意识和应变能力</a:t>
            </a:r>
            <a:endParaRPr lang="en-US" sz="1500" b="0" strike="noStrike" spc="-1">
              <a:solidFill>
                <a:srgbClr val="000000"/>
              </a:solidFill>
              <a:latin typeface="Arial"/>
            </a:endParaRPr>
          </a:p>
        </p:txBody>
      </p:sp>
      <p:sp>
        <p:nvSpPr>
          <p:cNvPr id="212"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教训总结</a:t>
            </a:r>
            <a:endParaRPr lang="en-US" sz="2200" b="0" strike="noStrike" spc="-1">
              <a:solidFill>
                <a:srgbClr val="000000"/>
              </a:solidFill>
              <a:latin typeface="Arial"/>
            </a:endParaRPr>
          </a:p>
        </p:txBody>
      </p:sp>
      <p:sp>
        <p:nvSpPr>
          <p:cNvPr id="213"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提出预防类似事故的措施，促进安全生产效率</a:t>
            </a:r>
            <a:endParaRPr lang="en-US" sz="1500" b="0" strike="noStrike" spc="-1">
              <a:solidFill>
                <a:srgbClr val="000000"/>
              </a:solidFill>
              <a:latin typeface="Arial"/>
            </a:endParaRPr>
          </a:p>
        </p:txBody>
      </p:sp>
      <p:sp>
        <p:nvSpPr>
          <p:cNvPr id="214"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预防措施</a:t>
            </a:r>
            <a:endParaRPr lang="en-US" sz="2200" b="0" strike="noStrike" spc="-1">
              <a:solidFill>
                <a:srgbClr val="000000"/>
              </a:solidFill>
              <a:latin typeface="Arial"/>
            </a:endParaRPr>
          </a:p>
        </p:txBody>
      </p:sp>
      <p:sp>
        <p:nvSpPr>
          <p:cNvPr id="215"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16"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217"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安全事故风险识别训练</a:t>
            </a:r>
            <a:endParaRPr lang="en-US" sz="3600" b="0" strike="noStrike" spc="-1">
              <a:solidFill>
                <a:schemeClr val="dk1"/>
              </a:solidFill>
              <a:latin typeface="Arial"/>
            </a:endParaRPr>
          </a:p>
        </p:txBody>
      </p:sp>
      <p:sp>
        <p:nvSpPr>
          <p:cNvPr id="218"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培训员工识别煤矿安全风险，并进行风险等级评估</a:t>
            </a:r>
            <a:endParaRPr lang="en-US" sz="1500" b="0" strike="noStrike" spc="-1">
              <a:solidFill>
                <a:srgbClr val="000000"/>
              </a:solidFill>
              <a:latin typeface="Arial"/>
            </a:endParaRPr>
          </a:p>
        </p:txBody>
      </p:sp>
      <p:sp>
        <p:nvSpPr>
          <p:cNvPr id="219"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风险评估</a:t>
            </a:r>
            <a:endParaRPr lang="en-US" sz="2200" b="0" strike="noStrike" spc="-1">
              <a:solidFill>
                <a:srgbClr val="000000"/>
              </a:solidFill>
              <a:latin typeface="Arial"/>
            </a:endParaRPr>
          </a:p>
        </p:txBody>
      </p:sp>
      <p:sp>
        <p:nvSpPr>
          <p:cNvPr id="220"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指导员工学习并掌握安全事故应急预案，提高应变能力</a:t>
            </a:r>
            <a:endParaRPr lang="en-US" sz="1500" b="0" strike="noStrike" spc="-1">
              <a:solidFill>
                <a:srgbClr val="000000"/>
              </a:solidFill>
              <a:latin typeface="Arial"/>
            </a:endParaRPr>
          </a:p>
        </p:txBody>
      </p:sp>
      <p:sp>
        <p:nvSpPr>
          <p:cNvPr id="221"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应急预案</a:t>
            </a:r>
            <a:endParaRPr lang="en-US" sz="2200" b="0" strike="noStrike" spc="-1">
              <a:solidFill>
                <a:srgbClr val="000000"/>
              </a:solidFill>
              <a:latin typeface="Arial"/>
            </a:endParaRPr>
          </a:p>
        </p:txBody>
      </p:sp>
      <p:sp>
        <p:nvSpPr>
          <p:cNvPr id="222"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提供规避安全风险的方法和策略，以确保安全生产</a:t>
            </a:r>
            <a:endParaRPr lang="en-US" sz="1500" b="0" strike="noStrike" spc="-1">
              <a:solidFill>
                <a:srgbClr val="000000"/>
              </a:solidFill>
              <a:latin typeface="Arial"/>
            </a:endParaRPr>
          </a:p>
        </p:txBody>
      </p:sp>
      <p:sp>
        <p:nvSpPr>
          <p:cNvPr id="223"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风险规避</a:t>
            </a:r>
            <a:endParaRPr lang="en-US" sz="2200" b="0" strike="noStrike" spc="-1">
              <a:solidFill>
                <a:srgbClr val="000000"/>
              </a:solidFill>
              <a:latin typeface="Arial"/>
            </a:endParaRPr>
          </a:p>
        </p:txBody>
      </p:sp>
      <p:sp>
        <p:nvSpPr>
          <p:cNvPr id="224"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25"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3000"/>
          </a:blip>
          <a:stretch>
            <a:fillRect/>
          </a:stretch>
        </a:blipFill>
      </p:bgPr>
    </p:bg>
    <p:spTree>
      <p:nvGrpSpPr>
        <p:cNvPr id="1" name=""/>
        <p:cNvGrpSpPr/>
        <p:nvPr/>
      </p:nvGrpSpPr>
      <p:grpSpPr>
        <a:xfrm>
          <a:off x="0" y="0"/>
          <a:ext cx="0" cy="0"/>
        </a:xfrm>
      </p:grpSpPr>
      <p:sp>
        <p:nvSpPr>
          <p:cNvPr id="226"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紧急救援演练培训</a:t>
            </a:r>
            <a:endParaRPr lang="en-US" sz="3600" b="0" strike="noStrike" spc="-1">
              <a:solidFill>
                <a:schemeClr val="dk1"/>
              </a:solidFill>
              <a:latin typeface="Arial"/>
            </a:endParaRPr>
          </a:p>
        </p:txBody>
      </p:sp>
      <p:sp>
        <p:nvSpPr>
          <p:cNvPr id="227"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介绍煤矿紧急救援预案的内容和要点，为员工提供救援参考</a:t>
            </a:r>
            <a:endParaRPr lang="en-US" sz="2000" b="0" strike="noStrike" spc="-1">
              <a:solidFill>
                <a:srgbClr val="000000"/>
              </a:solidFill>
              <a:latin typeface="Arial"/>
            </a:endParaRPr>
          </a:p>
        </p:txBody>
      </p:sp>
      <p:sp>
        <p:nvSpPr>
          <p:cNvPr id="228"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紧急救援预案介绍</a:t>
            </a:r>
            <a:endParaRPr lang="en-US" sz="3000" b="0" strike="noStrike" spc="-1">
              <a:solidFill>
                <a:srgbClr val="000000"/>
              </a:solidFill>
              <a:latin typeface="Arial"/>
            </a:endParaRPr>
          </a:p>
        </p:txBody>
      </p:sp>
      <p:sp>
        <p:nvSpPr>
          <p:cNvPr id="229"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230"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进行实地实战训练，以检验员工的应急救援能力</a:t>
            </a:r>
            <a:endParaRPr lang="en-US" sz="2000" b="0" strike="noStrike" spc="-1">
              <a:solidFill>
                <a:srgbClr val="000000"/>
              </a:solidFill>
              <a:latin typeface="Arial"/>
            </a:endParaRPr>
          </a:p>
        </p:txBody>
      </p:sp>
      <p:sp>
        <p:nvSpPr>
          <p:cNvPr id="231"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实战训练</a:t>
            </a:r>
            <a:endParaRPr lang="en-US" sz="3000" b="0" strike="noStrike" spc="-1">
              <a:solidFill>
                <a:srgbClr val="000000"/>
              </a:solidFill>
              <a:latin typeface="Arial"/>
            </a:endParaRPr>
          </a:p>
        </p:txBody>
      </p:sp>
      <p:sp>
        <p:nvSpPr>
          <p:cNvPr id="232"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233"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组织紧急救援演练活动，培养员工的危机处理能力</a:t>
            </a:r>
            <a:endParaRPr lang="en-US" sz="2000" b="0" strike="noStrike" spc="-1">
              <a:solidFill>
                <a:srgbClr val="000000"/>
              </a:solidFill>
              <a:latin typeface="Arial"/>
            </a:endParaRPr>
          </a:p>
        </p:txBody>
      </p:sp>
      <p:sp>
        <p:nvSpPr>
          <p:cNvPr id="234"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演练组织</a:t>
            </a:r>
            <a:endParaRPr lang="en-US" sz="3000" b="0" strike="noStrike" spc="-1">
              <a:solidFill>
                <a:srgbClr val="000000"/>
              </a:solidFill>
              <a:latin typeface="Arial"/>
            </a:endParaRPr>
          </a:p>
        </p:txBody>
      </p:sp>
      <p:sp>
        <p:nvSpPr>
          <p:cNvPr id="235"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236"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37"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安全文化价值观宣传</a:t>
            </a:r>
            <a:endParaRPr lang="en-US" sz="2200" b="0" strike="noStrike" spc="-1">
              <a:solidFill>
                <a:srgbClr val="000000"/>
              </a:solidFill>
              <a:latin typeface="Arial"/>
            </a:endParaRPr>
          </a:p>
        </p:txBody>
      </p:sp>
      <p:sp>
        <p:nvSpPr>
          <p:cNvPr id="238"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传达安全文化的核心价值观，引导员工树立正确的安全观念</a:t>
            </a:r>
            <a:endParaRPr lang="en-US" sz="1500" b="0" strike="noStrike" spc="-1">
              <a:solidFill>
                <a:srgbClr val="000000"/>
              </a:solidFill>
              <a:latin typeface="Arial"/>
            </a:endParaRPr>
          </a:p>
        </p:txBody>
      </p:sp>
      <p:sp>
        <p:nvSpPr>
          <p:cNvPr id="239"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40"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安全文化建设路径解读</a:t>
            </a:r>
            <a:endParaRPr lang="en-US" sz="2200" b="0" strike="noStrike" spc="-1">
              <a:solidFill>
                <a:srgbClr val="000000"/>
              </a:solidFill>
              <a:latin typeface="Arial"/>
            </a:endParaRPr>
          </a:p>
        </p:txBody>
      </p:sp>
      <p:sp>
        <p:nvSpPr>
          <p:cNvPr id="241"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解读煤矿安全文化的建设路径和方法，促进安全文化的落地与实施</a:t>
            </a:r>
            <a:endParaRPr lang="en-US" sz="1500" b="0" strike="noStrike" spc="-1">
              <a:solidFill>
                <a:srgbClr val="000000"/>
              </a:solidFill>
              <a:latin typeface="Arial"/>
            </a:endParaRPr>
          </a:p>
        </p:txBody>
      </p:sp>
      <p:sp>
        <p:nvSpPr>
          <p:cNvPr id="242"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43"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244"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45"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安全文化建设理念宣传</a:t>
            </a:r>
            <a:endParaRPr lang="en-US" sz="3600" b="0" strike="noStrike" spc="-1">
              <a:solidFill>
                <a:schemeClr val="dk1"/>
              </a:solidFill>
              <a:latin typeface="Arial"/>
            </a:endParaRPr>
          </a:p>
        </p:txBody>
      </p:sp>
      <p:sp>
        <p:nvSpPr>
          <p:cNvPr id="246"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247"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安全文化内涵介绍</a:t>
            </a:r>
            <a:endParaRPr lang="en-US" sz="2200" b="0" strike="noStrike" spc="-1">
              <a:solidFill>
                <a:srgbClr val="000000"/>
              </a:solidFill>
              <a:latin typeface="Arial"/>
            </a:endParaRPr>
          </a:p>
        </p:txBody>
      </p:sp>
      <p:sp>
        <p:nvSpPr>
          <p:cNvPr id="248"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深入浅出地介绍煤矿安全文化的内在含义和重要性</a:t>
            </a:r>
            <a:endParaRPr lang="en-US" sz="1500" b="0" strike="noStrike" spc="-1">
              <a:solidFill>
                <a:srgbClr val="000000"/>
              </a:solidFill>
              <a:latin typeface="Arial"/>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https://d.book118.com/268054036010006050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177</Paragraphs>
  <Slides>27</Slides>
  <Notes>7</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27</vt:i4>
      </vt:variant>
    </vt:vector>
  </HeadingPairs>
  <TitlesOfParts>
    <vt:vector baseType="lpstr" size="35">
      <vt:lpstr>Arial</vt:lpstr>
      <vt:lpstr>Calibri</vt:lpstr>
      <vt:lpstr>微软雅黑</vt:lpstr>
      <vt:lpstr>Times New Roman</vt:lpstr>
      <vt:lpstr>Wingdings</vt:lpstr>
      <vt:lpstr>Symbol</vt:lpstr>
      <vt:lpstr>DejaVu Sans</vt:lpstr>
      <vt:lpstr>Office Theme</vt:lpstr>
      <vt:lpstr>煤矿行业安全生产规章制度培训</vt:lpstr>
      <vt:lpstr>目录</vt:lpstr>
      <vt:lpstr>第一章 煤矿行业安全生产规章制度培训简介</vt:lpstr>
      <vt:lpstr>煤矿安全生产的重要性</vt:lpstr>
      <vt:lpstr>安全生产法律法规概述</vt:lpstr>
      <vt:lpstr>煤矿行业事故案例分析</vt:lpstr>
      <vt:lpstr> </vt:lpstr>
      <vt:lpstr>第2章 煤矿行业安全规章制度培训体系构建</vt:lpstr>
      <vt:lpstr> </vt:lpstr>
      <vt:lpstr>安全教育培训体系建设</vt:lpstr>
      <vt:lpstr>火灾事故应急预案编制</vt:lpstr>
      <vt:lpstr>安全设备使用与维护规章制度培训</vt:lpstr>
      <vt:lpstr>总结</vt:lpstr>
      <vt:lpstr>第3章 煤矿作业岗位规章制度培训</vt:lpstr>
      <vt:lpstr> </vt:lpstr>
      <vt:lpstr>井上作业岗位规章制度培训</vt:lpstr>
      <vt:lpstr> </vt:lpstr>
      <vt:lpstr>矿工个人防护装备使用规章制度培训</vt:lpstr>
      <vt:lpstr>矿工个人防护装备使用规章制度培训</vt:lpstr>
      <vt:lpstr>煤矿行业安全生产规章制度培训总结</vt:lpstr>
      <vt:lpstr>第4章 煤矿行业安全生产意识教育培训</vt:lpstr>
      <vt:lpstr> </vt:lpstr>
      <vt:lpstr>事故案例剖析教育</vt:lpstr>
      <vt:lpstr>安全事故风险识别训练</vt:lpstr>
      <vt:lpstr>紧急救援演练培训</vt:lpstr>
      <vt:lpstr>安全文化建设理念宣传</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2024-09-29T14:13:17.090</cp:lastPrinted>
  <dcterms:created xsi:type="dcterms:W3CDTF">2024-09-29T06:13:17Z</dcterms:created>
  <dcterms:modified xsi:type="dcterms:W3CDTF">2024-09-29T06:13:19Z</dcterms:modified>
</cp:coreProperties>
</file>