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913"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60.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1D0E8F-B4C0-41D4-A280-F393365ED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5DFB9-1B87-4A04-A8F9-DD2BF735F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A4E5A7-7D79-4852-9631-9D76B8D86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737C97-1C67-4144-AE0D-FC96CAAC7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16758D-03F5-4F98-B8FD-13E59601A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A2CE5E-9715-450A-8A15-50C3236DEC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F1C2BA-9BC3-4A2C-AC57-D74E210A41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5F76FF-174D-4992-94FD-CA5B1E36DC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4DD418-BDE2-4064-8A71-C75F24991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DBEAA-3C82-480B-A1B3-63EC0F0AA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C404C-82AC-413A-B841-10E52BD48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903" r:id="rId2"/>
    <p:sldLayoutId id="2147486904" r:id="rId3"/>
    <p:sldLayoutId id="2147486905" r:id="rId4"/>
    <p:sldLayoutId id="2147486906" r:id="rId5"/>
    <p:sldLayoutId id="2147486907" r:id="rId6"/>
    <p:sldLayoutId id="2147486908" r:id="rId7"/>
    <p:sldLayoutId id="2147486909" r:id="rId8"/>
    <p:sldLayoutId id="2147486910" r:id="rId9"/>
    <p:sldLayoutId id="2147486911" r:id="rId10"/>
    <p:sldLayoutId id="2147486912" r:id="rId11"/>
  </p:sldLayoutIdLst>
  <p:transition/>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tags" Target="../tags/tag127.xml" /><Relationship Id="rId17" Type="http://schemas.openxmlformats.org/officeDocument/2006/relationships/tags" Target="../tags/tag128.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14" Type="http://schemas.openxmlformats.org/officeDocument/2006/relationships/tags" Target="../tags/tag156.xml" /><Relationship Id="rId15" Type="http://schemas.openxmlformats.org/officeDocument/2006/relationships/tags" Target="../tags/tag157.xml" /><Relationship Id="rId16" Type="http://schemas.openxmlformats.org/officeDocument/2006/relationships/tags" Target="../tags/tag158.xml" /><Relationship Id="rId17" Type="http://schemas.openxmlformats.org/officeDocument/2006/relationships/tags" Target="../tags/tag159.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6001510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fontScale="93333"/>
          </a:bodyPr>
          <a:lstStyle/>
          <a:p>
            <a:r>
              <a:rPr lang="zh-CN" altLang="en-US">
                <a:solidFill>
                  <a:schemeClr val="lt1">
                    <a:lumMod val="100000"/>
                  </a:schemeClr>
                </a:solidFill>
              </a:rPr>
              <a:t>国际会计准则委员会及国际会计准则</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添加目录标题</a:t>
            </a:r>
            <a:endParaRPr lang="en-US" altLang="zh-CN" sz="24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国际会计准则委员会</a:t>
            </a:r>
            <a:endParaRPr lang="zh-CN" altLang="en-US" sz="24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国际会计准则</a:t>
            </a:r>
            <a:endParaRPr lang="zh-CN" altLang="en-US" sz="24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302260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3022600" y="448056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国际会计准则的执行和监督</a:t>
            </a:r>
            <a:endParaRPr lang="zh-CN" altLang="en-US" sz="24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672465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6724650" y="448056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国际会计准则的应用和案例分析</a:t>
            </a:r>
            <a:endParaRPr lang="zh-CN" altLang="en-US" sz="2400" b="1" spc="300">
              <a:solidFill>
                <a:schemeClr val="lt1">
                  <a:lumMod val="100000"/>
                </a:schemeClr>
              </a:solidFill>
              <a:latin typeface="+mj-ea"/>
              <a:ea typeface="+mj-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p:cNvSpPr>
            <a:spLocks noGrp="1"/>
          </p:cNvSpPr>
          <p:nvPr>
            <p:ph type="title"/>
            <p:custDataLst>
              <p:tags r:id="rId2"/>
            </p:custDataLst>
          </p:nvPr>
        </p:nvSpPr>
        <p:spPr/>
        <p:txBody>
          <a:bodyPr/>
          <a:lstStyle/>
          <a:p>
            <a:r>
              <a:rPr lang="zh-CN" altLang="en-US">
                <a:solidFill>
                  <a:schemeClr val="lt1">
                    <a:lumMod val="100000"/>
                  </a:schemeClr>
                </a:solidFill>
              </a:rPr>
              <a:t>单击添加章节标题</a:t>
            </a:r>
            <a:endParaRPr lang="zh-CN" altLang="en-US">
              <a:solidFill>
                <a:schemeClr val="lt1">
                  <a:lumMod val="100000"/>
                </a:schemeClr>
              </a:solidFill>
            </a:endParaRPr>
          </a:p>
        </p:txBody>
      </p:sp>
      <p:sp>
        <p:nvSpPr>
          <p:cNvPr id="1048874"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8" name="标题"/>
          <p:cNvSpPr>
            <a:spLocks noGrp="1"/>
          </p:cNvSpPr>
          <p:nvPr>
            <p:ph type="title"/>
            <p:custDataLst>
              <p:tags r:id="rId2"/>
            </p:custDataLst>
          </p:nvPr>
        </p:nvSpPr>
        <p:spPr/>
        <p:txBody>
          <a:bodyPr/>
          <a:lstStyle/>
          <a:p>
            <a:r>
              <a:rPr lang="zh-CN" altLang="en-US">
                <a:solidFill>
                  <a:schemeClr val="lt1">
                    <a:lumMod val="100000"/>
                  </a:schemeClr>
                </a:solidFill>
              </a:rPr>
              <a:t>国际会计准则委员会</a:t>
            </a:r>
            <a:endParaRPr lang="zh-CN" altLang="en-US">
              <a:solidFill>
                <a:schemeClr val="lt1">
                  <a:lumMod val="100000"/>
                </a:schemeClr>
              </a:solidFill>
            </a:endParaRPr>
          </a:p>
        </p:txBody>
      </p:sp>
      <p:sp>
        <p:nvSpPr>
          <p:cNvPr id="1048910"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4" name="标题 1"/>
          <p:cNvSpPr>
            <a:spLocks noGrp="1"/>
          </p:cNvSpPr>
          <p:nvPr>
            <p:ph type="title"/>
          </p:nvPr>
        </p:nvSpPr>
        <p:spPr/>
        <p:txBody>
          <a:bodyPr/>
          <a:lstStyle/>
          <a:p>
            <a:r>
              <a:rPr lang="zh-CN" altLang="en-US"/>
              <a:t>国际会计准则委员会的成立和发展</a:t>
            </a:r>
            <a:endParaRPr lang="zh-CN" altLang="en-US"/>
          </a:p>
        </p:txBody>
      </p:sp>
      <p:sp>
        <p:nvSpPr>
          <p:cNvPr id="1048946"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48"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0"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2"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54" name="文本框 3"/>
          <p:cNvSpPr txBox="1"/>
          <p:nvPr>
            <p:custDataLst>
              <p:tags r:id="rId6"/>
            </p:custDataLst>
          </p:nvPr>
        </p:nvSpPr>
        <p:spPr>
          <a:xfrm>
            <a:off x="3283983" y="4592597"/>
            <a:ext cx="3005905" cy="1317090"/>
          </a:xfrm>
          <a:prstGeom prst="rect">
            <a:avLst/>
          </a:prstGeom>
          <a:noFill/>
        </p:spPr>
        <p:txBody>
          <a:bodyPr wrap="square" lIns="0" rtlCol="0">
            <a:normAutofit lnSpcReduction="2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发展历程：成立于1973年，最初由银行、证券交易所、会计师事务所等机构发起，现已成为最具影响力的国际会计准则制定机构之一。</a:t>
            </a:r>
            <a:endParaRPr lang="zh-CN" altLang="en-US" sz="1400" spc="150">
              <a:solidFill>
                <a:schemeClr val="tx1"/>
              </a:solidFill>
              <a:effectLst/>
              <a:latin typeface="+mn-ea"/>
              <a:sym typeface="+mn-ea"/>
            </a:endParaRPr>
          </a:p>
        </p:txBody>
      </p:sp>
      <p:sp>
        <p:nvSpPr>
          <p:cNvPr id="1048956"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成立背景：为了解决各国会计准则不统一的问题，提高会计信息的质量，促进国际金融市场的稳定和发展。</a:t>
            </a:r>
            <a:endParaRPr lang="zh-CN" altLang="en-US" sz="1400" spc="150">
              <a:solidFill>
                <a:schemeClr val="tx1"/>
              </a:solidFill>
              <a:effectLst/>
              <a:latin typeface="+mn-ea"/>
              <a:sym typeface="+mn-ea"/>
            </a:endParaRPr>
          </a:p>
        </p:txBody>
      </p:sp>
      <p:sp>
        <p:nvSpPr>
          <p:cNvPr id="104895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主要职责：制定和发布国际会计准则，促进各国会计准则的协调和趋同，为国际财务报告提供统一的规范和标准。</a:t>
            </a:r>
            <a:endParaRPr lang="zh-CN" altLang="en-US" sz="1400" spc="150">
              <a:solidFill>
                <a:schemeClr val="tx1"/>
              </a:solidFill>
              <a:effectLst/>
              <a:latin typeface="+mn-ea"/>
              <a:sym typeface="+mn-ea"/>
            </a:endParaRPr>
          </a:p>
        </p:txBody>
      </p:sp>
      <p:sp>
        <p:nvSpPr>
          <p:cNvPr id="1048960" name="文本框 8"/>
          <p:cNvSpPr txBox="1"/>
          <p:nvPr>
            <p:custDataLst>
              <p:tags r:id="rId9"/>
            </p:custDataLst>
          </p:nvPr>
        </p:nvSpPr>
        <p:spPr>
          <a:xfrm>
            <a:off x="8347895" y="4592597"/>
            <a:ext cx="3005905" cy="1317090"/>
          </a:xfrm>
          <a:prstGeom prst="rect">
            <a:avLst/>
          </a:prstGeom>
          <a:noFill/>
        </p:spPr>
        <p:txBody>
          <a:bodyPr wrap="square" lIns="0" rtlCol="0">
            <a:normAutofit lnSpcReduction="2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组织架构：由理事会、咨询委员会和工作人员组成，理事会负责制定和发布国际会计准则，咨询委员会提供咨询意见，工作人员负责日常事务。</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4" name="标题 1"/>
          <p:cNvSpPr>
            <a:spLocks noGrp="1"/>
          </p:cNvSpPr>
          <p:nvPr>
            <p:ph type="title"/>
          </p:nvPr>
        </p:nvSpPr>
        <p:spPr/>
        <p:txBody>
          <a:bodyPr/>
          <a:lstStyle/>
          <a:p>
            <a:r>
              <a:rPr lang="zh-CN" altLang="en-US"/>
              <a:t>国际会计准则委员会的组织结构和职责</a:t>
            </a:r>
            <a:endParaRPr lang="zh-CN" altLang="en-US"/>
          </a:p>
        </p:txBody>
      </p:sp>
      <p:sp>
        <p:nvSpPr>
          <p:cNvPr id="1048996"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国际会计准则委员会由理事会、咨询论坛和国际财务报告解释委员会组成。</a:t>
            </a:r>
            <a:endParaRPr lang="zh-CN" altLang="en-US" sz="1200" spc="150">
              <a:solidFill>
                <a:schemeClr val="tx1">
                  <a:lumMod val="65000"/>
                  <a:lumOff val="35000"/>
                </a:schemeClr>
              </a:solidFill>
              <a:latin typeface="+mn-ea"/>
              <a:sym typeface="+mn-ea"/>
            </a:endParaRPr>
          </a:p>
        </p:txBody>
      </p:sp>
      <p:sp>
        <p:nvSpPr>
          <p:cNvPr id="1048998"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理事会负责制定国际财务报告准则，并监督准则的制定过程。</a:t>
            </a:r>
            <a:endParaRPr lang="zh-CN" altLang="en-US" sz="1200" spc="150">
              <a:solidFill>
                <a:schemeClr val="tx1">
                  <a:lumMod val="65000"/>
                  <a:lumOff val="35000"/>
                </a:schemeClr>
              </a:solidFill>
              <a:latin typeface="+mn-ea"/>
              <a:sym typeface="+mn-ea"/>
            </a:endParaRPr>
          </a:p>
        </p:txBody>
      </p:sp>
      <p:sp>
        <p:nvSpPr>
          <p:cNvPr id="1049000"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咨询论坛提供反馈和建议，以帮助理事会更好地制定和修订准则。</a:t>
            </a:r>
            <a:endParaRPr lang="zh-CN" altLang="en-US" sz="1200" spc="150">
              <a:solidFill>
                <a:schemeClr val="tx1">
                  <a:lumMod val="65000"/>
                  <a:lumOff val="35000"/>
                </a:schemeClr>
              </a:solidFill>
              <a:latin typeface="+mn-ea"/>
              <a:sym typeface="+mn-ea"/>
            </a:endParaRPr>
          </a:p>
        </p:txBody>
      </p:sp>
      <p:sp>
        <p:nvSpPr>
          <p:cNvPr id="1049002"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国际财务报告解释委员会负责解释和澄清国际财务报告准则的应用。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6" name="标题 1"/>
          <p:cNvSpPr>
            <a:spLocks noGrp="1"/>
          </p:cNvSpPr>
          <p:nvPr>
            <p:ph type="title"/>
          </p:nvPr>
        </p:nvSpPr>
        <p:spPr/>
        <p:txBody>
          <a:bodyPr>
            <a:normAutofit fontScale="90000"/>
          </a:bodyPr>
          <a:lstStyle/>
          <a:p>
            <a:r>
              <a:rPr lang="zh-CN" altLang="en-US"/>
              <a:t>国际会计准则委员会在国际会计领域的影响和地位</a:t>
            </a:r>
            <a:endParaRPr lang="zh-CN" altLang="en-US"/>
          </a:p>
        </p:txBody>
      </p:sp>
      <p:sp>
        <p:nvSpPr>
          <p:cNvPr id="104903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提升国际投资者保护水平，增强资本市场透明度和公信力</a:t>
            </a:r>
            <a:endParaRPr lang="en-US" altLang="zh-CN">
              <a:solidFill>
                <a:schemeClr val="dk1">
                  <a:lumMod val="80000"/>
                  <a:lumOff val="20000"/>
                </a:schemeClr>
              </a:solidFill>
              <a:latin typeface="+mn-ea"/>
              <a:sym typeface="+mn-ea"/>
            </a:endParaRPr>
          </a:p>
        </p:txBody>
      </p:sp>
      <p:sp>
        <p:nvSpPr>
          <p:cNvPr id="104904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4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制定国际会计准则，推动全球会计标准统一化</a:t>
            </a:r>
            <a:endParaRPr lang="zh-CN" altLang="en-US">
              <a:solidFill>
                <a:schemeClr val="dk1">
                  <a:lumMod val="80000"/>
                  <a:lumOff val="20000"/>
                </a:schemeClr>
              </a:solidFill>
              <a:latin typeface="+mn-ea"/>
              <a:sym typeface="+mn-ea"/>
            </a:endParaRPr>
          </a:p>
        </p:txBody>
      </p:sp>
      <p:sp>
        <p:nvSpPr>
          <p:cNvPr id="104905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促进国际经济合作与交流，降低跨国公司财务报告成本</a:t>
            </a:r>
            <a:endParaRPr lang="zh-CN" altLang="en-US">
              <a:solidFill>
                <a:schemeClr val="dk1">
                  <a:lumMod val="80000"/>
                  <a:lumOff val="20000"/>
                </a:schemeClr>
              </a:solidFill>
              <a:latin typeface="+mn-ea"/>
              <a:sym typeface="+mn-ea"/>
            </a:endParaRPr>
          </a:p>
        </p:txBody>
      </p:sp>
      <p:sp>
        <p:nvSpPr>
          <p:cNvPr id="104906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引领国际会计领域创新和发展，推动会计理论和实务进步</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2" name="标题"/>
          <p:cNvSpPr>
            <a:spLocks noGrp="1"/>
          </p:cNvSpPr>
          <p:nvPr>
            <p:ph type="title"/>
            <p:custDataLst>
              <p:tags r:id="rId2"/>
            </p:custDataLst>
          </p:nvPr>
        </p:nvSpPr>
        <p:spPr/>
        <p:txBody>
          <a:bodyPr/>
          <a:lstStyle/>
          <a:p>
            <a:r>
              <a:rPr lang="zh-CN" altLang="en-US">
                <a:solidFill>
                  <a:schemeClr val="lt1">
                    <a:lumMod val="100000"/>
                  </a:schemeClr>
                </a:solidFill>
              </a:rPr>
              <a:t>国际会计准则</a:t>
            </a:r>
            <a:endParaRPr lang="zh-CN" altLang="en-US">
              <a:solidFill>
                <a:schemeClr val="lt1">
                  <a:lumMod val="100000"/>
                </a:schemeClr>
              </a:solidFill>
            </a:endParaRPr>
          </a:p>
        </p:txBody>
      </p:sp>
      <p:sp>
        <p:nvSpPr>
          <p:cNvPr id="1049104"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38" name="标题 1"/>
          <p:cNvSpPr>
            <a:spLocks noGrp="1"/>
          </p:cNvSpPr>
          <p:nvPr>
            <p:ph type="title"/>
          </p:nvPr>
        </p:nvSpPr>
        <p:spPr/>
        <p:txBody>
          <a:bodyPr/>
          <a:lstStyle/>
          <a:p>
            <a:r>
              <a:rPr lang="zh-CN" altLang="en-US"/>
              <a:t>国际会计准则的制定和发布</a:t>
            </a:r>
            <a:endParaRPr lang="zh-CN" altLang="en-US"/>
          </a:p>
        </p:txBody>
      </p:sp>
      <p:sp>
        <p:nvSpPr>
          <p:cNvPr id="1049140"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2"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44"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6"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48"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0"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4"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6"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fontScale="9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国际会计准则的发布通常由国际会计准则委员会授权的国际会计组织负责，这些组织在全球范围内发布国际会计准则，并推动其在各国实施。</a:t>
            </a:r>
            <a:endParaRPr lang="zh-CN" altLang="en-US" sz="2400">
              <a:latin typeface="+mn-ea"/>
              <a:ea typeface="+mn-ea"/>
            </a:endParaRPr>
          </a:p>
        </p:txBody>
      </p:sp>
      <p:sp>
        <p:nvSpPr>
          <p:cNvPr id="1049158"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fontScale="9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国际会计准则的制定和发布是一个持续的过程，需要不断适应全球经济环境的变化和会计实务的发展，以确保其持续的适用性和有效性。</a:t>
            </a:r>
            <a:endParaRPr lang="zh-CN" altLang="en-US" sz="2400">
              <a:latin typeface="+mn-ea"/>
              <a:ea typeface="+mn-ea"/>
            </a:endParaRPr>
          </a:p>
        </p:txBody>
      </p:sp>
      <p:sp>
        <p:nvSpPr>
          <p:cNvPr id="1049160"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国际会计准则由国际会计准则委员会制定，旨在提供一致、透明和可比的会计准则，以促进全球范围内的经济决策。</a:t>
            </a:r>
            <a:endParaRPr lang="zh-CN" altLang="en-US" sz="2200">
              <a:latin typeface="+mn-ea"/>
              <a:ea typeface="+mn-ea"/>
            </a:endParaRPr>
          </a:p>
        </p:txBody>
      </p:sp>
      <p:sp>
        <p:nvSpPr>
          <p:cNvPr id="1049162"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国际会计准则委员会由各国会计准则制定机构和国际会计组织组成，通过广泛参与和协商，制定出符合国际公认的会计原则和准则。</a:t>
            </a:r>
            <a:endParaRPr lang="zh-CN" altLang="en-US" sz="22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6" name="标题 1"/>
          <p:cNvSpPr>
            <a:spLocks noGrp="1"/>
          </p:cNvSpPr>
          <p:nvPr>
            <p:ph type="title"/>
          </p:nvPr>
        </p:nvSpPr>
        <p:spPr/>
        <p:txBody>
          <a:bodyPr/>
          <a:lstStyle/>
          <a:p>
            <a:r>
              <a:rPr lang="zh-CN" altLang="en-US"/>
              <a:t>国际会计准则的适用范围和特点</a:t>
            </a:r>
            <a:endParaRPr lang="zh-CN" altLang="en-US"/>
          </a:p>
        </p:txBody>
      </p:sp>
      <p:sp>
        <p:nvSpPr>
          <p:cNvPr id="1049198" name="Rectangle 6"/>
          <p:cNvSpPr/>
          <p:nvPr>
            <p:custDataLst>
              <p:tags r:id="rId2"/>
            </p:custDataLst>
          </p:nvPr>
        </p:nvSpPr>
        <p:spPr>
          <a:xfrm>
            <a:off x="1032008" y="1776851"/>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200" name="Rectangle 6"/>
          <p:cNvSpPr/>
          <p:nvPr>
            <p:custDataLst>
              <p:tags r:id="rId3"/>
            </p:custDataLst>
          </p:nvPr>
        </p:nvSpPr>
        <p:spPr>
          <a:xfrm>
            <a:off x="1032008" y="2865344"/>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202" name="Rectangle 6"/>
          <p:cNvSpPr/>
          <p:nvPr>
            <p:custDataLst>
              <p:tags r:id="rId4"/>
            </p:custDataLst>
          </p:nvPr>
        </p:nvSpPr>
        <p:spPr>
          <a:xfrm>
            <a:off x="1032008" y="3954447"/>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204" name="Rectangle 6"/>
          <p:cNvSpPr/>
          <p:nvPr>
            <p:custDataLst>
              <p:tags r:id="rId5"/>
            </p:custDataLst>
          </p:nvPr>
        </p:nvSpPr>
        <p:spPr>
          <a:xfrm>
            <a:off x="1032008" y="5042940"/>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206" name="矩形: 圆角 26"/>
          <p:cNvSpPr/>
          <p:nvPr>
            <p:custDataLst>
              <p:tags r:id="rId6"/>
            </p:custDataLst>
          </p:nvPr>
        </p:nvSpPr>
        <p:spPr>
          <a:xfrm>
            <a:off x="838200" y="2862907"/>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208" name="矩形: 圆角 27"/>
          <p:cNvSpPr/>
          <p:nvPr>
            <p:custDataLst>
              <p:tags r:id="rId7"/>
            </p:custDataLst>
          </p:nvPr>
        </p:nvSpPr>
        <p:spPr>
          <a:xfrm>
            <a:off x="838200" y="1774413"/>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210" name="矩形: 圆角 28"/>
          <p:cNvSpPr/>
          <p:nvPr>
            <p:custDataLst>
              <p:tags r:id="rId8"/>
            </p:custDataLst>
          </p:nvPr>
        </p:nvSpPr>
        <p:spPr>
          <a:xfrm>
            <a:off x="838200" y="5039893"/>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212" name="矩形: 圆角 29"/>
          <p:cNvSpPr/>
          <p:nvPr>
            <p:custDataLst>
              <p:tags r:id="rId9"/>
            </p:custDataLst>
          </p:nvPr>
        </p:nvSpPr>
        <p:spPr>
          <a:xfrm>
            <a:off x="838200" y="3951400"/>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214" name="正文"/>
          <p:cNvSpPr txBox="1"/>
          <p:nvPr>
            <p:custDataLst>
              <p:tags r:id="rId10"/>
            </p:custDataLst>
          </p:nvPr>
        </p:nvSpPr>
        <p:spPr>
          <a:xfrm>
            <a:off x="2932909" y="178111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适用范围：国际会计准则适用于跨国公司、上市公司等国际经济活动主体，旨在提供统一的会计语言和规范，促进国际经济交流和合作。</a:t>
            </a:r>
            <a:endParaRPr lang="zh-CN" altLang="en-US" sz="1400" spc="150">
              <a:solidFill>
                <a:schemeClr val="tx1">
                  <a:lumMod val="65000"/>
                  <a:lumOff val="35000"/>
                </a:schemeClr>
              </a:solidFill>
              <a:latin typeface="+mn-ea"/>
            </a:endParaRPr>
          </a:p>
        </p:txBody>
      </p:sp>
      <p:sp>
        <p:nvSpPr>
          <p:cNvPr id="1049216" name="标题"/>
          <p:cNvSpPr txBox="1"/>
          <p:nvPr>
            <p:custDataLst>
              <p:tags r:id="rId11"/>
            </p:custDataLst>
          </p:nvPr>
        </p:nvSpPr>
        <p:spPr>
          <a:xfrm>
            <a:off x="937542" y="178111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18" name="正文"/>
          <p:cNvSpPr txBox="1"/>
          <p:nvPr>
            <p:custDataLst>
              <p:tags r:id="rId12"/>
            </p:custDataLst>
          </p:nvPr>
        </p:nvSpPr>
        <p:spPr>
          <a:xfrm>
            <a:off x="2932909" y="2869611"/>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特点：国际会计准则具有国际化、标准化、一致性和可靠性等特点，能够提供更加透明、可比的财务信息，有助于投资者、债权人和其他利益相关者做出更准确的决策。</a:t>
            </a:r>
            <a:endParaRPr lang="zh-CN" altLang="en-US" sz="1400" spc="150">
              <a:solidFill>
                <a:schemeClr val="tx1">
                  <a:lumMod val="65000"/>
                  <a:lumOff val="35000"/>
                </a:schemeClr>
              </a:solidFill>
              <a:latin typeface="+mn-ea"/>
            </a:endParaRPr>
          </a:p>
        </p:txBody>
      </p:sp>
      <p:sp>
        <p:nvSpPr>
          <p:cNvPr id="1049220" name="标题"/>
          <p:cNvSpPr txBox="1"/>
          <p:nvPr>
            <p:custDataLst>
              <p:tags r:id="rId13"/>
            </p:custDataLst>
          </p:nvPr>
        </p:nvSpPr>
        <p:spPr>
          <a:xfrm>
            <a:off x="937542" y="2869611"/>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22" name="正文"/>
          <p:cNvSpPr txBox="1"/>
          <p:nvPr>
            <p:custDataLst>
              <p:tags r:id="rId14"/>
            </p:custDataLst>
          </p:nvPr>
        </p:nvSpPr>
        <p:spPr>
          <a:xfrm>
            <a:off x="2932909" y="3958104"/>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目的：国际会计准则旨在促进全球范围内的会计协调和趋同，降低国际经济活动的成本和风险，加强国际间的商业信任和合作。</a:t>
            </a:r>
            <a:endParaRPr lang="zh-CN" altLang="en-US" sz="1400" spc="150">
              <a:solidFill>
                <a:schemeClr val="tx1">
                  <a:lumMod val="65000"/>
                  <a:lumOff val="35000"/>
                </a:schemeClr>
              </a:solidFill>
              <a:latin typeface="+mn-ea"/>
            </a:endParaRPr>
          </a:p>
        </p:txBody>
      </p:sp>
      <p:sp>
        <p:nvSpPr>
          <p:cNvPr id="1049224" name="标题"/>
          <p:cNvSpPr txBox="1"/>
          <p:nvPr>
            <p:custDataLst>
              <p:tags r:id="rId15"/>
            </p:custDataLst>
          </p:nvPr>
        </p:nvSpPr>
        <p:spPr>
          <a:xfrm>
            <a:off x="937542" y="3958104"/>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26" name="正文"/>
          <p:cNvSpPr txBox="1"/>
          <p:nvPr>
            <p:custDataLst>
              <p:tags r:id="rId16"/>
            </p:custDataLst>
          </p:nvPr>
        </p:nvSpPr>
        <p:spPr>
          <a:xfrm>
            <a:off x="2932909" y="504659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作用：国际会计准则对于跨国公司、上市公司等国际经济活动主体来说，能够提高财务报告的质量和透明度，增强投资者和债权人的信心，促进国际资本市场的稳定和发展。</a:t>
            </a:r>
            <a:endParaRPr lang="zh-CN" altLang="en-US" sz="1400" spc="150">
              <a:solidFill>
                <a:schemeClr val="tx1">
                  <a:lumMod val="65000"/>
                  <a:lumOff val="35000"/>
                </a:schemeClr>
              </a:solidFill>
              <a:latin typeface="+mn-ea"/>
            </a:endParaRPr>
          </a:p>
        </p:txBody>
      </p:sp>
      <p:sp>
        <p:nvSpPr>
          <p:cNvPr id="1049228" name="标题"/>
          <p:cNvSpPr txBox="1"/>
          <p:nvPr>
            <p:custDataLst>
              <p:tags r:id="rId17"/>
            </p:custDataLst>
          </p:nvPr>
        </p:nvSpPr>
        <p:spPr>
          <a:xfrm>
            <a:off x="937542" y="504659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https://d.book118.com/268060015105006023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0982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00.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31.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1_1"/>
  <p:tag name="KSO_WM_UNIT_INDEX" val="1_1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2_1"/>
  <p:tag name="KSO_WM_UNIT_INDEX" val="1_2_1"/>
  <p:tag name="KSO_WM_UNIT_LAYERLEVEL" val="1_1_1"/>
  <p:tag name="KSO_WM_UNIT_LINE_FORE_SCHEMECOLOR_INDEX" val="8"/>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3_1"/>
  <p:tag name="KSO_WM_UNIT_INDEX" val="1_3_1"/>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4_1"/>
  <p:tag name="KSO_WM_UNIT_INDEX" val="1_4_1"/>
  <p:tag name="KSO_WM_UNIT_LAYERLEVEL" val="1_1_1"/>
  <p:tag name="KSO_WM_UNIT_LINE_FORE_SCHEMECOLOR_INDEX" val="8"/>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1_2"/>
  <p:tag name="KSO_WM_UNIT_INDEX" val="1_1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3_1"/>
  <p:tag name="KSO_WM_UNIT_INDEX" val="1_3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4_1"/>
  <p:tag name="KSO_WM_UNIT_INDEX" val="1_4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7}"/>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微软雅黑</vt:lpstr>
      <vt:lpstr>Wingdings</vt:lpstr>
      <vt:lpstr>Office Theme</vt:lpstr>
      <vt:lpstr>国际会计准则委员会及国际会计准则</vt:lpstr>
      <vt:lpstr>目录</vt:lpstr>
      <vt:lpstr>单击添加章节标题</vt:lpstr>
      <vt:lpstr>国际会计准则委员会</vt:lpstr>
      <vt:lpstr>国际会计准则委员会的成立和发展</vt:lpstr>
      <vt:lpstr>国际会计准则委员会的组织结构和职责</vt:lpstr>
      <vt:lpstr>国际会计准则委员会在国际会计领域的影响和地位</vt:lpstr>
      <vt:lpstr>国际会计准则</vt:lpstr>
      <vt:lpstr>国际会计准则的制定和发布</vt:lpstr>
      <vt:lpstr>国际会计准则的适用范围和特点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2024-08-30T09:12:49.391</cp:lastPrinted>
  <dcterms:created xsi:type="dcterms:W3CDTF">2024-08-30T01:12:49Z</dcterms:created>
  <dcterms:modified xsi:type="dcterms:W3CDTF">2024-08-30T01:12:51Z</dcterms:modified>
</cp:coreProperties>
</file>