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34AC4D7-5B95-4CFF-B629-3B73192AD5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BCE96B-5C6E-4C0A-A167-225C4A06C9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D313921-8005-44AE-9C6A-D28D7EE4A4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753F2DE-B215-48F3-9291-E27CD11F94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3F030FD-D92E-4A08-9E03-A23CEB44704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6C22C9D-820D-4495-88BC-74891428813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0440408-0CF4-448A-A0AB-B369A377071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10604B-519E-4026-9735-77D1E59320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595320-9DA9-4FF1-A158-AF42AA9846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0D5E1D-F5BE-4D21-8038-A0F2DAFF21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064F1F-45F6-40E9-A23C-11563222DA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3.jpeg" /><Relationship Id="rId6"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8061026030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2024-01-24</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儿童网络安全与信息保护</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儿童网络安全风险</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信息保护法律法规及标准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儿童网络安全教育策略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技术防护措施与实践</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儿童网络安全事件应对与处理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随着互联网的普及和深入发展，儿童接触网络的机会越来越多，网络安全问题日益突出。</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互联网普及</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3792" r="13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儿童特点</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208" r="1220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社会关注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8833" r="883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儿童在认知、判断和行为控制等方面存在局限，容易受到网络不良信息的影响和侵害。</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儿童网络安全与信息保护已成为全球性的社会问题，受到广泛关注。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8488" r="18488"/>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网络暴力和欺凌现象在儿童群体中频发，给受害儿童带来严重的身心伤害。</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网络暴力与欺凌</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网络上存在大量不适合儿童接触的信息，如暴力、色情、恐怖等内容，对儿童的健康成长造成极大危害。</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不良信息侵害</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儿童在使用网络过程中，由于缺乏隐私保护意识，容易导致个人信息泄露，进而引发安全问题。</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隐私泄露风险</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部分儿童沉迷于网络游戏、社交媒体等虚拟世界，影响正常学习、生活和人际交往。</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网络沉迷问题</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儿童网络安全现状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儿童网络安全风险</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儿童可能接触到虚假广告、诈骗邮件等信息，诱导其提供个人信息或进行转账操作。</a:t>
            </a:r>
          </a:p>
        </p:txBody>
      </p:sp>
      <p:pic>
        <p:nvPicPr>
          <p:cNvPr id="4" name="Picture 4"/>
          <p:cNvPicPr>
            <a:picLocks noChangeAspect="1"/>
          </p:cNvPicPr>
          <p:nvPr/>
        </p:nvPicPr>
        <p:blipFill>
          <a:blip r:embed="rId2"/>
          <a:srcRect l="16625" r="1662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9583" r="958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3667" r="136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虚假信息诈骗</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一些网络游戏可能存在欺诈行为，如诱导儿童购买虚拟物品或参与赌博。</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网络游戏诈骗</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攻击者可能通过社交媒体等途径，冒充儿童熟人或公众人物，骗取信任后进行欺诈。</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社交工程攻击</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网络欺诈与诱骗</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网络上存在大量暴力、色情等不良信息，可能对儿童身心健康造成严重危害。</a:t>
            </a:r>
          </a:p>
        </p:txBody>
      </p:sp>
      <p:pic>
        <p:nvPicPr>
          <p:cNvPr id="6" name="Picture 6"/>
          <p:cNvPicPr>
            <a:picLocks noChangeAspect="1"/>
          </p:cNvPicPr>
          <p:nvPr/>
        </p:nvPicPr>
        <p:blipFill>
          <a:blip r:embed="rId2"/>
          <a:srcRect l="14667" r="14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暴力、色情内容</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儿童在浏览网页或下载软件时，可能感染恶意软件和病毒，导致个人信息泄露或设备损坏。</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恶意软件和病毒</a:t>
            </a:r>
          </a:p>
        </p:txBody>
      </p:sp>
      <p:pic>
        <p:nvPicPr>
          <p:cNvPr id="10" name="Picture 10"/>
          <p:cNvPicPr>
            <a:picLocks noChangeAspect="1"/>
          </p:cNvPicPr>
          <p:nvPr/>
        </p:nvPicPr>
        <p:blipFill>
          <a:blip r:embed="rId3"/>
          <a:srcRect l="13792" r="1379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3792" r="1379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儿童在网络社交中可能遭受言语暴力、恶意举报等网络欺凌行为。</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网络欺凌</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不良信息侵害</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9649" b="964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6764" b="1676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2224" b="12224"/>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隐私泄露与身份盗用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个人信息泄露</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儿童在注册网站、使用应用程序时，可能泄露姓名、地址、电话号码等个人信息。</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照片和视频泄露</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儿童在社交媒体上分享照片和视频时，可能被不法分子利用进行身份盗用或恶意传播。</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账户被盗用</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儿童的社交媒体、电子邮件等账户可能被盗用，用于发送垃圾邮件、进行网络攻击等违法行为。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信息保护法律法规及标准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《中华人民共和国网络安全法》</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该法规定了网络安全的基本要求，明确了网络运营者的安全保护义务，对于儿童个人信息的保护也有相关规定。</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9917" r="991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《中华人民共和国未成年人保护法》</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该法规定了未成年人个人信息保护的原则和具体措施，要求网络服务提供者采取技术措施和其他必要措施，确保未成年人个人信息安全。</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《欧盟通用数据保护条例》（GDPR）</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该条例规定了个人数据保护的原则和规则，对于儿童个人数据的处理有特别规定，要求网络服务提供者在处理儿童个人数据时应获得父母或监护人的同意。</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国内外相关法律法规</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9250" r="1925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《信息安全技术 个人信息安全规范》</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该规范规定了个人信息安全的基本原则、安全保护措施、安全事件处置等方面的要求，适用于儿童个人信息的保护。</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《儿童个人信息网络保护规定》</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该规定明确了儿童个人信息的定义、处理原则、保护措施、父母或监护人的权利等方面的要求，对于网络服务提供者处理儿童个人信息有具体的指导和规范。</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信息保护标准与规范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rot="2700000">
            <a:off x="4679004" y="2401236"/>
            <a:ext cx="2799547" cy="2789959"/>
          </a:xfrm>
          <a:prstGeom prst="rect">
            <a:avLst/>
          </a:prstGeom>
          <a:solidFill>
            <a:schemeClr val="lt1">
              <a:alpha val="51000"/>
            </a:schemeClr>
          </a:solidFill>
          <a:ln w="28575">
            <a:solidFill>
              <a:schemeClr val="accent2">
                <a:alpha val="51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TextBox 3"/>
          <p:cNvSpPr txBox="1"/>
          <p:nvPr/>
        </p:nvSpPr>
        <p:spPr>
          <a:xfrm>
            <a:off x="575049" y="2110528"/>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企业应建立儿童个人信息保护的专门制度和流程，明确内部各部门和人员的职责和权限，确保儿童个人信息的安全和保密。</a:t>
            </a:r>
          </a:p>
        </p:txBody>
      </p:sp>
      <p:pic>
        <p:nvPicPr>
          <p:cNvPr id="4" name="Picture 4"/>
          <p:cNvPicPr>
            <a:picLocks noChangeAspect="1"/>
          </p:cNvPicPr>
          <p:nvPr/>
        </p:nvPicPr>
        <p:blipFill>
          <a:blip r:embed="rId2"/>
          <a:srcRect l="13792" r="13792"/>
          <a:stretch>
            <a:fillRect/>
          </a:stretch>
        </p:blipFill>
        <p:spPr>
          <a:xfrm>
            <a:off x="4284507" y="2196060"/>
            <a:ext cx="1219200" cy="1219200"/>
          </a:xfrm>
          <a:prstGeom prst="roundRect">
            <a:avLst/>
          </a:prstGeom>
          <a:ln w="19050">
            <a:solidFill>
              <a:schemeClr val="accent1"/>
            </a:solidFill>
            <a:prstDash val="solid"/>
          </a:ln>
        </p:spPr>
      </p:pic>
      <p:pic>
        <p:nvPicPr>
          <p:cNvPr id="5" name="Picture 5"/>
          <p:cNvPicPr>
            <a:picLocks noChangeAspect="1"/>
          </p:cNvPicPr>
          <p:nvPr/>
        </p:nvPicPr>
        <p:blipFill>
          <a:blip r:embed="rId3"/>
          <a:srcRect l="13792" r="13792"/>
          <a:stretch>
            <a:fillRect/>
          </a:stretch>
        </p:blipFill>
        <p:spPr>
          <a:xfrm>
            <a:off x="6641641" y="2196060"/>
            <a:ext cx="1219200" cy="1219200"/>
          </a:xfrm>
          <a:prstGeom prst="roundRect">
            <a:avLst/>
          </a:prstGeom>
          <a:ln w="19050">
            <a:solidFill>
              <a:schemeClr val="accent1"/>
            </a:solidFill>
            <a:prstDash val="solid"/>
          </a:ln>
        </p:spPr>
      </p:pic>
      <p:pic>
        <p:nvPicPr>
          <p:cNvPr id="6" name="Picture 6"/>
          <p:cNvPicPr>
            <a:picLocks noChangeAspect="1"/>
          </p:cNvPicPr>
          <p:nvPr/>
        </p:nvPicPr>
        <p:blipFill>
          <a:blip r:embed="rId4"/>
          <a:srcRect l="13792" r="13792"/>
          <a:stretch>
            <a:fillRect/>
          </a:stretch>
        </p:blipFill>
        <p:spPr>
          <a:xfrm>
            <a:off x="4284507" y="4288263"/>
            <a:ext cx="1219200" cy="1219200"/>
          </a:xfrm>
          <a:prstGeom prst="roundRect">
            <a:avLst/>
          </a:prstGeom>
          <a:ln w="19050">
            <a:solidFill>
              <a:schemeClr val="accent1"/>
            </a:solidFill>
            <a:prstDash val="solid"/>
          </a:ln>
        </p:spPr>
      </p:pic>
      <p:pic>
        <p:nvPicPr>
          <p:cNvPr id="7" name="Picture 7"/>
          <p:cNvPicPr>
            <a:picLocks noChangeAspect="1"/>
          </p:cNvPicPr>
          <p:nvPr/>
        </p:nvPicPr>
        <p:blipFill>
          <a:blip r:embed="rId5"/>
          <a:srcRect l="9292" r="9292"/>
          <a:stretch>
            <a:fillRect/>
          </a:stretch>
        </p:blipFill>
        <p:spPr>
          <a:xfrm>
            <a:off x="6641641" y="4288263"/>
            <a:ext cx="1219200" cy="1219200"/>
          </a:xfrm>
          <a:prstGeom prst="roundRect">
            <a:avLst/>
          </a:prstGeom>
          <a:ln w="19050">
            <a:solidFill>
              <a:schemeClr val="accent1"/>
            </a:solidFill>
            <a:prstDash val="solid"/>
          </a:ln>
        </p:spPr>
      </p:pic>
      <p:sp>
        <p:nvSpPr>
          <p:cNvPr id="8" name="TextBox 8"/>
          <p:cNvSpPr txBox="1"/>
          <p:nvPr/>
        </p:nvSpPr>
        <p:spPr>
          <a:xfrm>
            <a:off x="653186" y="4288263"/>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企业应定期对其处理儿童个人信息的行为进行自查和评估，及时发现和纠正存在的问题和风险。</a:t>
            </a:r>
          </a:p>
        </p:txBody>
      </p:sp>
      <p:sp>
        <p:nvSpPr>
          <p:cNvPr id="9" name="TextBox 9"/>
          <p:cNvSpPr txBox="1"/>
          <p:nvPr/>
        </p:nvSpPr>
        <p:spPr>
          <a:xfrm>
            <a:off x="8123483" y="2110528"/>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企业应采取技术措施和其他必要措施，防止儿童个人信息被泄露、毁损或丢失，确保数据的完整性和可用性。</a:t>
            </a:r>
          </a:p>
        </p:txBody>
      </p:sp>
      <p:sp>
        <p:nvSpPr>
          <p:cNvPr id="10" name="TextBox 10"/>
          <p:cNvSpPr txBox="1"/>
          <p:nvPr/>
        </p:nvSpPr>
        <p:spPr>
          <a:xfrm>
            <a:off x="8191168" y="4288263"/>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监管部门应加强对企业处理儿童个人信息行为的监督和检查，对于违反法律法规和标准规范的行为应依法进行处罚和追责。</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企业责任与监管要求</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04</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儿童网络安全教育策略</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https://d.book118.com/268061026030006035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2024-09-13T22:00:52.852</cp:lastPrinted>
  <dcterms:created xsi:type="dcterms:W3CDTF">2024-09-13T14:00:52Z</dcterms:created>
  <dcterms:modified xsi:type="dcterms:W3CDTF">2024-09-13T14:00:55Z</dcterms:modified>
</cp:coreProperties>
</file>