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FGCOGC+MS-UIGothic"/>
      <p:regular r:id="rId21"/>
    </p:embeddedFont>
    <p:embeddedFont>
      <p:font typeface="DWAJNC+SQKQKJ+ArialMT"/>
      <p:regular r:id="rId22"/>
    </p:embeddedFont>
    <p:embeddedFont>
      <p:font typeface="QMSKQV+GUKNKK+MicrosoftYaHei"/>
      <p:regular r:id="rId23"/>
    </p:embeddedFont>
    <p:embeddedFont>
      <p:font typeface="EVPWLP+JJHETW+MicrosoftYaHei-Bold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29624-B7AB-4FCA-BE59-E0A934CDC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E5F6C-80D7-428E-A824-062DEDBB6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3E22D-4C93-4F46-8C92-588E9F10E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ACFDD-8C17-466F-B5F9-3F4C4B134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D8C944-BFE6-4354-AD9F-A51C4E743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4036A9-096A-4E4F-8A77-823FC09EA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8ED207-913B-45C0-B225-13CAB4175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FBF66F-5868-47DB-A8E1-274EAF0FF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C1EAB-61E4-4A60-98EC-BCAE03A48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4D1B8-96DC-4EC4-BA6E-D7F6C14B2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81139-38B8-4C23-9ED6-F3B91BAFF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72060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3884" y="2841509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608A"/>
                </a:solidFill>
                <a:latin typeface="FGCOGC+MS-UIGothic"/>
                <a:cs typeface="FGCOGC+MS-UIGothic"/>
              </a:rPr>
              <a:t>学校消防工作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608A"/>
                </a:solidFill>
                <a:latin typeface="FGCOGC+MS-UIGothic"/>
                <a:cs typeface="FGCOG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5269" y="238715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DWAJNC+SQKQKJ+ArialMT"/>
                <a:cs typeface="DWAJNC+SQKQKJ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FGCOGC+MS-UIGothic"/>
                <a:cs typeface="FGCOGC+MS-UIGothic"/>
              </a:rPr>
              <a:t>消防工作概述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5269" y="2946590"/>
            <a:ext cx="3404705" cy="13438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DWAJNC+SQKQKJ+ArialMT"/>
                <a:cs typeface="DWAJNC+SQKQKJ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FGCOGC+MS-UIGothic"/>
                <a:cs typeface="FGCOGC+MS-UIGothic"/>
              </a:rPr>
              <a:t>火灾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608A"/>
                </a:solidFill>
                <a:latin typeface="FGCOGC+MS-UIGothic"/>
                <a:cs typeface="FGCOGC+MS-UIGothic"/>
              </a:rPr>
              <a:t>防与安全管理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DWAJNC+SQKQKJ+ArialMT"/>
                <a:cs typeface="DWAJNC+SQKQKJ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FGCOGC+MS-UIGothic"/>
                <a:cs typeface="FGCOGC+MS-UIGothic"/>
              </a:rPr>
              <a:t>火灾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608A"/>
                </a:solidFill>
                <a:latin typeface="FGCOGC+MS-UIGothic"/>
                <a:cs typeface="FGCOGC+MS-UIGothic"/>
              </a:rPr>
              <a:t>急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608A"/>
                </a:solidFill>
                <a:latin typeface="FGCOGC+MS-UIGothic"/>
                <a:cs typeface="FGCOGC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525269" y="4066095"/>
            <a:ext cx="4790381" cy="19035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DWAJNC+SQKQKJ+ArialMT"/>
                <a:cs typeface="DWAJNC+SQKQKJ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FGCOGC+MS-UIGothic"/>
                <a:cs typeface="FGCOGC+MS-UIGothic"/>
              </a:rPr>
              <a:t>消防安全教育与宣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DWAJNC+SQKQKJ+ArialMT"/>
                <a:cs typeface="DWAJNC+SQKQKJ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FGCOGC+MS-UIGothic"/>
                <a:cs typeface="FGCOGC+MS-UIGothic"/>
              </a:rPr>
              <a:t>学校消防工作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608A"/>
                </a:solidFill>
                <a:latin typeface="FGCOGC+MS-UIGothic"/>
                <a:cs typeface="FGCOGC+MS-UIGothic"/>
              </a:rPr>
              <a:t>践与案例分析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DWAJNC+SQKQKJ+ArialMT"/>
                <a:cs typeface="DWAJNC+SQKQKJ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FGCOGC+MS-UIGothic"/>
                <a:cs typeface="FGCOGC+MS-UIGothic"/>
              </a:rPr>
              <a:t>未来学校消防工作展望与建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FGCOGC+MS-UIGothic"/>
                <a:cs typeface="FGCOGC+MS-UIGothic"/>
              </a:rPr>
              <a:t>消防工作概述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消防工作的定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与任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FGCOGC+MS-UIGothic"/>
                <a:cs typeface="FGCOGC+MS-UIGothic"/>
              </a:rPr>
              <a:t>定</a:t>
            </a:r>
            <a:r>
              <a:rPr sz="1550">
                <a:solidFill>
                  <a:srgbClr val="00608A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消防工作是指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防止和扑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灭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火灾，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保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人民生命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财产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安全，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行的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、管理、宣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、教育、科研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等一系列活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FGCOGC+MS-UIGothic"/>
                <a:cs typeface="FGCOGC+MS-UIGothic"/>
              </a:rPr>
              <a:t>任</a:t>
            </a:r>
            <a:r>
              <a:rPr sz="1550">
                <a:solidFill>
                  <a:srgbClr val="00608A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消防工作的主要任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是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防火灾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生，及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扑救火灾，保障人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民生命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财产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安全，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社会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学校消防工作的重要性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维护</a:t>
            </a:r>
            <a:r>
              <a:rPr sz="2300" spc="25">
                <a:solidFill>
                  <a:srgbClr val="00608A"/>
                </a:solidFill>
                <a:latin typeface="FGCOGC+MS-UIGothic"/>
                <a:cs typeface="FGCOGC+MS-UIGothic"/>
              </a:rPr>
              <a:t>教育教学秩序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学校消防工作不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是保障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生安全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的必要条件，也是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教育教学秩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序的重要保障措施。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FGCOGC+MS-UIGothic"/>
                <a:cs typeface="FGCOGC+MS-UIGothic"/>
              </a:rPr>
              <a:t>保障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师</a:t>
            </a:r>
            <a:r>
              <a:rPr sz="2300" spc="23">
                <a:solidFill>
                  <a:srgbClr val="00608A"/>
                </a:solidFill>
                <a:latin typeface="FGCOGC+MS-UIGothic"/>
                <a:cs typeface="FGCOGC+MS-UIGothic"/>
              </a:rPr>
              <a:t>生安全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学校是人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密集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所，一旦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火灾，容易造成群死群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事故，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因此学校消防工作至关重要，能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保障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生生命安全。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FGCOGC+MS-UIGothic"/>
                <a:cs typeface="FGCOGC+MS-UIGothic"/>
              </a:rPr>
              <a:t>培养学生消防意</a:t>
            </a:r>
            <a:r>
              <a:rPr sz="2300">
                <a:solidFill>
                  <a:srgbClr val="00608A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358008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通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学校消防工作，可以向学生普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及消防知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，提高他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的消防意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培养他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成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具有消防安全意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公民。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消防法律法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与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责</a:t>
            </a: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任制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FGCOGC+MS-UIGothic"/>
                <a:cs typeface="FGCOGC+MS-UIGothic"/>
              </a:rPr>
              <a:t>法律法</a:t>
            </a:r>
            <a:r>
              <a:rPr sz="2300">
                <a:solidFill>
                  <a:srgbClr val="00608A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41196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国家制定了《中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人民共和国消防法》等一系列消防法律法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学校消防工作提供了法律保障和依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责</a:t>
            </a:r>
            <a:r>
              <a:rPr sz="2300" spc="25">
                <a:solidFill>
                  <a:srgbClr val="00608A"/>
                </a:solidFill>
                <a:latin typeface="FGCOGC+MS-UIGothic"/>
                <a:cs typeface="FGCOGC+MS-UIGothic"/>
              </a:rPr>
              <a:t>任制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47666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学校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建立消防安全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任制，明确各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级领导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、部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、教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工在消防安全工作中的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职责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和任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，形成消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防安全人人有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的良好氛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。同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，学校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还应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建立消防安全考核制度，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消防安全工作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估，确保消防安全工作落到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实处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FGCOGC+MS-UIGothic"/>
                <a:cs typeface="FGCOGC+MS-UIGothic"/>
              </a:rPr>
              <a:t>火灾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预</a:t>
            </a:r>
            <a:r>
              <a:rPr sz="4500">
                <a:solidFill>
                  <a:srgbClr val="00608A"/>
                </a:solidFill>
                <a:latin typeface="FGCOGC+MS-UIGothic"/>
                <a:cs typeface="FGCOGC+MS-UIGothic"/>
              </a:rPr>
              <a:t>防与安全管理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火灾原因与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防措施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火灾原因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51465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气火灾：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过载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、短路、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老化等引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火灾。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412477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明火火灾：燃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烧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物品、烟花爆竹等引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火灾。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火灾原因与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防措施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087994" y="4604379"/>
            <a:ext cx="4471223" cy="4428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FFFEFE"/>
                </a:solidFill>
                <a:latin typeface="DWAJNC+SQKQKJ+ArialMT"/>
                <a:cs typeface="DWAJNC+SQKQKJ+ArialMT"/>
              </a:rPr>
              <a:t>•</a:t>
            </a:r>
            <a:r>
              <a:rPr sz="1400" spc="759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FFFEFE"/>
                </a:solidFill>
                <a:latin typeface="FGCOGC+MS-UIGothic"/>
                <a:cs typeface="FGCOGC+MS-UIGothic"/>
              </a:rPr>
              <a:t>人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EFE"/>
                </a:solidFill>
                <a:latin typeface="FGCOGC+MS-UIGothic"/>
                <a:cs typeface="FGCOGC+MS-UIGothic"/>
              </a:rPr>
              <a:t>因素：吸烟、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违规</a:t>
            </a:r>
            <a:r>
              <a:rPr sz="1350">
                <a:solidFill>
                  <a:srgbClr val="FFFEFE"/>
                </a:solidFill>
                <a:latin typeface="FGCOGC+MS-UIGothic"/>
                <a:cs typeface="FGCOGC+MS-UIGothic"/>
              </a:rPr>
              <a:t>操作、故意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纵</a:t>
            </a:r>
            <a:r>
              <a:rPr sz="1350">
                <a:solidFill>
                  <a:srgbClr val="FFFEFE"/>
                </a:solidFill>
                <a:latin typeface="FGCOGC+MS-UIGothic"/>
                <a:cs typeface="FGCOGC+MS-UIGothic"/>
              </a:rPr>
              <a:t>火等引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EFE"/>
                </a:solidFill>
                <a:latin typeface="FGCOGC+MS-UIGothic"/>
                <a:cs typeface="FGCOGC+MS-UIGothic"/>
              </a:rPr>
              <a:t>火灾。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火灾原因与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防措施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MSKQV+GUKNKK+MicrosoftYaHei"/>
                <a:cs typeface="QMSKQV+GUKNKK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MSKQV+GUKNKK+MicrosoftYaHei"/>
                <a:cs typeface="QMSKQV+GUKNKK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MSKQV+GUKNKK+MicrosoftYaHei"/>
                <a:cs typeface="QMSKQV+GUKNKK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MSKQV+GUKNKK+MicrosoftYaHei"/>
                <a:cs typeface="QMSKQV+GUKNKK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2920" y="5190342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防措施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定期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检查电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气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，及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更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换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老化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，避免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器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过载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、短</a:t>
            </a:r>
          </a:p>
          <a:p>
            <a:pPr marL="94297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路。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36050" y="5190342"/>
            <a:ext cx="243070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加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吸烟管理，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立吸烟区，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禁在非指定区域吸烟。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271895" y="5335758"/>
            <a:ext cx="262787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格管理明火，禁止在校园内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燃放烟花爆竹，限制燃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烧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物品。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学校消防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施与装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消防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441744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火灾自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动报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警系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：及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火灾并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出警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3760216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动喷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灭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火系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：通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过喷头喷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灭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火。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学校消防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施与装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310299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室内消火栓系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：提供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灭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火水源。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83880" y="335825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消防装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5140063"/>
            <a:ext cx="310299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灭</a:t>
            </a:r>
            <a:r>
              <a:rPr sz="1500">
                <a:solidFill>
                  <a:srgbClr val="FFFFFF"/>
                </a:solidFill>
                <a:latin typeface="FGCOGC+MS-UIGothic"/>
                <a:cs typeface="FGCOGC+MS-UIGothic"/>
              </a:rPr>
              <a:t>火器：适用于初期火灾的扑救。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学校消防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施与装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灭</a:t>
            </a:r>
            <a:r>
              <a:rPr sz="1550" spc="25">
                <a:solidFill>
                  <a:srgbClr val="00608A"/>
                </a:solidFill>
                <a:latin typeface="FGCOGC+MS-UIGothic"/>
                <a:cs typeface="FGCOGC+MS-UIGothic"/>
              </a:rPr>
              <a:t>火器材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2220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如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灭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火毯、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灭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火沙等，用于不同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19" y="2268708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FGCOGC+MS-UIGothic"/>
                <a:cs typeface="FGCOGC+MS-UIGothic"/>
              </a:rPr>
              <a:t>火灾的扑救。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FGCOGC+MS-UIGothic"/>
                <a:cs typeface="FGCOGC+MS-UIGothic"/>
              </a:rPr>
              <a:t>个人防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50" spc="25">
                <a:solidFill>
                  <a:srgbClr val="FFFFFF"/>
                </a:solidFill>
                <a:latin typeface="FGCOGC+MS-UIGothic"/>
                <a:cs typeface="FGCOGC+MS-UIGothic"/>
              </a:rPr>
              <a:t>装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451838"/>
            <a:ext cx="2955972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GCOGC+MS-UIGothic"/>
                <a:cs typeface="FGCOGC+MS-UIGothic"/>
              </a:rPr>
              <a:t>如消防服、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FGCOGC+MS-UIGothic"/>
                <a:cs typeface="FGCOGC+MS-UIGothic"/>
              </a:rPr>
              <a:t>急照明、逃生面具等，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GCOGC+MS-UIGothic"/>
                <a:cs typeface="FGCOGC+MS-UIGothic"/>
              </a:rPr>
              <a:t>保障人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FGCOGC+MS-UIGothic"/>
                <a:cs typeface="FGCOGC+MS-UIGothic"/>
              </a:rPr>
              <a:t>安全。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校园火灾安全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隐</a:t>
            </a: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患排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查</a:t>
            </a: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与整改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2864" y="210222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患排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32864" y="3845933"/>
            <a:ext cx="48179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定期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校园内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气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路，确保其安全可靠。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32864" y="5601708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易燃易爆物品存放情况，确保符合安全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校园火灾安全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隐</a:t>
            </a: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患排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查</a:t>
            </a: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与整改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136170"/>
            <a:ext cx="4248973" cy="491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E0E07"/>
                </a:solidFill>
                <a:latin typeface="DWAJNC+SQKQKJ+ArialMT"/>
                <a:cs typeface="DWAJNC+SQKQKJ+ArialMT"/>
              </a:rPr>
              <a:t>•</a:t>
            </a:r>
            <a:r>
              <a:rPr sz="1550" spc="669">
                <a:solidFill>
                  <a:srgbClr val="0E0E07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巡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校园内吸烟行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防火源引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火灾。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校园火灾安全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隐</a:t>
            </a: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患排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查</a:t>
            </a:r>
            <a:r>
              <a:rPr sz="3000">
                <a:solidFill>
                  <a:srgbClr val="00608A"/>
                </a:solidFill>
                <a:latin typeface="FGCOGC+MS-UIGothic"/>
                <a:cs typeface="FGCOGC+MS-UIGothic"/>
              </a:rPr>
              <a:t>与整改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9169" y="1521833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患整改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68465" y="1521833"/>
            <a:ext cx="525608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对发现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气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患及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整改，更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换损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坏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，消除短路、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过载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等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3610" y="2647053"/>
            <a:ext cx="51106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加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易燃易爆物品管理，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格控制存放数量，确保存放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境安全。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48144" y="2647053"/>
            <a:ext cx="51842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对违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反吸烟管理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定的人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员进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行教育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理，提高校园火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源管控意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E0E07"/>
                </a:solidFill>
                <a:latin typeface="FGCOGC+MS-UIGothic"/>
                <a:cs typeface="FGCOG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https://d.book118.com/268072060070006042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FGCOGC+MS-UIGothic</vt:lpstr>
      <vt:lpstr>SimSun</vt:lpstr>
      <vt:lpstr>DWAJNC+SQKQKJ+ArialMT</vt:lpstr>
      <vt:lpstr>Times New Roman</vt:lpstr>
      <vt:lpstr>QMSKQV+GUKNKK+MicrosoftYaHei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2024-09-21T16:35:29.370</cp:lastPrinted>
  <dcterms:created xsi:type="dcterms:W3CDTF">2024-09-21T08:35:29Z</dcterms:created>
  <dcterms:modified xsi:type="dcterms:W3CDTF">2024-09-21T08:35:30Z</dcterms:modified>
</cp:coreProperties>
</file>