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274F9-AF7B-4A93-B852-B2341784F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79B38-F893-410E-A5CA-73EE1E17D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2813E-790A-4708-AF93-2879FEA9D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0D3FE-4EFE-4317-AF1D-34B5266D3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78E651-C57A-40E8-8BD0-820CA8D42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32B31-C2C4-47FE-B7F2-DBF1D4F13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B4537B-CD60-410C-9DA9-25A42657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C2562-B733-4770-B351-5B1F2B608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DF62F-F397-47D9-AAA1-185A36256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A2558-C56C-4E88-B576-AD3148D3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6D335-FAB5-40C9-8745-FCADBB0B0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0" fontAlgn="base" hangingPunct="0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B9FCB9F2-6195-4925-92A8-214D638774A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606200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124895" y="270305"/>
            <a:ext cx="3485009" cy="8065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zh-CN" altLang="en-US" sz="4000" b="1" i="0" u="none" smtClean="0">
                <a:solidFill>
                  <a:srgbClr val="FF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冠</a:t>
            </a:r>
            <a:r>
              <a:rPr lang="zh-CN" altLang="en-US" sz="4000" b="1" i="0" u="none">
                <a:solidFill>
                  <a:srgbClr val="FF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词</a:t>
            </a:r>
            <a:endParaRPr lang="zh-CN" altLang="zh-CN" sz="4000" b="1" i="0" u="none">
              <a:solidFill>
                <a:srgbClr val="FF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1390"/>
          <p:cNvSpPr txBox="1"/>
          <p:nvPr/>
        </p:nvSpPr>
        <p:spPr>
          <a:xfrm>
            <a:off x="515938" y="1438545"/>
            <a:ext cx="11111999" cy="1857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冠词是一种虚词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用在名词前面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说明名词所表示的人或事物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冠词不能离开名词单独使用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boy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一个男孩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 egg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一个鸡蛋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elephant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那头大象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yt_shape_11391"/>
          <p:cNvSpPr txBox="1"/>
          <p:nvPr/>
        </p:nvSpPr>
        <p:spPr>
          <a:xfrm>
            <a:off x="4461148" y="781942"/>
            <a:ext cx="3055324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考点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冠词的分类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</p:txBody>
      </p:sp>
      <p:sp>
        <p:nvSpPr>
          <p:cNvPr id="3" name="yt_shape_11392"/>
          <p:cNvSpPr txBox="1"/>
          <p:nvPr/>
        </p:nvSpPr>
        <p:spPr>
          <a:xfrm>
            <a:off x="432810" y="1397244"/>
            <a:ext cx="201337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000" b="0" i="0" u="none" spc="3800">
                <a:noFill/>
                <a:effectLst/>
                <a:latin typeface="Calibri" panose="020f0502020204030204" pitchFamily="20"/>
                <a:ea typeface="宋体" panose="02010600030101010101" pitchFamily="2" charset="-122"/>
                <a:cs typeface="宋体" panose="02010600030101010101" pitchFamily="2" charset="-122"/>
                <a:sym typeface="Finished"/>
              </a:rPr>
              <a:t>⁠</a:t>
            </a:r>
            <a:r>
              <a:rPr lang="en-US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复习要点</a:t>
            </a:r>
            <a:endParaRPr lang="zh-CN" altLang="zh-CN" sz="2800" b="0" i="0" u="none">
              <a:solidFill>
                <a:srgbClr val="00B0F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</p:txBody>
      </p:sp>
      <p:sp>
        <p:nvSpPr>
          <p:cNvPr id="4" name="yt_shape_11393"/>
          <p:cNvSpPr txBox="1"/>
          <p:nvPr/>
        </p:nvSpPr>
        <p:spPr>
          <a:xfrm>
            <a:off x="432810" y="2012546"/>
            <a:ext cx="3590727" cy="54534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掌握冠词的分类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" name="yt_shape_168334360761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10" y="1518222"/>
            <a:ext cx="355664" cy="3170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394" name="yt_shape_11394"/>
          <p:cNvSpPr txBox="1"/>
          <p:nvPr/>
        </p:nvSpPr>
        <p:spPr>
          <a:xfrm>
            <a:off x="540000" y="792000"/>
            <a:ext cx="1962076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000" b="0" i="0" u="none" spc="3400">
                <a:noFill/>
                <a:effectLst/>
                <a:latin typeface="Calibri" panose="020f0502020204030204" pitchFamily="20"/>
                <a:ea typeface="宋体" panose="02010600030101010101" pitchFamily="2" charset="-122"/>
                <a:cs typeface="宋体" panose="02010600030101010101" pitchFamily="2" charset="-122"/>
                <a:sym typeface="Finished"/>
              </a:rPr>
              <a:t>⁠</a:t>
            </a:r>
            <a:r>
              <a:rPr lang="en-US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考点梳理</a:t>
            </a:r>
            <a:endParaRPr lang="zh-CN" altLang="zh-CN" sz="2800" b="0" i="0" u="none">
              <a:solidFill>
                <a:srgbClr val="00B0F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</p:txBody>
      </p:sp>
      <p:sp>
        <p:nvSpPr>
          <p:cNvPr id="11395" name="yt_shape_11395"/>
          <p:cNvSpPr txBox="1"/>
          <p:nvPr/>
        </p:nvSpPr>
        <p:spPr>
          <a:xfrm>
            <a:off x="540000" y="1407302"/>
            <a:ext cx="6822380" cy="54534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冠词可以分为不定冠词和定冠词两种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396" name="yt_shape_11396"/>
          <p:cNvSpPr txBox="1"/>
          <p:nvPr/>
        </p:nvSpPr>
        <p:spPr>
          <a:xfrm>
            <a:off x="540120" y="2003432"/>
            <a:ext cx="11111999" cy="1857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不定冠词包括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用于单数可数名词前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的意义和作用是一样的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但用法不同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用在以辅音音素开头的单词前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用在以元音音素开头的单词前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chair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一把椅子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 apple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一个苹果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397" name="yt_shape_11397"/>
          <p:cNvSpPr txBox="1"/>
          <p:nvPr/>
        </p:nvSpPr>
        <p:spPr>
          <a:xfrm>
            <a:off x="540120" y="3911395"/>
            <a:ext cx="11111999" cy="1857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定冠词只有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用于各类名词前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在以元音音素开头的单词前读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/ðɪ/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在以辅音音素开头的单词前读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/ðə/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/ðɪ/ English book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/ðə/ pen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" name="yt_shape_168334360764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00" y="914861"/>
            <a:ext cx="304864" cy="3133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398" name="yt_shape_11398"/>
          <p:cNvSpPr txBox="1"/>
          <p:nvPr/>
        </p:nvSpPr>
        <p:spPr>
          <a:xfrm>
            <a:off x="540000" y="792000"/>
            <a:ext cx="2000548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000" b="0" i="0" u="none" spc="3700">
                <a:noFill/>
                <a:effectLst/>
                <a:latin typeface="Calibri" panose="020f0502020204030204" pitchFamily="20"/>
                <a:ea typeface="宋体" panose="02010600030101010101" pitchFamily="2" charset="-122"/>
                <a:cs typeface="宋体" panose="02010600030101010101" pitchFamily="2" charset="-122"/>
                <a:sym typeface="Finished"/>
              </a:rPr>
              <a:t>⁠</a:t>
            </a:r>
            <a:r>
              <a:rPr lang="en-US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真题点拨</a:t>
            </a:r>
            <a:endParaRPr lang="zh-CN" altLang="zh-CN" sz="2800" b="0" i="0" u="none">
              <a:solidFill>
                <a:srgbClr val="00B0F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</p:txBody>
      </p:sp>
      <p:sp>
        <p:nvSpPr>
          <p:cNvPr id="11399" name="yt_shape_11399"/>
          <p:cNvSpPr txBox="1"/>
          <p:nvPr/>
        </p:nvSpPr>
        <p:spPr>
          <a:xfrm>
            <a:off x="540119" y="1407302"/>
            <a:ext cx="11111999" cy="129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711200"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r>
              <a:rPr lang="zh-CN" altLang="zh-CN" sz="2800" b="0" i="0" u="none" smtClean="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2800" b="0" i="0" u="none" smtClean="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Jack 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is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university student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He bought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umbrella yesterday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 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Times New Roman" panose="02020603050405020304" pitchFamily="24"/>
              <a:cs typeface="宋体" panose="02010600030101010101" pitchFamily="2" charset="-122"/>
            </a:endParaRPr>
          </a:p>
        </p:txBody>
      </p:sp>
      <p:graphicFrame>
        <p:nvGraphicFramePr>
          <p:cNvPr id="11400" name="yt_table_11400"/>
          <p:cNvGraphicFramePr>
            <a:graphicFrameLocks noGrp="1"/>
          </p:cNvGraphicFramePr>
          <p:nvPr/>
        </p:nvGraphicFramePr>
        <p:xfrm>
          <a:off x="540000" y="2821298"/>
          <a:ext cx="7906386" cy="640080"/>
        </p:xfrm>
        <a:graphic>
          <a:graphicData uri="http://schemas.openxmlformats.org/drawingml/2006/table">
            <a:tbl>
              <a:tblPr/>
              <a:tblGrid>
                <a:gridCol w="3078480"/>
                <a:gridCol w="2880043"/>
                <a:gridCol w="1947863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A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.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 an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；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an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24"/>
                        <a:ea typeface="Times New Roman" panose="02020603050405020304" pitchFamily="24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B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.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 an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；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a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24"/>
                        <a:ea typeface="Times New Roman" panose="02020603050405020304" pitchFamily="24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C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.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 a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；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4"/>
                          <a:ea typeface="Times New Roman" panose="02020603050405020304" pitchFamily="24"/>
                          <a:cs typeface="宋体" panose="02010600030101010101" pitchFamily="2" charset="-122"/>
                        </a:rPr>
                        <a:t>an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24"/>
                        <a:ea typeface="Times New Roman" panose="02020603050405020304" pitchFamily="24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" name="yt_shape_168334360767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00" y="914864"/>
            <a:ext cx="342964" cy="3133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yt_shape_11402"/>
          <p:cNvSpPr txBox="1"/>
          <p:nvPr/>
        </p:nvSpPr>
        <p:spPr>
          <a:xfrm>
            <a:off x="540120" y="1073284"/>
            <a:ext cx="11111999" cy="1857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【解析】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楷体" panose="02010609060101010101" pitchFamily="28" charset="-122"/>
                <a:cs typeface="宋体" panose="02010600030101010101" pitchFamily="2" charset="-122"/>
              </a:rPr>
              <a:t>考查不定冠词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楷体" panose="02010609060101010101" pitchFamily="28" charset="-122"/>
                <a:cs typeface="宋体" panose="02010600030101010101" pitchFamily="2" charset="-122"/>
              </a:rPr>
              <a:t>和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university /ˌjuːnɪˈvɜːsəti/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楷体" panose="02010609060101010101" pitchFamily="28" charset="-122"/>
                <a:cs typeface="宋体" panose="02010600030101010101" pitchFamily="2" charset="-122"/>
              </a:rPr>
              <a:t>以辅音音素开头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楷体" panose="02010609060101010101" pitchFamily="28" charset="-122"/>
                <a:cs typeface="宋体" panose="02010600030101010101" pitchFamily="2" charset="-122"/>
              </a:rPr>
              <a:t>前面用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umbrella /ʌmˈbrelə/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楷体" panose="02010609060101010101" pitchFamily="28" charset="-122"/>
                <a:cs typeface="宋体" panose="02010600030101010101" pitchFamily="2" charset="-122"/>
              </a:rPr>
              <a:t>以元音音素开头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楷体" panose="02010609060101010101" pitchFamily="28" charset="-122"/>
                <a:cs typeface="宋体" panose="02010600030101010101" pitchFamily="2" charset="-122"/>
              </a:rPr>
              <a:t>前面用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楷体" panose="02010609060101010101" pitchFamily="28" charset="-122"/>
                <a:cs typeface="宋体" panose="02010600030101010101" pitchFamily="2" charset="-122"/>
              </a:rPr>
              <a:t>故选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 spc="15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1403"/>
          <p:cNvSpPr txBox="1"/>
          <p:nvPr/>
        </p:nvSpPr>
        <p:spPr>
          <a:xfrm>
            <a:off x="540000" y="2981247"/>
            <a:ext cx="2393284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【答案】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Times New Roman" panose="02020603050405020304" pitchFamily="24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404" name="yt_shape_11404"/>
          <p:cNvSpPr txBox="1"/>
          <p:nvPr/>
        </p:nvSpPr>
        <p:spPr>
          <a:xfrm>
            <a:off x="4568338" y="792000"/>
            <a:ext cx="3055324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考点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冠词的用法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</p:txBody>
      </p:sp>
      <p:sp>
        <p:nvSpPr>
          <p:cNvPr id="11405" name="yt_shape_11405"/>
          <p:cNvSpPr txBox="1"/>
          <p:nvPr/>
        </p:nvSpPr>
        <p:spPr>
          <a:xfrm>
            <a:off x="540000" y="1407302"/>
            <a:ext cx="201337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000" b="0" i="0" u="none" spc="3800">
                <a:noFill/>
                <a:effectLst/>
                <a:latin typeface="Calibri" panose="020f0502020204030204" pitchFamily="20"/>
                <a:ea typeface="宋体" panose="02010600030101010101" pitchFamily="2" charset="-122"/>
                <a:cs typeface="宋体" panose="02010600030101010101" pitchFamily="2" charset="-122"/>
                <a:sym typeface="Finished"/>
              </a:rPr>
              <a:t>⁠</a:t>
            </a:r>
            <a:r>
              <a:rPr lang="en-US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复习要点</a:t>
            </a:r>
            <a:endParaRPr lang="zh-CN" altLang="zh-CN" sz="2800" b="0" i="0" u="none">
              <a:solidFill>
                <a:srgbClr val="00B0F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</p:txBody>
      </p:sp>
      <p:sp>
        <p:nvSpPr>
          <p:cNvPr id="11406" name="yt_shape_11406"/>
          <p:cNvSpPr txBox="1"/>
          <p:nvPr/>
        </p:nvSpPr>
        <p:spPr>
          <a:xfrm>
            <a:off x="540000" y="2022604"/>
            <a:ext cx="411811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掌握定冠词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的用法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407" name="yt_shape_11407"/>
          <p:cNvSpPr txBox="1"/>
          <p:nvPr/>
        </p:nvSpPr>
        <p:spPr>
          <a:xfrm>
            <a:off x="540000" y="2637906"/>
            <a:ext cx="4895571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掌握不定冠词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的用法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408" name="yt_shape_11408"/>
          <p:cNvSpPr txBox="1"/>
          <p:nvPr/>
        </p:nvSpPr>
        <p:spPr>
          <a:xfrm>
            <a:off x="540000" y="3253208"/>
            <a:ext cx="368049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掌握零冠词的用法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" name="yt_shape_168334360769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00" y="1528280"/>
            <a:ext cx="355664" cy="31709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849100" y="10236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409" name="yt_shape_11409"/>
          <p:cNvSpPr txBox="1"/>
          <p:nvPr/>
        </p:nvSpPr>
        <p:spPr>
          <a:xfrm>
            <a:off x="540000" y="792000"/>
            <a:ext cx="1962076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000" b="0" i="0" u="none" spc="3400">
                <a:noFill/>
                <a:effectLst/>
                <a:latin typeface="Calibri" panose="020f0502020204030204" pitchFamily="20"/>
                <a:ea typeface="宋体" panose="02010600030101010101" pitchFamily="2" charset="-122"/>
                <a:cs typeface="宋体" panose="02010600030101010101" pitchFamily="2" charset="-122"/>
                <a:sym typeface="Finished"/>
              </a:rPr>
              <a:t>⁠</a:t>
            </a:r>
            <a:r>
              <a:rPr lang="en-US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B0F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考点梳理</a:t>
            </a:r>
            <a:endParaRPr lang="zh-CN" altLang="zh-CN" sz="2800" b="0" i="0" u="none">
              <a:solidFill>
                <a:srgbClr val="00B0F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</p:txBody>
      </p:sp>
      <p:sp>
        <p:nvSpPr>
          <p:cNvPr id="11410" name="yt_shape_11410"/>
          <p:cNvSpPr txBox="1"/>
          <p:nvPr/>
        </p:nvSpPr>
        <p:spPr>
          <a:xfrm>
            <a:off x="540000" y="1356514"/>
            <a:ext cx="304089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定冠词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的用法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</p:txBody>
      </p:sp>
      <p:sp>
        <p:nvSpPr>
          <p:cNvPr id="11411" name="yt_shape_11411"/>
          <p:cNvSpPr txBox="1"/>
          <p:nvPr/>
        </p:nvSpPr>
        <p:spPr>
          <a:xfrm>
            <a:off x="540000" y="1971816"/>
            <a:ext cx="5924699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特指某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人或某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412" name="yt_shape_11412"/>
          <p:cNvSpPr txBox="1"/>
          <p:nvPr/>
        </p:nvSpPr>
        <p:spPr>
          <a:xfrm>
            <a:off x="540000" y="2587118"/>
            <a:ext cx="8425383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This is the book of the boy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这是那个男孩的书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413" name="yt_shape_11413"/>
          <p:cNvSpPr txBox="1"/>
          <p:nvPr/>
        </p:nvSpPr>
        <p:spPr>
          <a:xfrm>
            <a:off x="540000" y="3202420"/>
            <a:ext cx="5924699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特指说话双方都知道的人或物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414" name="yt_shape_11414"/>
          <p:cNvSpPr txBox="1"/>
          <p:nvPr/>
        </p:nvSpPr>
        <p:spPr>
          <a:xfrm>
            <a:off x="540000" y="3817722"/>
            <a:ext cx="9823715" cy="572529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Calibri" panose="020f0502020204030204" pitchFamily="20"/>
                <a:ea typeface="宋体" panose="02010600030101010101" pitchFamily="2" charset="-122"/>
                <a:cs typeface="宋体" panose="02010600030101010101" pitchFamily="2" charset="-122"/>
              </a:rPr>
              <a:t>—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Where are the new books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Tom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汤姆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新书在哪儿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415" name="yt_shape_11415"/>
          <p:cNvSpPr txBox="1"/>
          <p:nvPr/>
        </p:nvSpPr>
        <p:spPr>
          <a:xfrm>
            <a:off x="540000" y="4441039"/>
            <a:ext cx="6016071" cy="572529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Calibri" panose="020f0502020204030204" pitchFamily="20"/>
                <a:ea typeface="宋体" panose="02010600030101010101" pitchFamily="2" charset="-122"/>
                <a:cs typeface="宋体" panose="02010600030101010101" pitchFamily="2" charset="-122"/>
              </a:rPr>
              <a:t>—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They are in the desk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它们在书桌里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" name="yt_shape_168334360773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00" y="914861"/>
            <a:ext cx="304864" cy="3133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419" name="yt_shape_11419"/>
          <p:cNvSpPr txBox="1"/>
          <p:nvPr/>
        </p:nvSpPr>
        <p:spPr>
          <a:xfrm>
            <a:off x="540000" y="2593091"/>
            <a:ext cx="11111999" cy="31498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用在世界上独一无二的事物前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sun is bigger than the earth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太阳比地球大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用在序数词或形容词最高级前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It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Times New Roman" panose="02020603050405020304" pitchFamily="24"/>
              </a:rPr>
              <a:t>’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 the fourth of May today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今天是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日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She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Times New Roman" panose="02020603050405020304" pitchFamily="24"/>
              </a:rPr>
              <a:t>’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 the youngest girl in our class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她是我们班年纪最小的女孩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1416"/>
          <p:cNvSpPr txBox="1"/>
          <p:nvPr/>
        </p:nvSpPr>
        <p:spPr>
          <a:xfrm>
            <a:off x="540000" y="817145"/>
            <a:ext cx="5206554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指上文已提到过的人或物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1417"/>
          <p:cNvSpPr txBox="1"/>
          <p:nvPr/>
        </p:nvSpPr>
        <p:spPr>
          <a:xfrm>
            <a:off x="540119" y="1432447"/>
            <a:ext cx="9848850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He is making a cake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He wants to give the cake to his sister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endParaRPr lang="en-US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yt_shape_11418"/>
          <p:cNvSpPr txBox="1"/>
          <p:nvPr/>
        </p:nvSpPr>
        <p:spPr>
          <a:xfrm>
            <a:off x="540000" y="2047749"/>
            <a:ext cx="7540526" cy="54534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他正在做蛋糕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他想把这个蛋糕送给他的妹妹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426" name="yt_shape_11426"/>
          <p:cNvSpPr txBox="1"/>
          <p:nvPr/>
        </p:nvSpPr>
        <p:spPr>
          <a:xfrm>
            <a:off x="540000" y="792000"/>
            <a:ext cx="11318625" cy="5088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6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用在某些专有名词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由普通名词构成的国家名称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团体名称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机构名称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学校名称等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表示海洋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河流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山脉等名称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United States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美国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West Lake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西湖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Yellow River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黄河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Great Wall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长城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7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用在乐器名称前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play the piano/the violin/the guitar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弹钢琴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/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拉小提琴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/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弹吉他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8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用在姓氏的复数名词前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表示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一家人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或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夫妇两人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Greens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格林一家人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Whites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怀特夫妇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430" name="yt_shape_11430"/>
          <p:cNvSpPr txBox="1"/>
          <p:nvPr/>
        </p:nvSpPr>
        <p:spPr>
          <a:xfrm>
            <a:off x="540119" y="755599"/>
            <a:ext cx="11111999" cy="5638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9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用在一些习惯用语中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表示时间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地点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方位等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in the morning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在上午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on the left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在左边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10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用在复数名词前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表示全体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people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人民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11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在国人前加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表示整个民族或族人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Chinese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中国人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English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英国人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与某些形容词连用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使其名词化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代表某一类人或物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poor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穷人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rich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富人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blind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盲人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13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用在某些固定短语中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just" eaLnBrk="1" latinLnBrk="0" hangingPunct="0">
              <a:lnSpc>
                <a:spcPct val="12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look the same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看起来一样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by the way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顺便说一下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at the moment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此刻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in the end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最后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440" name="yt_shape_11440"/>
          <p:cNvSpPr txBox="1"/>
          <p:nvPr/>
        </p:nvSpPr>
        <p:spPr>
          <a:xfrm>
            <a:off x="540119" y="792000"/>
            <a:ext cx="11111999" cy="3776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不定冠词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的用法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用于可数名词的单数形式前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指人或事物的某一种类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He is a clever boy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他是一个聪明的男孩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指某人或某物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但不具体说明何人或何物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 study in a primary school in Guangzhou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我在广州的一所小学学习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 spc="15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447" name="yt_shape_11447"/>
          <p:cNvSpPr txBox="1"/>
          <p:nvPr/>
        </p:nvSpPr>
        <p:spPr>
          <a:xfrm>
            <a:off x="515938" y="782763"/>
            <a:ext cx="10974098" cy="5088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表示数量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但数的概念没有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one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强烈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We are going to have an English lesson tomorrow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我们明天要上一节英语课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用在表示数量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时间等的名词前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相当于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每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car runs 60 kilometres an hour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这辆汽车每小时行驶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60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公里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用于某些固定词组中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have a look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看一看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lot of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许多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have a try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试一下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have a rest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休息一会儿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few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一些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have a good time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玩得高兴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1452" name="yt_shape_11452"/>
          <p:cNvSpPr txBox="1"/>
          <p:nvPr/>
        </p:nvSpPr>
        <p:spPr>
          <a:xfrm>
            <a:off x="540119" y="792000"/>
            <a:ext cx="11111999" cy="37961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黑体" panose="02010609060101010101" pitchFamily="28" charset="-122"/>
                <a:cs typeface="宋体" panose="02010600030101010101" pitchFamily="2" charset="-122"/>
              </a:rPr>
              <a:t>零冠词的用法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24"/>
              <a:ea typeface="黑体" panose="02010609060101010101" pitchFamily="28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　　有时名词前面不用冠词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或将冠词省略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这种情况称为零冠词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用法如下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国家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城市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人名等专有名词前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一般不加冠词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例如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China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中国　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New York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纽约　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Lei Feng 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雷锋　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Marco Polo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马可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·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波罗</a:t>
            </a:r>
            <a:endParaRPr lang="zh-CN" altLang="zh-CN" sz="2800" b="0" i="0" u="none" spc="150">
              <a:solidFill>
                <a:srgbClr val="000000"/>
              </a:solidFill>
              <a:effectLst/>
              <a:latin typeface="Times New Roman" panose="02020603050405020304" pitchFamily="24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https://d.book118.com/268076062002006045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9_自定义设计方案">
  <a:themeElements>
    <a:clrScheme name="7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7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7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宋体</vt:lpstr>
      <vt:lpstr>Times New Roman</vt:lpstr>
      <vt:lpstr>黑体</vt:lpstr>
      <vt:lpstr>Finished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2024-09-25T07:29:55.067</cp:lastPrinted>
  <dcterms:created xsi:type="dcterms:W3CDTF">2024-09-24T23:29:55Z</dcterms:created>
  <dcterms:modified xsi:type="dcterms:W3CDTF">2024-09-24T23:29:56Z</dcterms:modified>
</cp:coreProperties>
</file>